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307" r:id="rId2"/>
    <p:sldId id="547" r:id="rId3"/>
    <p:sldId id="811" r:id="rId4"/>
    <p:sldId id="842" r:id="rId5"/>
    <p:sldId id="964" r:id="rId6"/>
    <p:sldId id="1116" r:id="rId7"/>
    <p:sldId id="1078" r:id="rId8"/>
    <p:sldId id="1124" r:id="rId9"/>
    <p:sldId id="953" r:id="rId10"/>
    <p:sldId id="957" r:id="rId11"/>
    <p:sldId id="1102" r:id="rId12"/>
    <p:sldId id="1103" r:id="rId13"/>
    <p:sldId id="1050" r:id="rId14"/>
    <p:sldId id="1051" r:id="rId15"/>
    <p:sldId id="951" r:id="rId16"/>
    <p:sldId id="958" r:id="rId17"/>
    <p:sldId id="1112" r:id="rId18"/>
    <p:sldId id="1113" r:id="rId19"/>
    <p:sldId id="1046" r:id="rId20"/>
    <p:sldId id="1047" r:id="rId21"/>
    <p:sldId id="874" r:id="rId22"/>
    <p:sldId id="884" r:id="rId23"/>
    <p:sldId id="1029" r:id="rId24"/>
    <p:sldId id="1096" r:id="rId25"/>
    <p:sldId id="1070" r:id="rId26"/>
    <p:sldId id="1071" r:id="rId27"/>
    <p:sldId id="1039" r:id="rId28"/>
    <p:sldId id="1033" r:id="rId29"/>
    <p:sldId id="1110" r:id="rId30"/>
    <p:sldId id="1111" r:id="rId31"/>
    <p:sldId id="978" r:id="rId32"/>
    <p:sldId id="979" r:id="rId33"/>
    <p:sldId id="855" r:id="rId34"/>
    <p:sldId id="856" r:id="rId35"/>
    <p:sldId id="1108" r:id="rId36"/>
    <p:sldId id="1109" r:id="rId37"/>
    <p:sldId id="1105" r:id="rId38"/>
    <p:sldId id="932" r:id="rId39"/>
    <p:sldId id="933" r:id="rId40"/>
    <p:sldId id="1122" r:id="rId41"/>
    <p:sldId id="1123" r:id="rId42"/>
    <p:sldId id="1086" r:id="rId43"/>
    <p:sldId id="831" r:id="rId44"/>
    <p:sldId id="843" r:id="rId45"/>
    <p:sldId id="1099" r:id="rId46"/>
    <p:sldId id="1101" r:id="rId47"/>
    <p:sldId id="1058" r:id="rId48"/>
    <p:sldId id="802" r:id="rId49"/>
    <p:sldId id="781" r:id="rId50"/>
    <p:sldId id="1106" r:id="rId51"/>
    <p:sldId id="1107" r:id="rId52"/>
    <p:sldId id="1094" r:id="rId53"/>
    <p:sldId id="954" r:id="rId54"/>
    <p:sldId id="956" r:id="rId55"/>
    <p:sldId id="1119" r:id="rId56"/>
    <p:sldId id="1120" r:id="rId57"/>
    <p:sldId id="1062" r:id="rId58"/>
    <p:sldId id="1063" r:id="rId59"/>
    <p:sldId id="827" r:id="rId60"/>
    <p:sldId id="844" r:id="rId61"/>
    <p:sldId id="1016" r:id="rId62"/>
    <p:sldId id="1115" r:id="rId63"/>
    <p:sldId id="1054" r:id="rId64"/>
    <p:sldId id="1055" r:id="rId65"/>
    <p:sldId id="950" r:id="rId66"/>
    <p:sldId id="955" r:id="rId67"/>
    <p:sldId id="1117" r:id="rId68"/>
    <p:sldId id="1118" r:id="rId69"/>
    <p:sldId id="1090" r:id="rId70"/>
    <p:sldId id="1091" r:id="rId71"/>
    <p:sldId id="836" r:id="rId72"/>
    <p:sldId id="841" r:id="rId73"/>
    <p:sldId id="960" r:id="rId74"/>
    <p:sldId id="1121" r:id="rId75"/>
    <p:sldId id="1082" r:id="rId76"/>
    <p:sldId id="868" r:id="rId77"/>
    <p:sldId id="883" r:id="rId78"/>
    <p:sldId id="1028" r:id="rId79"/>
    <p:sldId id="1125" r:id="rId80"/>
    <p:sldId id="1074" r:id="rId81"/>
    <p:sldId id="1075" r:id="rId82"/>
    <p:sldId id="944" r:id="rId83"/>
    <p:sldId id="945" r:id="rId84"/>
    <p:sldId id="1027" r:id="rId85"/>
    <p:sldId id="1097" r:id="rId86"/>
    <p:sldId id="1066" r:id="rId87"/>
    <p:sldId id="1067" r:id="rId88"/>
  </p:sldIdLst>
  <p:sldSz cx="9144000" cy="6858000" type="screen4x3"/>
  <p:notesSz cx="7102475" cy="9388475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FF"/>
    <a:srgbClr val="000066"/>
    <a:srgbClr val="77933C"/>
    <a:srgbClr val="7F7F7F"/>
    <a:srgbClr val="31719C"/>
    <a:srgbClr val="D62B04"/>
    <a:srgbClr val="BD9A05"/>
    <a:srgbClr val="0077C0"/>
    <a:srgbClr val="FF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65" autoAdjust="0"/>
  </p:normalViewPr>
  <p:slideViewPr>
    <p:cSldViewPr snapToGrid="0" snapToObjects="1">
      <p:cViewPr varScale="1">
        <p:scale>
          <a:sx n="79" d="100"/>
          <a:sy n="79" d="100"/>
        </p:scale>
        <p:origin x="708" y="84"/>
      </p:cViewPr>
      <p:guideLst>
        <p:guide orient="horz" pos="222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523" cy="471199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330" y="0"/>
            <a:ext cx="3077523" cy="471199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r">
              <a:defRPr sz="1200"/>
            </a:lvl1pPr>
          </a:lstStyle>
          <a:p>
            <a:fld id="{4A2BF371-BDEA-4D3E-97D4-EF5B61075C90}" type="datetime1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276"/>
            <a:ext cx="3077523" cy="471199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30" y="8917276"/>
            <a:ext cx="3077523" cy="471199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r">
              <a:defRPr sz="1200"/>
            </a:lvl1pPr>
          </a:lstStyle>
          <a:p>
            <a:fld id="{D91DAA9D-FBCB-43F5-A0A0-B2B956972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1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1"/>
            <a:ext cx="3077523" cy="4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2" tIns="46730" rIns="93462" bIns="4673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31" y="1"/>
            <a:ext cx="3077523" cy="4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2" tIns="46730" rIns="93462" bIns="4673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3325" y="701675"/>
            <a:ext cx="469582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710576" y="4458639"/>
            <a:ext cx="5681331" cy="42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3462" tIns="46730" rIns="93462" bIns="46730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Click to edit Master text styles</a:t>
            </a:r>
          </a:p>
          <a:p>
            <a:pPr>
              <a:defRPr/>
            </a:pPr>
            <a:r>
              <a:rPr lang="en-US" altLang="zh-CN" dirty="0"/>
              <a:t>Second level</a:t>
            </a:r>
          </a:p>
          <a:p>
            <a:pPr>
              <a:defRPr/>
            </a:pPr>
            <a:r>
              <a:rPr lang="en-US" altLang="zh-CN" dirty="0"/>
              <a:t>Third level</a:t>
            </a:r>
          </a:p>
          <a:p>
            <a:pPr>
              <a:defRPr/>
            </a:pPr>
            <a:r>
              <a:rPr lang="en-US" altLang="zh-CN" dirty="0"/>
              <a:t>Fourth level</a:t>
            </a:r>
          </a:p>
          <a:p>
            <a:pPr>
              <a:defRPr/>
            </a:pPr>
            <a:r>
              <a:rPr lang="en-US" altLang="zh-CN" dirty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279"/>
            <a:ext cx="3077523" cy="4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2" tIns="46730" rIns="93462" bIns="46730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31" y="8917279"/>
            <a:ext cx="3077523" cy="4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2" tIns="46730" rIns="93462" bIns="4673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F9C1127-11A2-46F1-853A-35319BCAD5F7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57599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4" y="4518346"/>
            <a:ext cx="5681331" cy="3696975"/>
          </a:xfrm>
          <a:prstGeom prst="rect">
            <a:avLst/>
          </a:prstGeom>
        </p:spPr>
        <p:txBody>
          <a:bodyPr lIns="93154" tIns="46576" rIns="93154" bIns="46576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8F2A6C8-8E29-4590-82E2-0E3AF8565EA1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104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1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pPr lvl="1"/>
            <a:r>
              <a:rPr lang="en-US" sz="1600" dirty="0"/>
              <a:t>Completed 7 significant construction projects: Cyan Park Phase II, Mayor’s Park Phase 2 &amp; Disc Golf Course, Idlewild Playground, Huffaker Park and Reno Tennis Center court renovations, chemical system conversion at all pools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Successful daily operations and service provision to the community during COVID Pandemic: all parks remained open, over 27 different programs offered including Vacation Station, Sierra Kids, aquatics at all 4 pools, EMNECC, &amp; NRRC, virtual recreation, and monthly “recreation-in-a-box” activity kit distribution; other programs include lap swim, water fitness, swim teams, swim lessons, volleyball, kickball, cornhole, 		cardio &amp; weight rooms, Pickleball, table tennis, badminton, Sit and Get Fit, Tai-Chi, Shuffleboard, Karate, Gentle Yoga, Badminton, Chair Yoga, Zumba, Hatha Yoga, Bean Bag Baseball, Minnesota, veterans programs, and adaptive equipment rentals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Implementation of multiple service provision efficiencies and departmental restructuring: creation of Health &amp; Wellness division, implementation of fee increases to address mandatory minimum wage increases, creation of “Non-Career Path” employee category, ability to hire 15-year olds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0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744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0838" y="4415069"/>
            <a:ext cx="5606705" cy="41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69794" y="8828524"/>
            <a:ext cx="3036965" cy="46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82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7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1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Decrease in Salaries</a:t>
            </a:r>
            <a:r>
              <a:rPr lang="en-US" baseline="0" dirty="0" smtClean="0"/>
              <a:t> due to larger than normal retirement rate and reduction in pay to offset increase in PERS rate</a:t>
            </a:r>
          </a:p>
          <a:p>
            <a:r>
              <a:rPr lang="en-US" baseline="0" dirty="0" smtClean="0"/>
              <a:t>Increase for Benefits largely due to increase in PERS rate</a:t>
            </a:r>
          </a:p>
          <a:p>
            <a:r>
              <a:rPr lang="en-US" baseline="0" dirty="0" smtClean="0"/>
              <a:t>Increase in services and supplies due to contract escalators, some of which have not been included in previous years, and a significant increase in the cost of ammunition.  As well as an increase in transfers to fleet.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119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122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2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24C9C9-4457-447C-89DB-09E532B66AE6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888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4" y="4518346"/>
            <a:ext cx="5681331" cy="3696975"/>
          </a:xfrm>
          <a:prstGeom prst="rect">
            <a:avLst/>
          </a:prstGeom>
        </p:spPr>
        <p:txBody>
          <a:bodyPr lIns="93154" tIns="46576" rIns="93154" bIns="46576"/>
          <a:lstStyle/>
          <a:p>
            <a:r>
              <a:rPr lang="en-US" dirty="0" smtClean="0">
                <a:solidFill>
                  <a:schemeClr val="tx1"/>
                </a:solidFill>
              </a:rPr>
              <a:t>Update once</a:t>
            </a:r>
            <a:r>
              <a:rPr lang="en-US" baseline="0" dirty="0" smtClean="0">
                <a:solidFill>
                  <a:schemeClr val="tx1"/>
                </a:solidFill>
              </a:rPr>
              <a:t> department order is finalized.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8E21B4A-197F-4801-8243-066C1FA0570D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3499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61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6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Salaries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FY21 was budgeted higher to account for the anticipated IAFF contract back pay agreement. FY22 aligns with updated salary schedules and anticipated contractual increases.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Benefits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FY22 includes IAFF &amp; RFDAA contractual increased for uniforms and OPEB in addition to the PERS increase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Capital</a:t>
            </a:r>
            <a:r>
              <a:rPr lang="en-US" baseline="0" dirty="0" smtClean="0"/>
              <a:t> Outlay – moved to Capital Fund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8749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378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82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E607-5D01-46BC-BD29-D2B7D7FB9DF4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7046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0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05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S&amp;B 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Department re-allocated a number of positions to Street and Sewer fund to meet Finance requested reductions to General Fund expenses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1856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998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70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DD65FA-1A58-4378-BB95-A4DEDDF559B5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0938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8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6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0838" y="4415069"/>
            <a:ext cx="5606705" cy="41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69794" y="8828524"/>
            <a:ext cx="3036965" cy="46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2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09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08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Salaries – Reduced due to turnover in numerous high level positions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S&amp;S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 –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Department submitted reductions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42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0082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1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61D3831-9075-4051-8D7C-F70EE98E8BB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44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6838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7D0C83A-0805-4DEC-8050-2118F14B9010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3867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7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00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876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0C04D9-6875-4356-A24F-446AC3997473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49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2722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523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r>
              <a:rPr lang="en-US" dirty="0" smtClean="0"/>
              <a:t>ADD COUNCIL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5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Decrease</a:t>
            </a:r>
            <a:r>
              <a:rPr lang="en-US" baseline="0" dirty="0" smtClean="0"/>
              <a:t> in services and supplies due to reduction of outside services – other related to contingency funds for outside counsel/subject matter experts.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52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912470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0838" y="4415069"/>
            <a:ext cx="5606705" cy="41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69794" y="8828524"/>
            <a:ext cx="3036965" cy="46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8865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6A75341-5D3F-4ED1-B679-D6710521DD09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54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75159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7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814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98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Supplies</a:t>
            </a:r>
            <a:r>
              <a:rPr lang="en-US" dirty="0" smtClean="0"/>
              <a:t> 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 Reflects the department submitted increases to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os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-other for new service levels and increased costs.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57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5546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58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3135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030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3CF20ED-13B1-44F5-8DA3-66CE9B8F17D5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60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69448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98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747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Decrease</a:t>
            </a:r>
            <a:r>
              <a:rPr lang="en-US" baseline="0" dirty="0" smtClean="0"/>
              <a:t> in services and supplies due to reduction in employee training and travel.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63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87710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0838" y="4415069"/>
            <a:ext cx="5606705" cy="41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69794" y="8828524"/>
            <a:ext cx="3036965" cy="46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8042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175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837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Salary and benefit reduction related to the</a:t>
            </a:r>
            <a:r>
              <a:rPr lang="en-US" baseline="0" dirty="0" smtClean="0"/>
              <a:t> adjustment of compensation for the Records Manager position from it’s FY21 budgeted amount to the recommended amount based on comp study.</a:t>
            </a:r>
          </a:p>
          <a:p>
            <a:r>
              <a:rPr lang="en-US" baseline="0" dirty="0" smtClean="0"/>
              <a:t>Reduction in services and supplies is due to the lack of need for election funds in the upcoming fiscal year.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69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258674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23162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93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82EC9E-AF97-4EE0-9965-0948C8D641D3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9172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45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351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S&amp;S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Department submitted reductions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42891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420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456DB60-BFA9-45B0-A329-011D116008D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3424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Decrease in salaries and benefits due to re-organization</a:t>
            </a:r>
            <a:r>
              <a:rPr lang="en-US" baseline="0" dirty="0" smtClean="0"/>
              <a:t> and shifting salaries from General Fund to the Building Fund.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95177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777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687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Increase in salaries</a:t>
            </a:r>
            <a:r>
              <a:rPr lang="en-US" baseline="0" dirty="0" smtClean="0"/>
              <a:t> and benefits due to the addition of a Payroll Tech mid year 2020 with IAFF Labor Contract approval</a:t>
            </a:r>
          </a:p>
          <a:p>
            <a:r>
              <a:rPr lang="en-US" baseline="0" dirty="0" smtClean="0"/>
              <a:t>Increase in services and supplies due to increase in investment fees, which are offset by investment income.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51309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2887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375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518345"/>
            <a:ext cx="5681331" cy="3696975"/>
          </a:xfrm>
          <a:prstGeom prst="rect">
            <a:avLst/>
          </a:prstGeom>
        </p:spPr>
        <p:txBody>
          <a:bodyPr lIns="93159" tIns="46580" rIns="93159" bIns="4658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99A4CC0-B529-4C33-8A31-4D733F9D9519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600396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828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3159" tIns="46580" rIns="93159" bIns="46580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4929-2785-9D43-B6FE-8BA1498B4C44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374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Salaries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Salary decrease due to turnover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S&amp;S</a:t>
            </a:r>
            <a:r>
              <a:rPr lang="en-US" dirty="0" smtClean="0"/>
              <a:t> -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等线"/>
              </a:rPr>
              <a:t>CM directed $50K increase to OS-other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352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2A162A-8D8E-495A-9C7B-3D85A9654C3F}" type="datetime1">
              <a:rPr lang="en-US" altLang="en-US" smtClean="0"/>
              <a:t>7/21/2021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587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0838" y="4415069"/>
            <a:ext cx="5606705" cy="41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69794" y="8828524"/>
            <a:ext cx="3036965" cy="46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7" tIns="46534" rIns="93067" bIns="4653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63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1E5F-694C-4450-9FA0-F83AE78E64D6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9F7A-EF04-496A-9FB2-45E800A6AA8C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7E9C-D9E7-4FCD-A4BC-C9362D90DA21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288C-DC45-4157-B764-01021E50F9BA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127250" cy="597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888" y="122238"/>
            <a:ext cx="6234112" cy="5976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B20C3-5898-4F38-BA02-76E19024EBD1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C143-5E4B-46A2-B867-FCD72BF9E0A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6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122238"/>
            <a:ext cx="7145337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AF20-F6B0-4F84-B24F-C58764320B95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4B6-02D9-4798-B3F2-0C2C88910712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7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E9D0-870D-4809-9636-B5A29B029405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12CE-BE14-4DCA-A857-A059594D639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F8BB-382C-4B1E-B046-DA1E9CC8AF65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E9E7-4BF3-4756-B7B6-F327DFF69781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6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319213"/>
            <a:ext cx="4179887" cy="4779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319213"/>
            <a:ext cx="4181475" cy="4779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2624-2C37-4873-8657-FDBADAB2A7A7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8E05-D8D6-4CBC-A65E-79726660E9A6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4784-E69E-4D3C-9217-257F6F99DBB7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D365-65C7-449B-9BE7-B5BF42243F0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C8D1-F894-4FBC-B0AF-4DF9E91CBD02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3234-D7CF-4CA1-AD95-C294526BADA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1A03-32B5-4CC9-AA35-72D1E9827EBA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515D-D85A-4EBF-908F-8BCC509E214B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469B-8857-4865-9822-F56A7D069D2B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D072-2E70-4874-A014-8D891B88556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4FBC-72C7-4431-9B30-BAF470F98CD6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540F-5FB8-4449-B31C-2E52325EA22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588"/>
            <a:ext cx="9144000" cy="827087"/>
          </a:xfrm>
          <a:prstGeom prst="rect">
            <a:avLst/>
          </a:prstGeom>
          <a:gradFill rotWithShape="1">
            <a:gsLst>
              <a:gs pos="0">
                <a:srgbClr val="0C0C0C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2888" y="122238"/>
            <a:ext cx="7145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319213"/>
            <a:ext cx="85137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4B6359E-B907-448E-9404-CAC1DE7168E0}" type="datetime1">
              <a:rPr lang="en-US" altLang="en-US" smtClean="0"/>
              <a:t>7/21/2021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8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B151ED1-8317-4E12-97B1-CE4D565AFC33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85725"/>
            <a:ext cx="7239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5pPr>
      <a:lvl6pPr marL="9144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6pPr>
      <a:lvl7pPr marL="13716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7pPr>
      <a:lvl8pPr marL="18288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8pPr>
      <a:lvl9pPr marL="22860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Title 1"/>
          <p:cNvSpPr>
            <a:spLocks noGrp="1" noChangeArrowheads="1"/>
          </p:cNvSpPr>
          <p:nvPr>
            <p:ph type="title"/>
          </p:nvPr>
        </p:nvSpPr>
        <p:spPr>
          <a:xfrm>
            <a:off x="1704647" y="2112808"/>
            <a:ext cx="7431033" cy="1052946"/>
          </a:xfrm>
        </p:spPr>
        <p:txBody>
          <a:bodyPr anchor="b"/>
          <a:lstStyle/>
          <a:p>
            <a:pPr>
              <a:spcAft>
                <a:spcPts val="600"/>
              </a:spcAft>
            </a:pPr>
            <a:r>
              <a:rPr lang="en-US" altLang="zh-CN" sz="3800" b="1" dirty="0" smtClean="0"/>
              <a:t>   City of Reno </a:t>
            </a:r>
            <a:br>
              <a:rPr lang="en-US" altLang="zh-CN" sz="3800" b="1" dirty="0" smtClean="0"/>
            </a:br>
            <a:r>
              <a:rPr lang="en-US" altLang="zh-CN" b="1" dirty="0" smtClean="0"/>
              <a:t>FY21/22 Budget Workshops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7" y="1668051"/>
            <a:ext cx="1447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 bwMode="auto">
          <a:xfrm>
            <a:off x="4595091" y="3164022"/>
            <a:ext cx="2849418" cy="10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defTabSz="914400">
              <a:spcAft>
                <a:spcPts val="600"/>
              </a:spcAft>
            </a:pPr>
            <a:r>
              <a:rPr lang="en-US" altLang="zh-CN" sz="3800" b="1" dirty="0" smtClean="0"/>
              <a:t>  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2000" dirty="0" smtClean="0">
                <a:solidFill>
                  <a:schemeClr val="tx1"/>
                </a:solidFill>
              </a:rPr>
              <a:t>March 29, 2021</a:t>
            </a:r>
            <a:br>
              <a:rPr lang="en-US" altLang="zh-CN" sz="2000" dirty="0" smtClean="0">
                <a:solidFill>
                  <a:schemeClr val="tx1"/>
                </a:solidFill>
              </a:rPr>
            </a:br>
            <a:r>
              <a:rPr lang="en-US" altLang="zh-CN" sz="2000" dirty="0" smtClean="0">
                <a:solidFill>
                  <a:schemeClr val="tx1"/>
                </a:solidFill>
              </a:rPr>
              <a:t>March 30, 2021</a:t>
            </a:r>
            <a:br>
              <a:rPr lang="en-US" altLang="zh-CN" sz="2000" dirty="0" smtClean="0">
                <a:solidFill>
                  <a:schemeClr val="tx1"/>
                </a:solidFill>
              </a:rPr>
            </a:br>
            <a:r>
              <a:rPr lang="en-US" altLang="zh-CN" sz="2000" dirty="0" smtClean="0">
                <a:solidFill>
                  <a:schemeClr val="tx1"/>
                </a:solidFill>
              </a:rPr>
              <a:t>March 31,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562109" cy="713975"/>
          </a:xfrm>
        </p:spPr>
        <p:txBody>
          <a:bodyPr>
            <a:noAutofit/>
          </a:bodyPr>
          <a:lstStyle/>
          <a:p>
            <a:pPr algn="ctr"/>
            <a:r>
              <a:rPr lang="en-US" sz="2700" b="0" dirty="0" smtClean="0"/>
              <a:t>Parks &amp; Recreation (76 FTE)</a:t>
            </a:r>
            <a:endParaRPr lang="en-US" sz="27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7" y="1053344"/>
            <a:ext cx="6073920" cy="51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15" y="1039019"/>
            <a:ext cx="7266276" cy="477996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Aquatics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Athletics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Accessibility – Inclusion &amp; Adaptive Recreation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Health &amp; Wellness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Park Maintenance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Program and Service Management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Resource Development/Customer Service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Youth Services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Urban Forestry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11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Completion of 7 significant construction projects in parks and pools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Successful daily operations and service provision in 88 parks and over 27 different programs in rec facilities to the community during COVID pandemic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Implementation of multiple service provision efficiencies and departmental restructuring</a:t>
            </a: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Fundraise $10M to reconstruct Moana Pool </a:t>
            </a:r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i="1" dirty="0" smtClean="0">
                <a:solidFill>
                  <a:srgbClr val="7030A0"/>
                </a:solidFill>
              </a:rPr>
              <a:t>Parks and Recreation)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Update the 2008 Recreation Facilities Plan to create a more robust Parks, Recreation, and Open Space Service Plan </a:t>
            </a:r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i="1" dirty="0" smtClean="0">
                <a:solidFill>
                  <a:srgbClr val="7030A0"/>
                </a:solidFill>
              </a:rPr>
              <a:t>Parks </a:t>
            </a:r>
            <a:r>
              <a:rPr lang="en-US" sz="1600" i="1" dirty="0">
                <a:solidFill>
                  <a:srgbClr val="7030A0"/>
                </a:solidFill>
              </a:rPr>
              <a:t>and </a:t>
            </a:r>
            <a:r>
              <a:rPr lang="en-US" sz="1600" i="1" dirty="0" smtClean="0">
                <a:solidFill>
                  <a:srgbClr val="7030A0"/>
                </a:solidFill>
              </a:rPr>
              <a:t>Recreation, Master Plan)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Complete CDBG improvements at Paradise Park and Yori Park </a:t>
            </a:r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i="1" dirty="0" smtClean="0">
                <a:solidFill>
                  <a:srgbClr val="7030A0"/>
                </a:solidFill>
              </a:rPr>
              <a:t>Parks </a:t>
            </a:r>
            <a:r>
              <a:rPr lang="en-US" sz="1600" i="1" dirty="0">
                <a:solidFill>
                  <a:srgbClr val="7030A0"/>
                </a:solidFill>
              </a:rPr>
              <a:t>and </a:t>
            </a:r>
            <a:r>
              <a:rPr lang="en-US" sz="1600" i="1" dirty="0" smtClean="0">
                <a:solidFill>
                  <a:srgbClr val="7030A0"/>
                </a:solidFill>
              </a:rPr>
              <a:t>Recreation)</a:t>
            </a:r>
            <a:endParaRPr lang="en-US" sz="16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12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3678" r="62000" b="46567"/>
          <a:stretch/>
        </p:blipFill>
        <p:spPr>
          <a:xfrm>
            <a:off x="594360" y="1719072"/>
            <a:ext cx="7946136" cy="37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3" name="Picture 2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28460" r="59442" b="16342"/>
          <a:stretch/>
        </p:blipFill>
        <p:spPr>
          <a:xfrm>
            <a:off x="996696" y="960120"/>
            <a:ext cx="6375065" cy="54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RenoBackgroun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10800000" flipH="1">
            <a:off x="0" y="2270234"/>
            <a:ext cx="9144000" cy="2210110"/>
          </a:xfrm>
          <a:prstGeom prst="rect">
            <a:avLst/>
          </a:prstGeom>
          <a:gradFill>
            <a:gsLst>
              <a:gs pos="0">
                <a:srgbClr val="7F7F7F">
                  <a:alpha val="33725"/>
                </a:srgbClr>
              </a:gs>
              <a:gs pos="23000">
                <a:srgbClr val="7F7F7F">
                  <a:alpha val="33725"/>
                </a:srgb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745850" y="2831475"/>
            <a:ext cx="5652300" cy="936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Police Department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Police Department (470.75 FTE)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207445"/>
            <a:ext cx="7610475" cy="51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165" y="1128175"/>
            <a:ext cx="6604144" cy="4601651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Community Service Officers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Crime Prevention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Dispatch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Downtown Police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Gang Enforcement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Investigations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Program and Service Management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Records &amp; ID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Traffic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17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 smtClean="0"/>
              <a:t>Led </a:t>
            </a:r>
            <a:r>
              <a:rPr lang="en-US" sz="1600" dirty="0"/>
              <a:t>local, state and federal law enforcement partners in the creation of regional units to improve investigations into several areas including Human Trafficking and Exploitation Investigations, Narcotics Investigations, Interdiction Investigations and others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endParaRPr lang="en-US" sz="1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Increased staffing to the Community Action and Outreach Unit and coordinated with the City’s Clean and Safe program in anticipation of the upcoming CAREs campus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endParaRPr lang="en-US" sz="1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Provided mandatory training in Cultural Competence to all department personnel.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Improve </a:t>
            </a:r>
            <a:r>
              <a:rPr lang="en-US" sz="1600" dirty="0"/>
              <a:t>compliance with Public Records requests and the National Incident-Based Reporting System reporting requirements</a:t>
            </a:r>
            <a:r>
              <a:rPr lang="en-US" sz="1600" dirty="0" smtClean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Seek </a:t>
            </a:r>
            <a:r>
              <a:rPr lang="en-US" sz="1600" dirty="0"/>
              <a:t>funding from the Washoe County 911 Emergency Response Advisory Committee to implement a  car dash camera system in all marked police vehicles, to enhance community trust and improve transparency</a:t>
            </a:r>
            <a:r>
              <a:rPr lang="en-US" sz="1600" dirty="0" smtClean="0"/>
              <a:t>.</a:t>
            </a:r>
            <a:r>
              <a:rPr lang="en-US" sz="1600" i="1" dirty="0">
                <a:solidFill>
                  <a:srgbClr val="7030A0"/>
                </a:solidFill>
              </a:rPr>
              <a:t> 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Increase </a:t>
            </a:r>
            <a:r>
              <a:rPr lang="en-US" sz="1600" dirty="0"/>
              <a:t>sworn staffing levels to keep up with departmental attrition and to keep up with growth of the community</a:t>
            </a:r>
            <a:r>
              <a:rPr lang="en-US" sz="1600" dirty="0" smtClean="0"/>
              <a:t>.</a:t>
            </a:r>
            <a:r>
              <a:rPr lang="en-US" sz="1600" i="1" dirty="0">
                <a:solidFill>
                  <a:srgbClr val="7030A0"/>
                </a:solidFill>
              </a:rPr>
              <a:t> 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/>
          </a:p>
          <a:p>
            <a:endParaRPr lang="en-US" sz="2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19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7" name="Picture 6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2915" r="61800" b="46376"/>
          <a:stretch/>
        </p:blipFill>
        <p:spPr>
          <a:xfrm>
            <a:off x="612648" y="1545337"/>
            <a:ext cx="8074152" cy="38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 flipV="1">
            <a:off x="459827" y="1454123"/>
            <a:ext cx="8224346" cy="4993508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TextBox 10"/>
          <p:cNvSpPr>
            <a:spLocks noChangeArrowheads="1"/>
          </p:cNvSpPr>
          <p:nvPr/>
        </p:nvSpPr>
        <p:spPr bwMode="auto">
          <a:xfrm>
            <a:off x="459827" y="1454123"/>
            <a:ext cx="868548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8048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r>
              <a:rPr lang="en-US" altLang="en-US" sz="2400" u="sng" dirty="0" smtClean="0">
                <a:solidFill>
                  <a:schemeClr val="bg1"/>
                </a:solidFill>
              </a:rPr>
              <a:t>Agenda: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dirty="0" smtClean="0">
                <a:solidFill>
                  <a:schemeClr val="bg1"/>
                </a:solidFill>
              </a:rPr>
              <a:t>Departmental Overview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chemeClr val="bg1"/>
                </a:solidFill>
              </a:rPr>
              <a:t>Core Services, Strategic Plans, Additional Funding Requests, &amp; Fee Schedule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/>
            <a:endParaRPr lang="en-US" altLang="en-US" sz="2800" dirty="0">
              <a:solidFill>
                <a:schemeClr val="bg1"/>
              </a:solidFill>
            </a:endParaRPr>
          </a:p>
          <a:p>
            <a:pPr lvl="1"/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extBox 10"/>
          <p:cNvSpPr>
            <a:spLocks noChangeArrowheads="1"/>
          </p:cNvSpPr>
          <p:nvPr/>
        </p:nvSpPr>
        <p:spPr bwMode="auto">
          <a:xfrm>
            <a:off x="552601" y="2875694"/>
            <a:ext cx="40194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8048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Community Development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</a:rPr>
              <a:t>Parks &amp; Recreation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Police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Fire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Public Works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Utility Services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City Manager</a:t>
            </a:r>
          </a:p>
        </p:txBody>
      </p:sp>
      <p:sp>
        <p:nvSpPr>
          <p:cNvPr id="8" name="TextBox 10"/>
          <p:cNvSpPr>
            <a:spLocks noChangeArrowheads="1"/>
          </p:cNvSpPr>
          <p:nvPr/>
        </p:nvSpPr>
        <p:spPr bwMode="auto">
          <a:xfrm>
            <a:off x="4572001" y="2902070"/>
            <a:ext cx="400049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8048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Municipal Court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City Attorney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Information Technology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Neighborhood Services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City Clerk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Civil Service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Finance</a:t>
            </a:r>
          </a:p>
          <a:p>
            <a:pPr marL="1028700" lvl="1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Human Resources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3" name="Picture 2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28367" r="60648" b="29467"/>
          <a:stretch/>
        </p:blipFill>
        <p:spPr>
          <a:xfrm>
            <a:off x="271188" y="1014984"/>
            <a:ext cx="7628474" cy="51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707" y="2382982"/>
            <a:ext cx="5652294" cy="1335662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Fire Department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Fire (266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91" y="1027408"/>
            <a:ext cx="5958400" cy="53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23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36" y="1366897"/>
            <a:ext cx="79449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Emergency Medical Services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Emergency Operations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Fire Prevention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Fleet Maintenance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Program and Service Management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Safety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1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Managed </a:t>
            </a:r>
            <a:r>
              <a:rPr lang="en-US" sz="1600" dirty="0"/>
              <a:t>the busiest fire season on record, a worldwide pandemic (COVID-19), and over 40,000 calls for </a:t>
            </a:r>
            <a:r>
              <a:rPr lang="en-US" sz="1600" dirty="0" smtClean="0"/>
              <a:t>service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Increased </a:t>
            </a:r>
            <a:r>
              <a:rPr lang="en-US" sz="1600" dirty="0"/>
              <a:t>Department ALS Companies from 8 to </a:t>
            </a:r>
            <a:r>
              <a:rPr lang="en-US" sz="1600" dirty="0" smtClean="0"/>
              <a:t>10.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Department </a:t>
            </a:r>
            <a:r>
              <a:rPr lang="en-US" sz="1600" dirty="0"/>
              <a:t>personnel (182 Firefighters) responded to over 59 wildland fires throughout the western states during the worst fire season on record.</a:t>
            </a:r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Increase staffing to mitigate the negative affects high call volume has on the health and wellness of RFD personnel, and provide the highest level of service to Reno</a:t>
            </a:r>
            <a:r>
              <a:rPr lang="en-US" sz="1600" dirty="0" smtClean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Advance, expand and staff Emergency Management efforts regarding the response, mitigation and recovery of major infectious disease </a:t>
            </a:r>
            <a:r>
              <a:rPr lang="en-US" sz="1600" dirty="0" smtClean="0"/>
              <a:t>events (pandemic).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Continue to develop and research funding strategies and grant opportunities for a systematic replacement/renovation program to address the needs of our aging fire stations</a:t>
            </a:r>
            <a:r>
              <a:rPr lang="en-US" sz="1600" dirty="0" smtClean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24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3488" r="61800" b="46948"/>
          <a:stretch/>
        </p:blipFill>
        <p:spPr>
          <a:xfrm>
            <a:off x="402336" y="1783080"/>
            <a:ext cx="8334842" cy="38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99632" y="2112264"/>
            <a:ext cx="277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*DoIT </a:t>
            </a:r>
            <a:r>
              <a:rPr lang="en-US" sz="1000" dirty="0"/>
              <a:t>has requested a Systems Analyst that will report through DoIT and will focus heavily but not solely on Fire </a:t>
            </a:r>
            <a:r>
              <a:rPr lang="en-US" sz="1000" dirty="0" smtClean="0"/>
              <a:t>related responsibilities. Costs are captured under that request. </a:t>
            </a:r>
            <a:endParaRPr lang="en-US" sz="1000" dirty="0"/>
          </a:p>
        </p:txBody>
      </p:sp>
      <p:pic>
        <p:nvPicPr>
          <p:cNvPr id="7" name="Picture 6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8367" r="54212" b="6000"/>
          <a:stretch/>
        </p:blipFill>
        <p:spPr>
          <a:xfrm>
            <a:off x="274320" y="1042415"/>
            <a:ext cx="5925312" cy="52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852" y="2235201"/>
            <a:ext cx="5652294" cy="1607868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Public Works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28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Public Works (116.23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5" y="1014017"/>
            <a:ext cx="5531829" cy="53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29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876" y="1397675"/>
            <a:ext cx="7944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Administration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Capital Projects – Engineering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Maintenance </a:t>
            </a:r>
            <a:r>
              <a:rPr lang="en-US" sz="2400" dirty="0"/>
              <a:t>and Operations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Facility Maintenance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Fleet Management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Street </a:t>
            </a:r>
            <a:r>
              <a:rPr lang="en-US" sz="2400" dirty="0"/>
              <a:t>Maintenance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Traffic Engineering and </a:t>
            </a:r>
            <a:r>
              <a:rPr lang="en-US" sz="2400" dirty="0" smtClean="0"/>
              <a:t>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0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88" y="2289522"/>
            <a:ext cx="6908621" cy="1616537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Community Development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Nevada </a:t>
            </a:r>
            <a:r>
              <a:rPr lang="en-US" sz="1600" dirty="0"/>
              <a:t>Cares Campus - plan, design, and </a:t>
            </a:r>
            <a:r>
              <a:rPr lang="en-US" sz="1600" dirty="0" smtClean="0"/>
              <a:t>construction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COVID-19 </a:t>
            </a:r>
            <a:r>
              <a:rPr lang="en-US" sz="1600" dirty="0"/>
              <a:t>Response and Safety </a:t>
            </a:r>
            <a:r>
              <a:rPr lang="en-US" sz="1600" dirty="0" smtClean="0"/>
              <a:t>Protocol Implementation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Comprehensive </a:t>
            </a:r>
            <a:r>
              <a:rPr lang="en-US" sz="1600" dirty="0"/>
              <a:t>School Zone Safety Audit and Correction of </a:t>
            </a:r>
            <a:r>
              <a:rPr lang="en-US" sz="1600" dirty="0" smtClean="0"/>
              <a:t>Deficiencies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Construction </a:t>
            </a:r>
            <a:r>
              <a:rPr lang="en-US" sz="1600" dirty="0"/>
              <a:t>of 1st Phase of Public Safety Center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Improve </a:t>
            </a:r>
            <a:r>
              <a:rPr lang="en-US" sz="1600" dirty="0"/>
              <a:t>Pedestrian Safety through Collaboration with Vision Zero Task Force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US" sz="16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Move </a:t>
            </a:r>
            <a:r>
              <a:rPr lang="en-US" sz="1600" dirty="0"/>
              <a:t>City Asset Databases to ESRI Interface for Data Driven Decision Making </a:t>
            </a:r>
            <a:r>
              <a:rPr lang="en-US" sz="1600" i="1" dirty="0">
                <a:solidFill>
                  <a:srgbClr val="7030A0"/>
                </a:solidFill>
              </a:rPr>
              <a:t>(Infrastructure, Climate Change &amp; Environmental Sustainability)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30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2915" r="62900" b="45232"/>
          <a:stretch/>
        </p:blipFill>
        <p:spPr>
          <a:xfrm>
            <a:off x="493776" y="1435609"/>
            <a:ext cx="8110728" cy="40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2" name="Picture 1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5067" r="55852" b="6177"/>
          <a:stretch/>
        </p:blipFill>
        <p:spPr>
          <a:xfrm>
            <a:off x="1508760" y="989442"/>
            <a:ext cx="5678424" cy="53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852" y="2235201"/>
            <a:ext cx="5652294" cy="1607868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Utility Services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Utility Services (79.67 FTE)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2" y="916418"/>
            <a:ext cx="5359503" cy="54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35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876" y="1728535"/>
            <a:ext cx="794492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Capital </a:t>
            </a:r>
            <a:r>
              <a:rPr lang="en-US" sz="2400" dirty="0"/>
              <a:t>Projects </a:t>
            </a:r>
            <a:endParaRPr lang="en-US" sz="2400" dirty="0" smtClean="0"/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 Engineering, Administration, &amp; Operations</a:t>
            </a:r>
            <a:endParaRPr lang="en-US" sz="2400" dirty="0"/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Environmental </a:t>
            </a:r>
            <a:r>
              <a:rPr lang="en-US" sz="2400" dirty="0"/>
              <a:t>Engineering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Environmental Control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Sewer &amp; Storm Drain Maintenance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3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Began </a:t>
            </a:r>
            <a:r>
              <a:rPr lang="en-US" sz="1600" dirty="0"/>
              <a:t>Construction of RSWRF Expansion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 </a:t>
            </a: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Completed successful OneWater Nevada pilot project for Advanced Water Treatment 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Stormwater Utility Feasibility Study and Approval to Implement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Construct </a:t>
            </a:r>
            <a:r>
              <a:rPr lang="en-US" sz="1600" dirty="0"/>
              <a:t>RSWRF Expansion from 2MGD to 4MGD </a:t>
            </a:r>
            <a:r>
              <a:rPr lang="en-US" sz="1600" i="1" dirty="0">
                <a:solidFill>
                  <a:srgbClr val="7030A0"/>
                </a:solidFill>
              </a:rPr>
              <a:t>(Infrastructure, Climate Change &amp; Environmental </a:t>
            </a:r>
            <a:r>
              <a:rPr lang="en-US" sz="1600" i="1" dirty="0" smtClean="0">
                <a:solidFill>
                  <a:srgbClr val="7030A0"/>
                </a:solidFill>
              </a:rPr>
              <a:t>Sustainability)</a:t>
            </a:r>
          </a:p>
          <a:p>
            <a:pPr marL="0" indent="0">
              <a:buNone/>
            </a:pPr>
            <a:endParaRPr lang="en-US" sz="1600" i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Finalize </a:t>
            </a:r>
            <a:r>
              <a:rPr lang="en-US" sz="1600" dirty="0"/>
              <a:t>design of Advanced Water Treatment and associated infrastructure for American Flat Aquifer Storage and Recovery </a:t>
            </a:r>
            <a:r>
              <a:rPr lang="en-US" sz="1600" i="1" dirty="0">
                <a:solidFill>
                  <a:srgbClr val="7030A0"/>
                </a:solidFill>
              </a:rPr>
              <a:t>(Infrastructure, Climate Change &amp; Environmental Sustainability)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Implement </a:t>
            </a:r>
            <a:r>
              <a:rPr lang="en-US" sz="1600" dirty="0"/>
              <a:t>the Stormwater Utility to provide stable funding for flood resilience projects to improve flood response </a:t>
            </a:r>
            <a:r>
              <a:rPr lang="en-US" sz="1600" i="1" dirty="0">
                <a:solidFill>
                  <a:srgbClr val="7030A0"/>
                </a:solidFill>
              </a:rPr>
              <a:t>(Infrastructure, Climate Change &amp; Environmental Sustainability)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1091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36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8" name="Picture 7" descr="FY 21.22 AFR Master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28527" r="29895" b="18095"/>
          <a:stretch/>
        </p:blipFill>
        <p:spPr>
          <a:xfrm>
            <a:off x="276224" y="1619250"/>
            <a:ext cx="8594543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RenoBackgroun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10800000" flipH="1">
            <a:off x="0" y="2270234"/>
            <a:ext cx="9144000" cy="2210110"/>
          </a:xfrm>
          <a:prstGeom prst="rect">
            <a:avLst/>
          </a:prstGeom>
          <a:gradFill>
            <a:gsLst>
              <a:gs pos="0">
                <a:srgbClr val="7F7F7F">
                  <a:alpha val="33725"/>
                </a:srgbClr>
              </a:gs>
              <a:gs pos="23000">
                <a:srgbClr val="7F7F7F">
                  <a:alpha val="33725"/>
                </a:srgb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745850" y="2831475"/>
            <a:ext cx="5652300" cy="936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Manager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39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City </a:t>
            </a:r>
            <a:r>
              <a:rPr lang="en-US" sz="2800" dirty="0" smtClean="0"/>
              <a:t>Manager</a:t>
            </a:r>
            <a:r>
              <a:rPr lang="en-US" sz="2800" b="0" dirty="0" smtClean="0"/>
              <a:t> (24 FTE)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1" y="944304"/>
            <a:ext cx="5667185" cy="54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Community Development (75.10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3" y="1070582"/>
            <a:ext cx="7571232" cy="52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40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59" y="1593498"/>
            <a:ext cx="7944928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Administration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Arts, Culture &amp; Special Events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Clean &amp; Safe Program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Economic Development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Sustainability, Policy and Strategy</a:t>
            </a:r>
          </a:p>
        </p:txBody>
      </p:sp>
    </p:spTree>
    <p:extLst>
      <p:ext uri="{BB962C8B-B14F-4D97-AF65-F5344CB8AC3E}">
        <p14:creationId xmlns:p14="http://schemas.microsoft.com/office/powerpoint/2010/main" val="1196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Coordinated regional health and safety responses with local and state agencies on identified guidelines, and enforcement of state directives as well as managed the distribution of the City’s $46.7 million allocation of Coronavirus Relief Funds.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Acquired the Governor’s Bowl and adjacent parcel to create a new, permanent, multi-services campus to assist individuals experiencing homelessness.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Received over $11 million in revenue through City property sales and the receipt of Arts and Culture grant awards.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Introduced a strategic goal setting process to City departments and employees, creating objectives and goals that can be supported through all levels of the City, creating a positive and forward-thinking employee culture. </a:t>
            </a:r>
            <a:r>
              <a:rPr lang="en-US" sz="1600" i="1" dirty="0" smtClean="0">
                <a:solidFill>
                  <a:srgbClr val="7030A0"/>
                </a:solidFill>
              </a:rPr>
              <a:t>(Fiscal Sustainability)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Develop a resilient budget by working toward a zero based budgeting program that will support the Strategic Plan and Council-established priorities.</a:t>
            </a:r>
            <a:r>
              <a:rPr lang="en-US" sz="1600" i="1" dirty="0">
                <a:solidFill>
                  <a:srgbClr val="7030A0"/>
                </a:solidFill>
              </a:rPr>
              <a:t> (Fiscal </a:t>
            </a:r>
            <a:r>
              <a:rPr lang="en-US" sz="1600" i="1" dirty="0" smtClean="0">
                <a:solidFill>
                  <a:srgbClr val="7030A0"/>
                </a:solidFill>
              </a:rPr>
              <a:t>Sustainability)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Facilitate community recovery through City services and regional collaboration in the wake of the COVID-19 pandemic. </a:t>
            </a:r>
            <a:r>
              <a:rPr lang="en-US" sz="1600" i="1" dirty="0" smtClean="0">
                <a:solidFill>
                  <a:srgbClr val="7030A0"/>
                </a:solidFill>
              </a:rPr>
              <a:t>(Economic and Community Development)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41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3678" r="63100" b="46948"/>
          <a:stretch/>
        </p:blipFill>
        <p:spPr>
          <a:xfrm>
            <a:off x="411480" y="1792225"/>
            <a:ext cx="8211312" cy="39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52" y="2743199"/>
            <a:ext cx="6234366" cy="1108537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Municipal Court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Municipal Court</a:t>
            </a:r>
            <a:r>
              <a:rPr lang="en-US" sz="2800" b="0" dirty="0" smtClean="0"/>
              <a:t> (50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7" y="1153764"/>
            <a:ext cx="6092825" cy="52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45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985" y="1720840"/>
            <a:ext cx="752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Judicial Proceedings</a:t>
            </a:r>
          </a:p>
          <a:p>
            <a:pPr marL="342900" indent="-342900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Program and Service Management</a:t>
            </a:r>
          </a:p>
          <a:p>
            <a:pPr marL="342900" indent="-342900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Specialty Courts</a:t>
            </a:r>
          </a:p>
          <a:p>
            <a:pPr marL="342900" indent="-342900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Judicial Enforcement</a:t>
            </a:r>
          </a:p>
        </p:txBody>
      </p:sp>
    </p:spTree>
    <p:extLst>
      <p:ext uri="{BB962C8B-B14F-4D97-AF65-F5344CB8AC3E}">
        <p14:creationId xmlns:p14="http://schemas.microsoft.com/office/powerpoint/2010/main" val="27410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Upgraded the court’s case management system, which now supports batch scanning, electronic file stamping, automatic routing and electronic signatures</a:t>
            </a:r>
            <a:br>
              <a:rPr lang="en-US" sz="1600" dirty="0" smtClean="0"/>
            </a:b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Developed, tested and launched </a:t>
            </a:r>
            <a:br>
              <a:rPr lang="en-US" sz="1600" dirty="0" smtClean="0"/>
            </a:br>
            <a:r>
              <a:rPr lang="en-US" sz="1600" dirty="0" smtClean="0"/>
              <a:t>a mobile phone application with  embedded court forms and payment services</a:t>
            </a:r>
            <a:br>
              <a:rPr lang="en-US" sz="1600" dirty="0" smtClean="0"/>
            </a:b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Updated courtroom technology to allow the display of exhibits in a digital format, thus eliminating the need to physically handle countless documents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Maintain a model court environment by evaluating and enhancing court operations to better serve the needs of the general public and criminal justice community </a:t>
            </a:r>
            <a:r>
              <a:rPr lang="en-US" sz="1600" i="1" dirty="0" smtClean="0">
                <a:solidFill>
                  <a:srgbClr val="7030A0"/>
                </a:solidFill>
              </a:rPr>
              <a:t>(Public Safety)</a:t>
            </a:r>
            <a:r>
              <a:rPr lang="en-US" sz="1600" i="1" dirty="0" smtClean="0">
                <a:solidFill>
                  <a:schemeClr val="accent5"/>
                </a:solidFill>
              </a:rPr>
              <a:t/>
            </a:r>
            <a:br>
              <a:rPr lang="en-US" sz="1600" i="1" dirty="0" smtClean="0">
                <a:solidFill>
                  <a:schemeClr val="accent5"/>
                </a:solidFill>
              </a:rPr>
            </a:br>
            <a:endParaRPr lang="en-US" sz="1200" i="1" dirty="0" smtClean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Advance the use of technology to meet the electronic expectations of today’s court users </a:t>
            </a:r>
            <a:r>
              <a:rPr lang="en-US" sz="1600" i="1" dirty="0">
                <a:solidFill>
                  <a:srgbClr val="7030A0"/>
                </a:solidFill>
              </a:rPr>
              <a:t>(Fiscal Sustainability)</a:t>
            </a:r>
            <a:r>
              <a:rPr lang="en-US" sz="1600" i="1" dirty="0" smtClean="0">
                <a:solidFill>
                  <a:schemeClr val="accent5"/>
                </a:solidFill>
              </a:rPr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Continue to support and expand specialty court programs by utilizing funds provided by federal, state and local grants to effectively serve the growing population of specialty court participants </a:t>
            </a:r>
            <a:r>
              <a:rPr lang="en-US" sz="1600" i="1" dirty="0">
                <a:solidFill>
                  <a:srgbClr val="7030A0"/>
                </a:solidFill>
              </a:rPr>
              <a:t>(Public Safety) </a:t>
            </a:r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46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3488" r="63400" b="48855"/>
          <a:stretch/>
        </p:blipFill>
        <p:spPr>
          <a:xfrm>
            <a:off x="420624" y="1773936"/>
            <a:ext cx="8266176" cy="37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252" y="2724726"/>
            <a:ext cx="6609872" cy="933047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City Attorney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49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City Attorney (29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31" y="1040823"/>
            <a:ext cx="4196469" cy="53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334" y="1213009"/>
            <a:ext cx="764300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Land Use Planning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Comprehensive Planning Program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Current Planning / Development Review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Building - Permit Review &amp; Inspection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Engineering - Development Review &amp; Inspection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Business Licensing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Housing and Neighborhood Development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Administrative Services</a:t>
            </a:r>
          </a:p>
        </p:txBody>
      </p:sp>
    </p:spTree>
    <p:extLst>
      <p:ext uri="{BB962C8B-B14F-4D97-AF65-F5344CB8AC3E}">
        <p14:creationId xmlns:p14="http://schemas.microsoft.com/office/powerpoint/2010/main" val="762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50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10" y="1319603"/>
            <a:ext cx="4260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Civil Division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Legal Services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Client Relationships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Resource Efficiencies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Employee Enhancements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Criminal Division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Arrest Warrant Services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Arraignment and Trial Services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Victim/Witness Services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Grant Program Services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Community Outreach &amp; Training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Traffic Arraignments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0369" y="1355083"/>
            <a:ext cx="39264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Risk Division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Administer Risk Fund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Exposure Reduction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Pursue Recoveries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Insurance Coverage</a:t>
            </a:r>
          </a:p>
        </p:txBody>
      </p:sp>
    </p:spTree>
    <p:extLst>
      <p:ext uri="{BB962C8B-B14F-4D97-AF65-F5344CB8AC3E}">
        <p14:creationId xmlns:p14="http://schemas.microsoft.com/office/powerpoint/2010/main" val="38754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Advice and guidance on the </a:t>
            </a:r>
            <a:r>
              <a:rPr lang="en-US" sz="1600" dirty="0"/>
              <a:t>City’s COVID-19 pandemic </a:t>
            </a:r>
            <a:r>
              <a:rPr lang="en-US" sz="1600" dirty="0" smtClean="0"/>
              <a:t>response </a:t>
            </a:r>
            <a:endParaRPr 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Acquisition </a:t>
            </a:r>
            <a:r>
              <a:rPr lang="en-US" sz="1600" dirty="0"/>
              <a:t>and development of the Governor’s Bowl and </a:t>
            </a:r>
            <a:r>
              <a:rPr lang="en-US" sz="1600" dirty="0" smtClean="0"/>
              <a:t>Nevada </a:t>
            </a:r>
            <a:r>
              <a:rPr lang="en-US" sz="1600" dirty="0"/>
              <a:t>Cares </a:t>
            </a:r>
            <a:r>
              <a:rPr lang="en-US" sz="1600" dirty="0" smtClean="0"/>
              <a:t>Campus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Resolved </a:t>
            </a:r>
            <a:r>
              <a:rPr lang="en-US" sz="1600" i="1" dirty="0" smtClean="0"/>
              <a:t>Cathy Woods v. City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Assist CD to revised and update select sections of Title 18 </a:t>
            </a:r>
            <a:r>
              <a:rPr lang="en-US" sz="1600" i="1" dirty="0">
                <a:solidFill>
                  <a:srgbClr val="7030A0"/>
                </a:solidFill>
              </a:rPr>
              <a:t>(Fiscal Sustainability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Address anticipated increase in civil litigation case load </a:t>
            </a:r>
            <a:r>
              <a:rPr lang="en-US" sz="1600" i="1" dirty="0">
                <a:solidFill>
                  <a:srgbClr val="7030A0"/>
                </a:solidFill>
              </a:rPr>
              <a:t>(Fiscal Sustainability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Aggressively prosecute DUI, domestic violence, graffiti and nuisance cases </a:t>
            </a:r>
            <a:r>
              <a:rPr lang="en-US" sz="1600" i="1" dirty="0">
                <a:solidFill>
                  <a:srgbClr val="7030A0"/>
                </a:solidFill>
              </a:rPr>
              <a:t>(Public Safety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51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3678" r="63500" b="48664"/>
          <a:stretch/>
        </p:blipFill>
        <p:spPr>
          <a:xfrm>
            <a:off x="466344" y="1581911"/>
            <a:ext cx="8065008" cy="36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RenoBackgroun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10800000" flipH="1">
            <a:off x="0" y="2270234"/>
            <a:ext cx="9144000" cy="2210110"/>
          </a:xfrm>
          <a:prstGeom prst="rect">
            <a:avLst/>
          </a:prstGeom>
          <a:gradFill>
            <a:gsLst>
              <a:gs pos="0">
                <a:srgbClr val="7F7F7F">
                  <a:alpha val="33725"/>
                </a:srgbClr>
              </a:gs>
              <a:gs pos="23000">
                <a:srgbClr val="7F7F7F">
                  <a:alpha val="33725"/>
                </a:srgb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745850" y="2831475"/>
            <a:ext cx="5652300" cy="936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Technology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Information Technology (23 FTE)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5" y="1112193"/>
            <a:ext cx="6642533" cy="49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24" y="1046468"/>
            <a:ext cx="8310667" cy="4765065"/>
          </a:xfrm>
        </p:spPr>
        <p:txBody>
          <a:bodyPr/>
          <a:lstStyle/>
          <a:p>
            <a:pPr marL="51435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Centralized IT Services </a:t>
            </a:r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 smtClean="0"/>
              <a:t>Business Systems Support, End-User Support &amp; Desktop Applications, Public Safety Support, Cyber Security</a:t>
            </a:r>
            <a:r>
              <a:rPr lang="en-US" sz="1800" dirty="0"/>
              <a:t>, Email, </a:t>
            </a:r>
            <a:r>
              <a:rPr lang="en-US" sz="1800" dirty="0" smtClean="0"/>
              <a:t>Phones</a:t>
            </a:r>
            <a:r>
              <a:rPr lang="en-US" sz="1800" dirty="0"/>
              <a:t>, City Issued Device </a:t>
            </a:r>
            <a:r>
              <a:rPr lang="en-US" sz="1800" dirty="0" smtClean="0"/>
              <a:t>Management, Data Infrastructure</a:t>
            </a:r>
            <a:endParaRPr lang="en-US" sz="1800" dirty="0"/>
          </a:p>
          <a:p>
            <a:pPr marL="514350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/>
              <a:t>IT Project Management &amp; Enterprise IT Services</a:t>
            </a:r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 smtClean="0"/>
              <a:t>Business Process Review &gt; Application </a:t>
            </a:r>
            <a:r>
              <a:rPr lang="en-US" sz="1800" dirty="0"/>
              <a:t>Discovery </a:t>
            </a:r>
            <a:r>
              <a:rPr lang="en-US" sz="1800" dirty="0" smtClean="0"/>
              <a:t>&gt; </a:t>
            </a:r>
            <a:r>
              <a:rPr lang="en-US" sz="1800" dirty="0"/>
              <a:t>Acquisition </a:t>
            </a:r>
            <a:r>
              <a:rPr lang="en-US" sz="1800" dirty="0" smtClean="0"/>
              <a:t>&gt; </a:t>
            </a:r>
            <a:r>
              <a:rPr lang="en-US" sz="1800" dirty="0"/>
              <a:t>Implementation </a:t>
            </a:r>
            <a:r>
              <a:rPr lang="en-US" sz="1800" dirty="0" smtClean="0"/>
              <a:t>&gt; </a:t>
            </a:r>
            <a:r>
              <a:rPr lang="en-US" sz="1800" dirty="0"/>
              <a:t>Maintenance </a:t>
            </a:r>
            <a:endParaRPr lang="en-US" sz="1800" dirty="0" smtClean="0"/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 smtClean="0"/>
              <a:t>Server/Data </a:t>
            </a:r>
            <a:r>
              <a:rPr lang="en-US" sz="1800" dirty="0"/>
              <a:t>Infrastructure </a:t>
            </a:r>
            <a:r>
              <a:rPr lang="en-US" sz="1800" dirty="0" smtClean="0"/>
              <a:t>Management (scalable/cost efficient)</a:t>
            </a:r>
            <a:endParaRPr lang="en-US" sz="1800" dirty="0"/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/>
              <a:t>Routers, </a:t>
            </a:r>
            <a:r>
              <a:rPr lang="en-US" sz="1800" dirty="0" smtClean="0"/>
              <a:t>Switches</a:t>
            </a:r>
            <a:r>
              <a:rPr lang="en-US" sz="1800" dirty="0"/>
              <a:t>, </a:t>
            </a:r>
            <a:r>
              <a:rPr lang="en-US" sz="1800" dirty="0" smtClean="0"/>
              <a:t>Firewalls</a:t>
            </a:r>
            <a:r>
              <a:rPr lang="en-US" sz="1800" dirty="0"/>
              <a:t>, Internet/Intranet, </a:t>
            </a:r>
            <a:r>
              <a:rPr lang="en-US" sz="1800" dirty="0" smtClean="0"/>
              <a:t>Security</a:t>
            </a:r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 smtClean="0"/>
              <a:t>Disaster Recovery/Backup Solution (Offsite)</a:t>
            </a:r>
            <a:endParaRPr lang="en-US" sz="1800" dirty="0"/>
          </a:p>
          <a:p>
            <a:pPr marL="514350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/>
              <a:t>Server/Data Infrastructure Management</a:t>
            </a:r>
          </a:p>
          <a:p>
            <a:pPr marL="1371600" lvl="2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1800" dirty="0" smtClean="0"/>
              <a:t>Scalable</a:t>
            </a:r>
            <a:r>
              <a:rPr lang="en-US" sz="1800" dirty="0"/>
              <a:t>, Cost-efficient Virtualization, and </a:t>
            </a:r>
            <a:r>
              <a:rPr lang="en-US" sz="1800" dirty="0" smtClean="0"/>
              <a:t>Improved </a:t>
            </a:r>
            <a:r>
              <a:rPr lang="en-US" sz="1800" dirty="0"/>
              <a:t>S</a:t>
            </a:r>
            <a:r>
              <a:rPr lang="en-US" sz="1800" dirty="0" smtClean="0"/>
              <a:t>ystem Utilization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55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9468" y="1243624"/>
            <a:ext cx="4695093" cy="5107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Enabled citywide work-from-home capability using Global Protect VPN client. Purchased, deployed &amp; track laptops, webcams, cell phones &amp; printers. Developed means to conduct virtual </a:t>
            </a:r>
            <a:r>
              <a:rPr lang="en-US" sz="1600" dirty="0"/>
              <a:t>C</a:t>
            </a:r>
            <a:r>
              <a:rPr lang="en-US" sz="1600" dirty="0" smtClean="0"/>
              <a:t>ouncil meetings</a:t>
            </a:r>
            <a:r>
              <a:rPr lang="en-US" sz="1600" dirty="0"/>
              <a:t>, Municipal Court h</a:t>
            </a:r>
            <a:r>
              <a:rPr lang="en-US" sz="1600" dirty="0" smtClean="0"/>
              <a:t>earings &amp; team collaboration.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Implemented electronic document review to simplify project development. Put all building permit </a:t>
            </a:r>
            <a:r>
              <a:rPr lang="en-US" sz="1600" dirty="0"/>
              <a:t>a</a:t>
            </a:r>
            <a:r>
              <a:rPr lang="en-US" sz="1600" dirty="0" smtClean="0"/>
              <a:t>pplications online &amp; migrated permitting system to new hosted platform.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Enhanced security camera systems throughout the city (parks, City Hall, Stead Treatment Plant). Deployed Automated License Plate Readers at four intersection and several police vehicles.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44562" y="1243623"/>
            <a:ext cx="4000500" cy="4958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 &amp; 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Secondary data center established to backup &amp; mirror production center environment in case of primary system failure.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Citywide GIS mapping portal for hosting data &amp; applications to aid management in data driven decisions.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Complete GSuite Shared Drives &amp; OnBase Document Management Solution.  Provides for more robust data storage, retention and records management functionality.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Effectiveness)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56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3869" r="63000" b="46185"/>
          <a:stretch/>
        </p:blipFill>
        <p:spPr>
          <a:xfrm>
            <a:off x="521208" y="1826674"/>
            <a:ext cx="8165592" cy="3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3" name="Picture 2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28367" r="59837" b="53300"/>
          <a:stretch/>
        </p:blipFill>
        <p:spPr>
          <a:xfrm>
            <a:off x="484631" y="2350008"/>
            <a:ext cx="8065480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" y="2082379"/>
            <a:ext cx="8780318" cy="176909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Neighborhood Services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59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Adopted the </a:t>
            </a:r>
            <a:r>
              <a:rPr lang="en-US" sz="1600" dirty="0" err="1"/>
              <a:t>RENOvation</a:t>
            </a:r>
            <a:r>
              <a:rPr lang="en-US" sz="1600" dirty="0"/>
              <a:t> Zoning Code and updated all of the zoning/mapping applications, fee sheets, development review memo’s and intake calendars to be more user friendly.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Implemented an electronic document review (“EDR”) system to allow all types of building permits to be submitted electronically.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Collaboration with Regional partners on development and opening of the Nevada CARES Campus.  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54022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Update Public Service and Facility Plans &amp; Develop Funding Strategy </a:t>
            </a:r>
            <a:r>
              <a:rPr lang="en-US" sz="1600" i="1" dirty="0" smtClean="0">
                <a:solidFill>
                  <a:srgbClr val="7030A0"/>
                </a:solidFill>
              </a:rPr>
              <a:t>(Fiscal Sustainability &amp; Economic and Community Development)</a:t>
            </a:r>
            <a:endParaRPr lang="en-US" sz="16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Review </a:t>
            </a:r>
            <a:r>
              <a:rPr lang="en-US" sz="1600" dirty="0"/>
              <a:t>and update zoning map designations and ordinances to be prioritized by Council </a:t>
            </a:r>
            <a:r>
              <a:rPr lang="en-US" sz="1600" i="1" dirty="0">
                <a:solidFill>
                  <a:srgbClr val="7030A0"/>
                </a:solidFill>
              </a:rPr>
              <a:t>(Economic and Community Development)</a:t>
            </a:r>
            <a:endParaRPr lang="en-US" sz="16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Implement changes to </a:t>
            </a:r>
            <a:r>
              <a:rPr lang="en-US" sz="1600" dirty="0" err="1"/>
              <a:t>Accela</a:t>
            </a:r>
            <a:r>
              <a:rPr lang="en-US" sz="1600" dirty="0"/>
              <a:t> to increase functionality of workflows, reports, and ease of use, thereby providing enhanced performance for customers and staff.</a:t>
            </a:r>
            <a:r>
              <a:rPr lang="en-US" sz="1600" i="1" dirty="0">
                <a:solidFill>
                  <a:srgbClr val="7030A0"/>
                </a:solidFill>
              </a:rPr>
              <a:t> (Economic and Community Development)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Neighborhood Services (28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130289"/>
            <a:ext cx="6514811" cy="51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57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61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634" y="998934"/>
            <a:ext cx="6906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Enforcement &amp; Compliance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Code Enforcement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Parking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Communications &amp; Community Engagement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Reno Direct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Community Liaisons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Strategic Communications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Digital Engagement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Graphic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2888" y="1319213"/>
            <a:ext cx="4258774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Department most impacted by pandemic response that had to assume leadership roles in </a:t>
            </a:r>
            <a:r>
              <a:rPr lang="en-US" sz="1600" dirty="0"/>
              <a:t>regional </a:t>
            </a:r>
            <a:r>
              <a:rPr lang="en-US" sz="1600" dirty="0" smtClean="0"/>
              <a:t>response efforts </a:t>
            </a:r>
            <a:r>
              <a:rPr lang="en-US" sz="1600" dirty="0"/>
              <a:t>through the Joint Information </a:t>
            </a:r>
            <a:r>
              <a:rPr lang="en-US" sz="1600" dirty="0" smtClean="0"/>
              <a:t>Center and </a:t>
            </a:r>
            <a:r>
              <a:rPr lang="en-US" sz="1600" dirty="0"/>
              <a:t>Enforcement of Governor’s mitigations.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Cross-department collaboration with Code Enforcement, Parking Enforcement and Reno Police Department to remove dilapidated/junk RV’s. Over 50 removed from streets in 2020.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Implementation of new communications platforms (virtual media briefs, town halls and City Chat) to provide safe outreach and education along with focused support to vulnerable populations during COVID pandemic.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Increase support of COVID-19 pandemic mitigation, education and communication measures as transfer of authority occurs from State to Local jurisdictions. </a:t>
            </a:r>
            <a:r>
              <a:rPr lang="en-US" sz="1600" b="1" i="1" dirty="0" smtClean="0">
                <a:solidFill>
                  <a:srgbClr val="7030A0"/>
                </a:solidFill>
              </a:rPr>
              <a:t>(Public Safety)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Collaborate with city departments to mitigate increased nuisance activities on public and private properties throughout the city.  </a:t>
            </a:r>
            <a:r>
              <a:rPr lang="en-US" sz="1600" b="1" i="1" dirty="0" smtClean="0">
                <a:solidFill>
                  <a:srgbClr val="7030A0"/>
                </a:solidFill>
              </a:rPr>
              <a:t>(Public Safety, Homelessness, and Community Development)</a:t>
            </a:r>
            <a:r>
              <a:rPr lang="en-US" sz="1600" b="1" i="1" dirty="0" smtClean="0"/>
              <a:t> 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Develop, implement, and sustain standards of excellence for customer service and communication providing a positive </a:t>
            </a:r>
            <a:r>
              <a:rPr lang="en-US" sz="1600" dirty="0" smtClean="0"/>
              <a:t>and valuable experience </a:t>
            </a:r>
            <a:r>
              <a:rPr lang="en-US" sz="1600" dirty="0"/>
              <a:t>for every resident, council, and staff interaction. </a:t>
            </a:r>
            <a:r>
              <a:rPr lang="en-US" sz="1600" b="1" i="1" dirty="0" smtClean="0">
                <a:solidFill>
                  <a:srgbClr val="7030A0"/>
                </a:solidFill>
              </a:rPr>
              <a:t>(All Priorities)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62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3107" r="64800" b="46757"/>
          <a:stretch/>
        </p:blipFill>
        <p:spPr>
          <a:xfrm>
            <a:off x="443484" y="1472184"/>
            <a:ext cx="8257032" cy="42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2" name="Picture 1" descr="FY 21.22 AFR Master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28367" r="51100" b="44500"/>
          <a:stretch/>
        </p:blipFill>
        <p:spPr>
          <a:xfrm>
            <a:off x="484632" y="2350008"/>
            <a:ext cx="8189070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RenoBackgroun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10800000" flipH="1">
            <a:off x="0" y="2270234"/>
            <a:ext cx="9144000" cy="2210110"/>
          </a:xfrm>
          <a:prstGeom prst="rect">
            <a:avLst/>
          </a:prstGeom>
          <a:gradFill>
            <a:gsLst>
              <a:gs pos="0">
                <a:srgbClr val="7F7F7F">
                  <a:alpha val="33725"/>
                </a:srgbClr>
              </a:gs>
              <a:gs pos="23000">
                <a:srgbClr val="7F7F7F">
                  <a:alpha val="33725"/>
                </a:srgb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745850" y="2831475"/>
            <a:ext cx="5652300" cy="936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Clerk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1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City Clerk (8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524000"/>
            <a:ext cx="2638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60" y="1494704"/>
            <a:ext cx="7623816" cy="4650064"/>
          </a:xfrm>
        </p:spPr>
        <p:txBody>
          <a:bodyPr/>
          <a:lstStyle/>
          <a:p>
            <a:pPr marL="0">
              <a:spcBef>
                <a:spcPts val="6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Council Support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Council Meetings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Resolutions, Ordinances, Contracts and Agreements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Boards and Commissions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Appeals</a:t>
            </a:r>
          </a:p>
          <a:p>
            <a:pPr>
              <a:spcBef>
                <a:spcPts val="25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Central Cashiering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All revenue, payments, general ledger entry</a:t>
            </a:r>
          </a:p>
          <a:p>
            <a:pPr>
              <a:spcBef>
                <a:spcPts val="25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Records Management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Public Record Requests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Digitization and management of all City </a:t>
            </a:r>
            <a:r>
              <a:rPr lang="en-US" sz="1800" dirty="0" smtClean="0"/>
              <a:t>records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Retention and destruction of all City records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Policy management and training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67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Implementation of public search module, allowing citizens to access 10,000s of documents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Retention schedule implementation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Increased access to constituents during pandemic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OnBase conversion completed 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i="1" dirty="0" smtClean="0">
                <a:solidFill>
                  <a:srgbClr val="7030A0"/>
                </a:solidFill>
              </a:rPr>
              <a:t>Efficient and dependable business)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50% digitization of all City </a:t>
            </a:r>
            <a:r>
              <a:rPr lang="en-US" sz="1600" dirty="0"/>
              <a:t>records 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i="1" dirty="0">
                <a:solidFill>
                  <a:srgbClr val="7030A0"/>
                </a:solidFill>
              </a:rPr>
              <a:t>Efficient and dependable business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Launch of public records </a:t>
            </a:r>
            <a:r>
              <a:rPr lang="en-US" sz="1600" dirty="0"/>
              <a:t>platform 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i="1" dirty="0">
                <a:solidFill>
                  <a:srgbClr val="7030A0"/>
                </a:solidFill>
              </a:rPr>
              <a:t>Efficient and dependable business)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68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69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4250" r="63600" b="47139"/>
          <a:stretch/>
        </p:blipFill>
        <p:spPr>
          <a:xfrm>
            <a:off x="621791" y="1636776"/>
            <a:ext cx="7949793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23869" r="63297" b="48093"/>
          <a:stretch/>
        </p:blipFill>
        <p:spPr>
          <a:xfrm>
            <a:off x="629940" y="1609344"/>
            <a:ext cx="8056860" cy="366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1166" y="5049079"/>
            <a:ext cx="2266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2022 General Fund Budget should be $3,074,545 (±4.0% decrease from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7" name="Picture 6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27634" r="60300" b="43320"/>
          <a:stretch/>
        </p:blipFill>
        <p:spPr>
          <a:xfrm>
            <a:off x="499620" y="1792224"/>
            <a:ext cx="7821419" cy="36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852" y="2221258"/>
            <a:ext cx="5652294" cy="1505701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Civil Service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Civil Service (4 FTE)</a:t>
            </a:r>
            <a:endParaRPr lang="en-US" sz="2800" b="0" dirty="0"/>
          </a:p>
        </p:txBody>
      </p:sp>
      <p:pic>
        <p:nvPicPr>
          <p:cNvPr id="3" name="Picture 2" descr="0620 Civil Service FY20_21 Org Chart Updated 2.14.2020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2" t="17219" r="30747" b="1884"/>
          <a:stretch/>
        </p:blipFill>
        <p:spPr>
          <a:xfrm>
            <a:off x="2626743" y="1526875"/>
            <a:ext cx="3890514" cy="42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73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73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21" y="1074510"/>
            <a:ext cx="8177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Workforce Panning and Development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Recruitment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Examination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Employee Administrative Complaint/Disciplinary </a:t>
            </a:r>
            <a:r>
              <a:rPr lang="en-US" sz="2400" dirty="0" smtClean="0"/>
              <a:t>Hearings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Lines of Progression, Promotional Opportunities, and Post Assessment Counseling </a:t>
            </a:r>
            <a:r>
              <a:rPr lang="en-US" sz="2400" dirty="0" smtClean="0"/>
              <a:t>Reviews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Record and Provide Civil Service Commission Information to the </a:t>
            </a:r>
            <a:r>
              <a:rPr lang="en-US" sz="2400" dirty="0" smtClean="0"/>
              <a:t>Public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Education and </a:t>
            </a:r>
            <a:r>
              <a:rPr lang="en-US" sz="2400" dirty="0" smtClean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1631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Top Accomplishments in FY20/21</a:t>
            </a:r>
            <a:br>
              <a:rPr lang="en-US" sz="2800" b="0" dirty="0" smtClean="0"/>
            </a:br>
            <a:r>
              <a:rPr lang="en-US" sz="2800" dirty="0" smtClean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6375" y="1206500"/>
            <a:ext cx="4179887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The Civil Service Commission approved and adopted several rule changes and updates. These included the addition of non-career appointments, gender neutral language updates and transparent language for protests.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Introduced new assessment technology. These new additions provided platforms for remote proctored and un-proctored testing, expansion of computer based testing and item bank for test development.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 continuous testing recruiting and testing process was piloted for the entry level Firefighter position with positive results.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86262" y="1206500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The department plans to focus on Diversity by working collaboratively on employer branding, broadening recruitment reach through expanded remote testing opportunities and engaging more actively with the community</a:t>
            </a:r>
            <a:r>
              <a:rPr lang="en-US" sz="1600" dirty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Effectiveness/Public Safety)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Internal policy and process improvements will remain a priority with continued rule review and updates, standardization and development of staff</a:t>
            </a:r>
            <a:r>
              <a:rPr lang="en-US" sz="1600" dirty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Enhancing customer service is critical to our success so we will be focusing on customer satisfaction surveys to identify areas of improvement</a:t>
            </a:r>
            <a:r>
              <a:rPr lang="en-US" sz="1600" dirty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(Organizational Effectiveness) </a:t>
            </a:r>
            <a:endParaRPr lang="en-US" sz="1600" i="1" dirty="0" smtClean="0">
              <a:solidFill>
                <a:srgbClr val="7030A0"/>
              </a:solidFill>
            </a:endParaRPr>
          </a:p>
          <a:p>
            <a:pPr lvl="1"/>
            <a:endParaRPr lang="en-US" sz="16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74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2915" r="65500" b="48093"/>
          <a:stretch/>
        </p:blipFill>
        <p:spPr>
          <a:xfrm>
            <a:off x="557783" y="1508760"/>
            <a:ext cx="8128233" cy="40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42" y="2706254"/>
            <a:ext cx="6347114" cy="896101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Finance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77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Finance (26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119949"/>
            <a:ext cx="68865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78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517" y="1361119"/>
            <a:ext cx="7069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Accounting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Budgeting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Financial Planning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Organizational Support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Fiscal Analysis &amp; Support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Payroll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Sewer Billing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/>
              <a:t>Top Accomplishments in FY20/21</a:t>
            </a:r>
            <a:br>
              <a:rPr lang="en-US" sz="2800" b="0" dirty="0"/>
            </a:br>
            <a:r>
              <a:rPr lang="en-US" sz="2800" dirty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Top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Provided monthly financial updates and increased financial transparency to Council and Labor Groups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Developed Public Safety Center and Moana Pool finance plan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Disbursed funds and supported programs utilizing $46.7 million in CARES Act funding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 and Strategies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Develop a plan and provide policy changes necessary to move the City toward a Resilient </a:t>
            </a:r>
            <a:r>
              <a:rPr lang="en-US" sz="1600" dirty="0" smtClean="0"/>
              <a:t>Budget </a:t>
            </a:r>
            <a:r>
              <a:rPr lang="en-US" sz="1600" i="1" dirty="0">
                <a:solidFill>
                  <a:srgbClr val="7030A0"/>
                </a:solidFill>
              </a:rPr>
              <a:t>(Fiscal Sustainability)</a:t>
            </a:r>
            <a:r>
              <a:rPr lang="en-US" sz="1600" i="1" dirty="0">
                <a:solidFill>
                  <a:schemeClr val="accent5"/>
                </a:solidFill>
              </a:rPr>
              <a:t> 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Restructuring of the City’s Sewer bond portfolio to maintain long-term stability of improvements if financially advantageous to the City’s debt </a:t>
            </a:r>
            <a:r>
              <a:rPr lang="en-US" sz="1600" dirty="0" smtClean="0"/>
              <a:t>position </a:t>
            </a:r>
            <a:r>
              <a:rPr lang="en-US" sz="1600" i="1" dirty="0">
                <a:solidFill>
                  <a:srgbClr val="7030A0"/>
                </a:solidFill>
              </a:rPr>
              <a:t>(Fiscal Sustainability)</a:t>
            </a:r>
            <a:r>
              <a:rPr lang="en-US" sz="1600" i="1" dirty="0">
                <a:solidFill>
                  <a:schemeClr val="accent5"/>
                </a:solidFill>
              </a:rPr>
              <a:t> 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Implementing a new budget software which will allow for restructuring of the budget and capital improvement plan </a:t>
            </a:r>
            <a:r>
              <a:rPr lang="en-US" sz="1600" dirty="0" smtClean="0"/>
              <a:t>development </a:t>
            </a:r>
            <a:r>
              <a:rPr lang="en-US" sz="1600" i="1" dirty="0">
                <a:solidFill>
                  <a:srgbClr val="7030A0"/>
                </a:solidFill>
              </a:rPr>
              <a:t>(Fiscal Sustainability)</a:t>
            </a:r>
            <a:r>
              <a:rPr lang="en-US" sz="1600" i="1" dirty="0">
                <a:solidFill>
                  <a:schemeClr val="accent5"/>
                </a:solidFill>
              </a:rPr>
              <a:t> 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79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1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6713" r="24755" b="14027"/>
          <a:stretch/>
        </p:blipFill>
        <p:spPr>
          <a:xfrm>
            <a:off x="964094" y="831862"/>
            <a:ext cx="6682306" cy="58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2" name="Picture 1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2343" r="63200" b="46757"/>
          <a:stretch/>
        </p:blipFill>
        <p:spPr>
          <a:xfrm>
            <a:off x="603504" y="1581913"/>
            <a:ext cx="8083296" cy="40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3" name="Picture 2" descr="FY 21.22 AFR Master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28516" r="59361" b="56397"/>
          <a:stretch/>
        </p:blipFill>
        <p:spPr>
          <a:xfrm>
            <a:off x="402964" y="2450592"/>
            <a:ext cx="8283836" cy="19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"/>
            <a:ext cx="9144000" cy="685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2044460"/>
            <a:ext cx="9143999" cy="2786332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706" y="2623126"/>
            <a:ext cx="5652294" cy="1348683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Human Resources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63" y="2881"/>
            <a:ext cx="7977002" cy="713975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Human Resources (7 FTE)</a:t>
            </a:r>
            <a:endParaRPr lang="en-US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738312"/>
            <a:ext cx="23050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Departmental Core Services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84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36" y="1490008"/>
            <a:ext cx="7944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Employee Services</a:t>
            </a:r>
          </a:p>
          <a:p>
            <a:pPr marL="800100" lvl="1" indent="-342900">
              <a:spcBef>
                <a:spcPts val="60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Employee and Labor Relations</a:t>
            </a:r>
          </a:p>
          <a:p>
            <a:pPr marL="800100" lvl="1" indent="-342900">
              <a:spcBef>
                <a:spcPts val="60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Workforce Planning and Development</a:t>
            </a:r>
          </a:p>
          <a:p>
            <a:pPr marL="342900" indent="-342900">
              <a:spcBef>
                <a:spcPts val="60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Workers’ Compensation</a:t>
            </a:r>
          </a:p>
        </p:txBody>
      </p:sp>
    </p:spTree>
    <p:extLst>
      <p:ext uri="{BB962C8B-B14F-4D97-AF65-F5344CB8AC3E}">
        <p14:creationId xmlns:p14="http://schemas.microsoft.com/office/powerpoint/2010/main" val="26868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196" y="122238"/>
            <a:ext cx="7038029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/>
              <a:t>Top Accomplishments in FY20/21</a:t>
            </a:r>
            <a:br>
              <a:rPr lang="en-US" sz="2800" b="0" dirty="0"/>
            </a:br>
            <a:r>
              <a:rPr lang="en-US" sz="2800" dirty="0"/>
              <a:t>Major Initiatives and Strategies for FY21/22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Top </a:t>
            </a:r>
            <a:r>
              <a:rPr lang="en-US" sz="2000" b="1" dirty="0" smtClean="0"/>
              <a:t>Accomplishments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Management </a:t>
            </a:r>
            <a:r>
              <a:rPr lang="en-US" sz="1600" dirty="0"/>
              <a:t>and implementation of COVID-19 policies, procedures, laws, rules, and regulations, including the Families First Coronavirus Response Act</a:t>
            </a:r>
            <a:r>
              <a:rPr lang="en-US" sz="1600" dirty="0" smtClean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Rigorous </a:t>
            </a:r>
            <a:r>
              <a:rPr lang="en-US" sz="1600" dirty="0"/>
              <a:t>group health plan management. Continued implementation of a retiree group health insurance program saving the City significant claims costs for retirees over the age of 65</a:t>
            </a:r>
            <a:r>
              <a:rPr lang="en-US" sz="1600" dirty="0" smtClean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Fire and Police Academy during COVID-19 pandemic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2775" y="1319213"/>
            <a:ext cx="4333875" cy="4779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Major Initiatives and </a:t>
            </a:r>
            <a:r>
              <a:rPr lang="en-US" sz="2000" b="1" dirty="0" smtClean="0"/>
              <a:t>Strategies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Continue </a:t>
            </a:r>
            <a:r>
              <a:rPr lang="en-US" sz="1600" dirty="0"/>
              <a:t>to successfully negotiate with employee bargaining groups</a:t>
            </a:r>
            <a:r>
              <a:rPr lang="en-US" sz="1600" dirty="0" smtClean="0"/>
              <a:t>. </a:t>
            </a:r>
            <a:r>
              <a:rPr lang="en-US" sz="1600" i="1" dirty="0">
                <a:solidFill>
                  <a:srgbClr val="7030A0"/>
                </a:solidFill>
              </a:rPr>
              <a:t>(Governance and Organizational Effectiveness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1600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Continued </a:t>
            </a:r>
            <a:r>
              <a:rPr lang="en-US" sz="1600" dirty="0"/>
              <a:t>management of COVID-19 policies and procedures</a:t>
            </a:r>
            <a:r>
              <a:rPr lang="en-US" sz="1600" dirty="0" smtClean="0"/>
              <a:t>.</a:t>
            </a:r>
            <a:r>
              <a:rPr lang="en-US" sz="1600" i="1" dirty="0">
                <a:solidFill>
                  <a:srgbClr val="7030A0"/>
                </a:solidFill>
              </a:rPr>
              <a:t> (Governance and Organizational Effectiveness</a:t>
            </a:r>
            <a:r>
              <a:rPr lang="en-US" sz="1600" i="1" dirty="0" smtClean="0">
                <a:solidFill>
                  <a:srgbClr val="7030A0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1600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Define</a:t>
            </a:r>
            <a:r>
              <a:rPr lang="en-US" sz="1600" dirty="0"/>
              <a:t>, document, update, and train for citywide and departmental policies at every level</a:t>
            </a:r>
            <a:r>
              <a:rPr lang="en-US" sz="1600" dirty="0" smtClean="0"/>
              <a:t>.</a:t>
            </a:r>
            <a:r>
              <a:rPr lang="en-US" sz="1600" i="1" dirty="0">
                <a:solidFill>
                  <a:srgbClr val="7030A0"/>
                </a:solidFill>
              </a:rPr>
              <a:t> (Governance and Organizational Effectiveness)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8E05-D8D6-4CBC-A65E-79726660E9A6}" type="slidenum">
              <a:rPr lang="en-US" altLang="en-US" smtClean="0"/>
              <a:pPr>
                <a:defRPr/>
              </a:pPr>
              <a:t>85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465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Financial Summary</a:t>
            </a:r>
            <a:endParaRPr lang="en-US" sz="2800" dirty="0"/>
          </a:p>
        </p:txBody>
      </p:sp>
      <p:pic>
        <p:nvPicPr>
          <p:cNvPr id="3" name="Picture 2" descr="Department General Fund Financial Summaries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3296" r="63300" b="48665"/>
          <a:stretch/>
        </p:blipFill>
        <p:spPr>
          <a:xfrm>
            <a:off x="402335" y="1737360"/>
            <a:ext cx="8117133" cy="36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87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63" y="2881"/>
            <a:ext cx="7977002" cy="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914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1371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22860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defTabSz="914400"/>
            <a:r>
              <a:rPr lang="en-US" sz="2800" dirty="0" smtClean="0"/>
              <a:t>Additional Funding Requests</a:t>
            </a:r>
            <a:endParaRPr lang="en-US" sz="2800" dirty="0"/>
          </a:p>
        </p:txBody>
      </p:sp>
      <p:pic>
        <p:nvPicPr>
          <p:cNvPr id="2" name="Picture 1" descr="FY 21.22 AFR Master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28367" r="59817" b="9483"/>
          <a:stretch/>
        </p:blipFill>
        <p:spPr>
          <a:xfrm>
            <a:off x="1851659" y="994750"/>
            <a:ext cx="5501247" cy="53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RenoBackgroun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10800000" flipH="1">
            <a:off x="0" y="2270234"/>
            <a:ext cx="9144000" cy="2210110"/>
          </a:xfrm>
          <a:prstGeom prst="rect">
            <a:avLst/>
          </a:prstGeom>
          <a:gradFill>
            <a:gsLst>
              <a:gs pos="0">
                <a:srgbClr val="7F7F7F">
                  <a:alpha val="33725"/>
                </a:srgbClr>
              </a:gs>
              <a:gs pos="23000">
                <a:srgbClr val="7F7F7F">
                  <a:alpha val="33725"/>
                </a:srgb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745850" y="2831475"/>
            <a:ext cx="5652300" cy="936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Parks &amp; Recreation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9E7-4BF3-4756-B7B6-F327DFF69781}" type="slidenum">
              <a:rPr lang="en-US" altLang="en-US" smtClean="0"/>
              <a:pPr>
                <a:defRPr/>
              </a:pPr>
              <a:t>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632423"/>
      </a:accent2>
      <a:accent3>
        <a:srgbClr val="FFFFFF"/>
      </a:accent3>
      <a:accent4>
        <a:srgbClr val="000000"/>
      </a:accent4>
      <a:accent5>
        <a:srgbClr val="B2C1DB"/>
      </a:accent5>
      <a:accent6>
        <a:srgbClr val="59201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17506</TotalTime>
  <Pages>0</Pages>
  <Words>3894</Words>
  <Characters>0</Characters>
  <Application>Microsoft Office PowerPoint</Application>
  <DocSecurity>0</DocSecurity>
  <PresentationFormat>On-screen Show (4:3)</PresentationFormat>
  <Lines>0</Lines>
  <Paragraphs>708</Paragraphs>
  <Slides>87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SimSun</vt:lpstr>
      <vt:lpstr>Arial</vt:lpstr>
      <vt:lpstr>Calibri</vt:lpstr>
      <vt:lpstr>等线</vt:lpstr>
      <vt:lpstr>Wingdings</vt:lpstr>
      <vt:lpstr>Office Theme</vt:lpstr>
      <vt:lpstr>   City of Reno  FY21/22 Budget Workshops</vt:lpstr>
      <vt:lpstr>PowerPoint Presentation</vt:lpstr>
      <vt:lpstr>Community Development</vt:lpstr>
      <vt:lpstr>Community Development (75.10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Parks &amp; Recreation</vt:lpstr>
      <vt:lpstr>Parks &amp; Recreation (76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Police Department</vt:lpstr>
      <vt:lpstr>Police Department (470.75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Fire Department</vt:lpstr>
      <vt:lpstr>Fire (266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Public Works</vt:lpstr>
      <vt:lpstr>Public Works (116.23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Utility Services</vt:lpstr>
      <vt:lpstr>Utility Services (79.67 FTE)</vt:lpstr>
      <vt:lpstr>Departmental Core Services</vt:lpstr>
      <vt:lpstr>Top Accomplishments in FY20/21 Major Initiatives and Strategies for FY21/22</vt:lpstr>
      <vt:lpstr>PowerPoint Presentation</vt:lpstr>
      <vt:lpstr>  City Manager</vt:lpstr>
      <vt:lpstr>City Manager (24 FTE)</vt:lpstr>
      <vt:lpstr>Departmental Core Services</vt:lpstr>
      <vt:lpstr>Top Accomplishments in FY20/21 Major Initiatives and Strategies for FY21/22</vt:lpstr>
      <vt:lpstr>PowerPoint Presentation</vt:lpstr>
      <vt:lpstr> Municipal Court</vt:lpstr>
      <vt:lpstr>Municipal Court (50 FTE)</vt:lpstr>
      <vt:lpstr>Departmental Core Services</vt:lpstr>
      <vt:lpstr>Top Accomplishments in FY20/21 Major Initiatives and Strategies for FY21/22</vt:lpstr>
      <vt:lpstr>PowerPoint Presentation</vt:lpstr>
      <vt:lpstr>  City Attorney</vt:lpstr>
      <vt:lpstr>City Attorney (29 FTE)</vt:lpstr>
      <vt:lpstr>Departmental Core Services</vt:lpstr>
      <vt:lpstr>Top Accomplishments in FY20/21 Major Initiatives and Strategies for FY21/22</vt:lpstr>
      <vt:lpstr>PowerPoint Presentation</vt:lpstr>
      <vt:lpstr>  Information Technology</vt:lpstr>
      <vt:lpstr>Information Technology (23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Neighborhood Services</vt:lpstr>
      <vt:lpstr>Neighborhood Services (28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 City Clerk</vt:lpstr>
      <vt:lpstr>City Clerk (8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Civil Service</vt:lpstr>
      <vt:lpstr>Civil Service (4 FTE)</vt:lpstr>
      <vt:lpstr>Departmental Core Services</vt:lpstr>
      <vt:lpstr>Top Accomplishments in FY20/21 Major Initiatives and Strategies for FY21/22</vt:lpstr>
      <vt:lpstr>PowerPoint Presentation</vt:lpstr>
      <vt:lpstr> Finance</vt:lpstr>
      <vt:lpstr>Finance (26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  <vt:lpstr> Human Resources</vt:lpstr>
      <vt:lpstr>Human Resources (7 FTE)</vt:lpstr>
      <vt:lpstr>Departmental Core Services</vt:lpstr>
      <vt:lpstr>Top Accomplishments in FY20/21 Major Initiatives and Strategies for FY21/22</vt:lpstr>
      <vt:lpstr>PowerPoint Presentation</vt:lpstr>
      <vt:lpstr>PowerPoint Presentation</vt:lpstr>
    </vt:vector>
  </TitlesOfParts>
  <Company>Creative:Mint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</dc:creator>
  <cp:lastModifiedBy>Vicki Van Buren</cp:lastModifiedBy>
  <cp:revision>1605</cp:revision>
  <cp:lastPrinted>2021-03-16T22:08:38Z</cp:lastPrinted>
  <dcterms:created xsi:type="dcterms:W3CDTF">2012-11-13T05:36:00Z</dcterms:created>
  <dcterms:modified xsi:type="dcterms:W3CDTF">2021-07-21T15:47:41Z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