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heme/themeOverride1.xml" ContentType="application/vnd.openxmlformats-officedocument.themeOverride+xml"/>
  <Override PartName="/ppt/notesSlides/notesSlide82.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07" r:id="rId2"/>
    <p:sldId id="547" r:id="rId3"/>
    <p:sldId id="581" r:id="rId4"/>
    <p:sldId id="568" r:id="rId5"/>
    <p:sldId id="570" r:id="rId6"/>
    <p:sldId id="578" r:id="rId7"/>
    <p:sldId id="681" r:id="rId8"/>
    <p:sldId id="682" r:id="rId9"/>
    <p:sldId id="683" r:id="rId10"/>
    <p:sldId id="684" r:id="rId11"/>
    <p:sldId id="614" r:id="rId12"/>
    <p:sldId id="615" r:id="rId13"/>
    <p:sldId id="616" r:id="rId14"/>
    <p:sldId id="617" r:id="rId15"/>
    <p:sldId id="658" r:id="rId16"/>
    <p:sldId id="706" r:id="rId17"/>
    <p:sldId id="707" r:id="rId18"/>
    <p:sldId id="708" r:id="rId19"/>
    <p:sldId id="709" r:id="rId20"/>
    <p:sldId id="710" r:id="rId21"/>
    <p:sldId id="711" r:id="rId22"/>
    <p:sldId id="712" r:id="rId23"/>
    <p:sldId id="713" r:id="rId24"/>
    <p:sldId id="714" r:id="rId25"/>
    <p:sldId id="715" r:id="rId26"/>
    <p:sldId id="716" r:id="rId27"/>
    <p:sldId id="717" r:id="rId28"/>
    <p:sldId id="718" r:id="rId29"/>
    <p:sldId id="719" r:id="rId30"/>
    <p:sldId id="720" r:id="rId31"/>
    <p:sldId id="721" r:id="rId32"/>
    <p:sldId id="722" r:id="rId33"/>
    <p:sldId id="723" r:id="rId34"/>
    <p:sldId id="724" r:id="rId35"/>
    <p:sldId id="725" r:id="rId36"/>
    <p:sldId id="726" r:id="rId37"/>
    <p:sldId id="727" r:id="rId38"/>
    <p:sldId id="728" r:id="rId39"/>
    <p:sldId id="598" r:id="rId40"/>
    <p:sldId id="599" r:id="rId41"/>
    <p:sldId id="600" r:id="rId42"/>
    <p:sldId id="601" r:id="rId43"/>
    <p:sldId id="586" r:id="rId44"/>
    <p:sldId id="587" r:id="rId45"/>
    <p:sldId id="588" r:id="rId46"/>
    <p:sldId id="623" r:id="rId47"/>
    <p:sldId id="624" r:id="rId48"/>
    <p:sldId id="625" r:id="rId49"/>
    <p:sldId id="606" r:id="rId50"/>
    <p:sldId id="607" r:id="rId51"/>
    <p:sldId id="608" r:id="rId52"/>
    <p:sldId id="609" r:id="rId53"/>
    <p:sldId id="610" r:id="rId54"/>
    <p:sldId id="589" r:id="rId55"/>
    <p:sldId id="590" r:id="rId56"/>
    <p:sldId id="591" r:id="rId57"/>
    <p:sldId id="631" r:id="rId58"/>
    <p:sldId id="632" r:id="rId59"/>
    <p:sldId id="633" r:id="rId60"/>
    <p:sldId id="634" r:id="rId61"/>
    <p:sldId id="635" r:id="rId62"/>
    <p:sldId id="636" r:id="rId63"/>
    <p:sldId id="637" r:id="rId64"/>
    <p:sldId id="638" r:id="rId65"/>
    <p:sldId id="639" r:id="rId66"/>
    <p:sldId id="579" r:id="rId67"/>
    <p:sldId id="580" r:id="rId68"/>
    <p:sldId id="696" r:id="rId69"/>
    <p:sldId id="690" r:id="rId70"/>
    <p:sldId id="691" r:id="rId71"/>
    <p:sldId id="692" r:id="rId72"/>
    <p:sldId id="693" r:id="rId73"/>
    <p:sldId id="694" r:id="rId74"/>
    <p:sldId id="695" r:id="rId75"/>
    <p:sldId id="572" r:id="rId76"/>
    <p:sldId id="705" r:id="rId77"/>
    <p:sldId id="698" r:id="rId78"/>
    <p:sldId id="699" r:id="rId79"/>
    <p:sldId id="700" r:id="rId80"/>
    <p:sldId id="701" r:id="rId81"/>
    <p:sldId id="702" r:id="rId82"/>
    <p:sldId id="703" r:id="rId83"/>
    <p:sldId id="704" r:id="rId84"/>
  </p:sldIdLst>
  <p:sldSz cx="9144000" cy="6858000" type="screen4x3"/>
  <p:notesSz cx="6950075" cy="9236075"/>
  <p:defaultTextStyle>
    <a:defPPr>
      <a:defRPr lang="zh-CN"/>
    </a:defPPr>
    <a:lvl1pPr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9pPr>
  </p:defaultTextStyle>
  <p:extLst>
    <p:ext uri="{EFAFB233-063F-42B5-8137-9DF3F51BA10A}">
      <p15:sldGuideLst xmlns:p15="http://schemas.microsoft.com/office/powerpoint/2012/main">
        <p15:guide id="1" orient="horz" pos="222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933C"/>
    <a:srgbClr val="7F7F7F"/>
    <a:srgbClr val="31719C"/>
    <a:srgbClr val="D62B04"/>
    <a:srgbClr val="BD9A05"/>
    <a:srgbClr val="0077C0"/>
    <a:srgbClr val="FF9900"/>
    <a:srgbClr val="9966FF"/>
    <a:srgbClr val="009999"/>
    <a:srgbClr val="F5D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73448" autoAdjust="0"/>
  </p:normalViewPr>
  <p:slideViewPr>
    <p:cSldViewPr snapToGrid="0" snapToObjects="1">
      <p:cViewPr varScale="1">
        <p:scale>
          <a:sx n="50" d="100"/>
          <a:sy n="50" d="100"/>
        </p:scale>
        <p:origin x="1816" y="44"/>
      </p:cViewPr>
      <p:guideLst>
        <p:guide orient="horz" pos="2225"/>
        <p:guide pos="2878"/>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16A34-F52E-46CE-AE68-115F239C8E1B}" type="doc">
      <dgm:prSet loTypeId="urn:microsoft.com/office/officeart/2005/8/layout/chart3" loCatId="cycle" qsTypeId="urn:microsoft.com/office/officeart/2005/8/quickstyle/simple1" qsCatId="simple" csTypeId="urn:microsoft.com/office/officeart/2005/8/colors/accent3_3" csCatId="accent3" phldr="1"/>
      <dgm:spPr/>
    </dgm:pt>
    <dgm:pt modelId="{1AD2A34B-CF52-44FD-B443-0C46AE8C5425}">
      <dgm:prSet phldrT="[Text]"/>
      <dgm:spPr/>
      <dgm:t>
        <a:bodyPr/>
        <a:lstStyle/>
        <a:p>
          <a:r>
            <a:rPr lang="en-US" dirty="0" smtClean="0"/>
            <a:t> </a:t>
          </a:r>
          <a:endParaRPr lang="en-US" dirty="0"/>
        </a:p>
      </dgm:t>
    </dgm:pt>
    <dgm:pt modelId="{57FE667F-6867-4538-9286-2C8C58462873}" type="parTrans" cxnId="{14DEADBB-9487-4EA3-9E84-7B54CF8376BF}">
      <dgm:prSet/>
      <dgm:spPr/>
      <dgm:t>
        <a:bodyPr/>
        <a:lstStyle/>
        <a:p>
          <a:endParaRPr lang="en-US"/>
        </a:p>
      </dgm:t>
    </dgm:pt>
    <dgm:pt modelId="{35D9BCC6-F12B-4D99-8BAB-710DD6728683}" type="sibTrans" cxnId="{14DEADBB-9487-4EA3-9E84-7B54CF8376BF}">
      <dgm:prSet/>
      <dgm:spPr/>
      <dgm:t>
        <a:bodyPr/>
        <a:lstStyle/>
        <a:p>
          <a:endParaRPr lang="en-US"/>
        </a:p>
      </dgm:t>
    </dgm:pt>
    <dgm:pt modelId="{586ED951-F8C0-4616-AC6B-44312D23A7F1}">
      <dgm:prSet phldrT="[Text]"/>
      <dgm:spPr/>
      <dgm:t>
        <a:bodyPr/>
        <a:lstStyle/>
        <a:p>
          <a:endParaRPr lang="en-US" dirty="0"/>
        </a:p>
      </dgm:t>
    </dgm:pt>
    <dgm:pt modelId="{A8F2ADB4-5AFF-4E16-A5EA-5C31AB4EC17A}" type="parTrans" cxnId="{6275D5CD-2A6A-4DDA-9EAC-DDACC2D70B42}">
      <dgm:prSet/>
      <dgm:spPr/>
      <dgm:t>
        <a:bodyPr/>
        <a:lstStyle/>
        <a:p>
          <a:endParaRPr lang="en-US"/>
        </a:p>
      </dgm:t>
    </dgm:pt>
    <dgm:pt modelId="{53191A68-B1F1-4038-B218-8A534F5A911C}" type="sibTrans" cxnId="{6275D5CD-2A6A-4DDA-9EAC-DDACC2D70B42}">
      <dgm:prSet/>
      <dgm:spPr/>
      <dgm:t>
        <a:bodyPr/>
        <a:lstStyle/>
        <a:p>
          <a:endParaRPr lang="en-US"/>
        </a:p>
      </dgm:t>
    </dgm:pt>
    <dgm:pt modelId="{FBA98C70-13A8-4044-BE82-C4346BD5732C}">
      <dgm:prSet phldrT="[Text]"/>
      <dgm:spPr/>
      <dgm:t>
        <a:bodyPr/>
        <a:lstStyle/>
        <a:p>
          <a:endParaRPr lang="en-US" dirty="0"/>
        </a:p>
      </dgm:t>
    </dgm:pt>
    <dgm:pt modelId="{BA827AE2-1833-4CB9-A3E3-0444E4BEB770}" type="parTrans" cxnId="{FF229C87-487B-4CAF-83F1-EC0EEAAB6954}">
      <dgm:prSet/>
      <dgm:spPr/>
      <dgm:t>
        <a:bodyPr/>
        <a:lstStyle/>
        <a:p>
          <a:endParaRPr lang="en-US"/>
        </a:p>
      </dgm:t>
    </dgm:pt>
    <dgm:pt modelId="{63AE7D02-89B7-4873-8479-83EF643F1600}" type="sibTrans" cxnId="{FF229C87-487B-4CAF-83F1-EC0EEAAB6954}">
      <dgm:prSet/>
      <dgm:spPr/>
      <dgm:t>
        <a:bodyPr/>
        <a:lstStyle/>
        <a:p>
          <a:endParaRPr lang="en-US"/>
        </a:p>
      </dgm:t>
    </dgm:pt>
    <dgm:pt modelId="{63EF0E63-0487-4E7A-AABF-BCEE7651709D}">
      <dgm:prSet phldrT="[Text]"/>
      <dgm:spPr/>
      <dgm:t>
        <a:bodyPr/>
        <a:lstStyle/>
        <a:p>
          <a:endParaRPr lang="en-US" dirty="0"/>
        </a:p>
      </dgm:t>
    </dgm:pt>
    <dgm:pt modelId="{A80EB3D3-B0D6-4BF1-998A-7CA5C4EFB5B1}" type="parTrans" cxnId="{2E434D16-7141-464E-90EF-48E05BC00CF3}">
      <dgm:prSet/>
      <dgm:spPr/>
      <dgm:t>
        <a:bodyPr/>
        <a:lstStyle/>
        <a:p>
          <a:endParaRPr lang="en-US"/>
        </a:p>
      </dgm:t>
    </dgm:pt>
    <dgm:pt modelId="{4DE300B4-183D-4CD7-A59C-5D5BB43D2812}" type="sibTrans" cxnId="{2E434D16-7141-464E-90EF-48E05BC00CF3}">
      <dgm:prSet/>
      <dgm:spPr/>
      <dgm:t>
        <a:bodyPr/>
        <a:lstStyle/>
        <a:p>
          <a:endParaRPr lang="en-US"/>
        </a:p>
      </dgm:t>
    </dgm:pt>
    <dgm:pt modelId="{D50BAC2F-0FC0-46A3-8402-5BAECD3811A0}" type="pres">
      <dgm:prSet presAssocID="{3C016A34-F52E-46CE-AE68-115F239C8E1B}" presName="compositeShape" presStyleCnt="0">
        <dgm:presLayoutVars>
          <dgm:chMax val="7"/>
          <dgm:dir/>
          <dgm:resizeHandles val="exact"/>
        </dgm:presLayoutVars>
      </dgm:prSet>
      <dgm:spPr/>
    </dgm:pt>
    <dgm:pt modelId="{EFF85202-E7AD-4F78-AA28-0EF01F0D0719}" type="pres">
      <dgm:prSet presAssocID="{3C016A34-F52E-46CE-AE68-115F239C8E1B}" presName="wedge1" presStyleLbl="node1" presStyleIdx="0" presStyleCnt="4" custLinFactNeighborX="-4216" custLinFactNeighborY="4216"/>
      <dgm:spPr/>
      <dgm:t>
        <a:bodyPr/>
        <a:lstStyle/>
        <a:p>
          <a:endParaRPr lang="en-US"/>
        </a:p>
      </dgm:t>
    </dgm:pt>
    <dgm:pt modelId="{04A0802C-B325-45FC-BEF2-80EED4914405}" type="pres">
      <dgm:prSet presAssocID="{3C016A34-F52E-46CE-AE68-115F239C8E1B}" presName="wedge1Tx" presStyleLbl="node1" presStyleIdx="0" presStyleCnt="4">
        <dgm:presLayoutVars>
          <dgm:chMax val="0"/>
          <dgm:chPref val="0"/>
          <dgm:bulletEnabled val="1"/>
        </dgm:presLayoutVars>
      </dgm:prSet>
      <dgm:spPr/>
      <dgm:t>
        <a:bodyPr/>
        <a:lstStyle/>
        <a:p>
          <a:endParaRPr lang="en-US"/>
        </a:p>
      </dgm:t>
    </dgm:pt>
    <dgm:pt modelId="{EAE2128F-1573-4473-A40D-5520403B9111}" type="pres">
      <dgm:prSet presAssocID="{3C016A34-F52E-46CE-AE68-115F239C8E1B}" presName="wedge2" presStyleLbl="node1" presStyleIdx="1" presStyleCnt="4"/>
      <dgm:spPr/>
      <dgm:t>
        <a:bodyPr/>
        <a:lstStyle/>
        <a:p>
          <a:endParaRPr lang="en-US"/>
        </a:p>
      </dgm:t>
    </dgm:pt>
    <dgm:pt modelId="{A9B4C3F2-29CB-4822-AC1F-6EA87889CABC}" type="pres">
      <dgm:prSet presAssocID="{3C016A34-F52E-46CE-AE68-115F239C8E1B}" presName="wedge2Tx" presStyleLbl="node1" presStyleIdx="1" presStyleCnt="4">
        <dgm:presLayoutVars>
          <dgm:chMax val="0"/>
          <dgm:chPref val="0"/>
          <dgm:bulletEnabled val="1"/>
        </dgm:presLayoutVars>
      </dgm:prSet>
      <dgm:spPr/>
      <dgm:t>
        <a:bodyPr/>
        <a:lstStyle/>
        <a:p>
          <a:endParaRPr lang="en-US"/>
        </a:p>
      </dgm:t>
    </dgm:pt>
    <dgm:pt modelId="{5CF7B585-07F0-4910-9306-43C9739D60D7}" type="pres">
      <dgm:prSet presAssocID="{3C016A34-F52E-46CE-AE68-115F239C8E1B}" presName="wedge3" presStyleLbl="node1" presStyleIdx="2" presStyleCnt="4"/>
      <dgm:spPr/>
      <dgm:t>
        <a:bodyPr/>
        <a:lstStyle/>
        <a:p>
          <a:endParaRPr lang="en-US"/>
        </a:p>
      </dgm:t>
    </dgm:pt>
    <dgm:pt modelId="{5471E842-2D6E-41C6-939B-A19EBC6306AC}" type="pres">
      <dgm:prSet presAssocID="{3C016A34-F52E-46CE-AE68-115F239C8E1B}" presName="wedge3Tx" presStyleLbl="node1" presStyleIdx="2" presStyleCnt="4">
        <dgm:presLayoutVars>
          <dgm:chMax val="0"/>
          <dgm:chPref val="0"/>
          <dgm:bulletEnabled val="1"/>
        </dgm:presLayoutVars>
      </dgm:prSet>
      <dgm:spPr/>
      <dgm:t>
        <a:bodyPr/>
        <a:lstStyle/>
        <a:p>
          <a:endParaRPr lang="en-US"/>
        </a:p>
      </dgm:t>
    </dgm:pt>
    <dgm:pt modelId="{AAD03487-224C-4E7D-A918-666822C06A0E}" type="pres">
      <dgm:prSet presAssocID="{3C016A34-F52E-46CE-AE68-115F239C8E1B}" presName="wedge4" presStyleLbl="node1" presStyleIdx="3" presStyleCnt="4"/>
      <dgm:spPr/>
      <dgm:t>
        <a:bodyPr/>
        <a:lstStyle/>
        <a:p>
          <a:endParaRPr lang="en-US"/>
        </a:p>
      </dgm:t>
    </dgm:pt>
    <dgm:pt modelId="{FB81EAF4-DF44-4692-9B88-3B2F78883499}" type="pres">
      <dgm:prSet presAssocID="{3C016A34-F52E-46CE-AE68-115F239C8E1B}" presName="wedge4Tx" presStyleLbl="node1" presStyleIdx="3" presStyleCnt="4">
        <dgm:presLayoutVars>
          <dgm:chMax val="0"/>
          <dgm:chPref val="0"/>
          <dgm:bulletEnabled val="1"/>
        </dgm:presLayoutVars>
      </dgm:prSet>
      <dgm:spPr/>
      <dgm:t>
        <a:bodyPr/>
        <a:lstStyle/>
        <a:p>
          <a:endParaRPr lang="en-US"/>
        </a:p>
      </dgm:t>
    </dgm:pt>
  </dgm:ptLst>
  <dgm:cxnLst>
    <dgm:cxn modelId="{9CD127EA-0FEB-4029-9F3E-A9793EFC8CCF}" type="presOf" srcId="{FBA98C70-13A8-4044-BE82-C4346BD5732C}" destId="{5471E842-2D6E-41C6-939B-A19EBC6306AC}" srcOrd="1" destOrd="0" presId="urn:microsoft.com/office/officeart/2005/8/layout/chart3"/>
    <dgm:cxn modelId="{68B90AFB-0353-4911-8C98-C1F7A4BD109C}" type="presOf" srcId="{63EF0E63-0487-4E7A-AABF-BCEE7651709D}" destId="{A9B4C3F2-29CB-4822-AC1F-6EA87889CABC}" srcOrd="1" destOrd="0" presId="urn:microsoft.com/office/officeart/2005/8/layout/chart3"/>
    <dgm:cxn modelId="{2AA2A420-AABD-4F05-B2E6-F46A62A9E117}" type="presOf" srcId="{586ED951-F8C0-4616-AC6B-44312D23A7F1}" destId="{FB81EAF4-DF44-4692-9B88-3B2F78883499}" srcOrd="1" destOrd="0" presId="urn:microsoft.com/office/officeart/2005/8/layout/chart3"/>
    <dgm:cxn modelId="{F00E1AD9-44FF-42A7-AEE0-3213ACB94B5D}" type="presOf" srcId="{FBA98C70-13A8-4044-BE82-C4346BD5732C}" destId="{5CF7B585-07F0-4910-9306-43C9739D60D7}" srcOrd="0" destOrd="0" presId="urn:microsoft.com/office/officeart/2005/8/layout/chart3"/>
    <dgm:cxn modelId="{970C34ED-A9FD-452F-AA8A-07E80D4EE660}" type="presOf" srcId="{1AD2A34B-CF52-44FD-B443-0C46AE8C5425}" destId="{EFF85202-E7AD-4F78-AA28-0EF01F0D0719}" srcOrd="0" destOrd="0" presId="urn:microsoft.com/office/officeart/2005/8/layout/chart3"/>
    <dgm:cxn modelId="{CD6B992B-DA9E-43C5-944F-B7B3EE7910F7}" type="presOf" srcId="{1AD2A34B-CF52-44FD-B443-0C46AE8C5425}" destId="{04A0802C-B325-45FC-BEF2-80EED4914405}" srcOrd="1" destOrd="0" presId="urn:microsoft.com/office/officeart/2005/8/layout/chart3"/>
    <dgm:cxn modelId="{6275D5CD-2A6A-4DDA-9EAC-DDACC2D70B42}" srcId="{3C016A34-F52E-46CE-AE68-115F239C8E1B}" destId="{586ED951-F8C0-4616-AC6B-44312D23A7F1}" srcOrd="3" destOrd="0" parTransId="{A8F2ADB4-5AFF-4E16-A5EA-5C31AB4EC17A}" sibTransId="{53191A68-B1F1-4038-B218-8A534F5A911C}"/>
    <dgm:cxn modelId="{14DEADBB-9487-4EA3-9E84-7B54CF8376BF}" srcId="{3C016A34-F52E-46CE-AE68-115F239C8E1B}" destId="{1AD2A34B-CF52-44FD-B443-0C46AE8C5425}" srcOrd="0" destOrd="0" parTransId="{57FE667F-6867-4538-9286-2C8C58462873}" sibTransId="{35D9BCC6-F12B-4D99-8BAB-710DD6728683}"/>
    <dgm:cxn modelId="{25539922-3EA4-4DF2-A1BF-8CB919C5B53A}" type="presOf" srcId="{63EF0E63-0487-4E7A-AABF-BCEE7651709D}" destId="{EAE2128F-1573-4473-A40D-5520403B9111}" srcOrd="0" destOrd="0" presId="urn:microsoft.com/office/officeart/2005/8/layout/chart3"/>
    <dgm:cxn modelId="{63CA7ED0-470D-41E0-B3B1-25C10C773749}" type="presOf" srcId="{3C016A34-F52E-46CE-AE68-115F239C8E1B}" destId="{D50BAC2F-0FC0-46A3-8402-5BAECD3811A0}" srcOrd="0" destOrd="0" presId="urn:microsoft.com/office/officeart/2005/8/layout/chart3"/>
    <dgm:cxn modelId="{FF229C87-487B-4CAF-83F1-EC0EEAAB6954}" srcId="{3C016A34-F52E-46CE-AE68-115F239C8E1B}" destId="{FBA98C70-13A8-4044-BE82-C4346BD5732C}" srcOrd="2" destOrd="0" parTransId="{BA827AE2-1833-4CB9-A3E3-0444E4BEB770}" sibTransId="{63AE7D02-89B7-4873-8479-83EF643F1600}"/>
    <dgm:cxn modelId="{36A98450-A9BA-498F-8938-75DC5CAE1579}" type="presOf" srcId="{586ED951-F8C0-4616-AC6B-44312D23A7F1}" destId="{AAD03487-224C-4E7D-A918-666822C06A0E}" srcOrd="0" destOrd="0" presId="urn:microsoft.com/office/officeart/2005/8/layout/chart3"/>
    <dgm:cxn modelId="{2E434D16-7141-464E-90EF-48E05BC00CF3}" srcId="{3C016A34-F52E-46CE-AE68-115F239C8E1B}" destId="{63EF0E63-0487-4E7A-AABF-BCEE7651709D}" srcOrd="1" destOrd="0" parTransId="{A80EB3D3-B0D6-4BF1-998A-7CA5C4EFB5B1}" sibTransId="{4DE300B4-183D-4CD7-A59C-5D5BB43D2812}"/>
    <dgm:cxn modelId="{896B94C0-696F-4A9C-AE50-346378EA6DC3}" type="presParOf" srcId="{D50BAC2F-0FC0-46A3-8402-5BAECD3811A0}" destId="{EFF85202-E7AD-4F78-AA28-0EF01F0D0719}" srcOrd="0" destOrd="0" presId="urn:microsoft.com/office/officeart/2005/8/layout/chart3"/>
    <dgm:cxn modelId="{B5D1AFAB-8B0B-4B6C-960E-C78C370D310A}" type="presParOf" srcId="{D50BAC2F-0FC0-46A3-8402-5BAECD3811A0}" destId="{04A0802C-B325-45FC-BEF2-80EED4914405}" srcOrd="1" destOrd="0" presId="urn:microsoft.com/office/officeart/2005/8/layout/chart3"/>
    <dgm:cxn modelId="{40F03907-465D-4E52-9A53-FC2BAEE3980C}" type="presParOf" srcId="{D50BAC2F-0FC0-46A3-8402-5BAECD3811A0}" destId="{EAE2128F-1573-4473-A40D-5520403B9111}" srcOrd="2" destOrd="0" presId="urn:microsoft.com/office/officeart/2005/8/layout/chart3"/>
    <dgm:cxn modelId="{07C5B7C6-0DD6-4AFC-B688-1FE90AE2798A}" type="presParOf" srcId="{D50BAC2F-0FC0-46A3-8402-5BAECD3811A0}" destId="{A9B4C3F2-29CB-4822-AC1F-6EA87889CABC}" srcOrd="3" destOrd="0" presId="urn:microsoft.com/office/officeart/2005/8/layout/chart3"/>
    <dgm:cxn modelId="{D131C274-75CB-4BD9-A525-66547914F0E7}" type="presParOf" srcId="{D50BAC2F-0FC0-46A3-8402-5BAECD3811A0}" destId="{5CF7B585-07F0-4910-9306-43C9739D60D7}" srcOrd="4" destOrd="0" presId="urn:microsoft.com/office/officeart/2005/8/layout/chart3"/>
    <dgm:cxn modelId="{1FD9574F-94DB-4619-9106-657C7AE2C894}" type="presParOf" srcId="{D50BAC2F-0FC0-46A3-8402-5BAECD3811A0}" destId="{5471E842-2D6E-41C6-939B-A19EBC6306AC}" srcOrd="5" destOrd="0" presId="urn:microsoft.com/office/officeart/2005/8/layout/chart3"/>
    <dgm:cxn modelId="{8F477E3E-4D16-4DDC-8091-0FBF1E1316FA}" type="presParOf" srcId="{D50BAC2F-0FC0-46A3-8402-5BAECD3811A0}" destId="{AAD03487-224C-4E7D-A918-666822C06A0E}" srcOrd="6" destOrd="0" presId="urn:microsoft.com/office/officeart/2005/8/layout/chart3"/>
    <dgm:cxn modelId="{F9E4E383-0FC2-4D0B-97CF-BE234B339A79}" type="presParOf" srcId="{D50BAC2F-0FC0-46A3-8402-5BAECD3811A0}" destId="{FB81EAF4-DF44-4692-9B88-3B2F78883499}"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85202-E7AD-4F78-AA28-0EF01F0D0719}">
      <dsp:nvSpPr>
        <dsp:cNvPr id="0" name=""/>
        <dsp:cNvSpPr/>
      </dsp:nvSpPr>
      <dsp:spPr>
        <a:xfrm>
          <a:off x="260660" y="384440"/>
          <a:ext cx="3304833" cy="3304833"/>
        </a:xfrm>
        <a:prstGeom prst="pie">
          <a:avLst>
            <a:gd name="adj1" fmla="val 16200000"/>
            <a:gd name="adj2" fmla="val 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 </a:t>
          </a:r>
          <a:endParaRPr lang="en-US" sz="6200" kern="1200" dirty="0"/>
        </a:p>
      </dsp:txBody>
      <dsp:txXfrm>
        <a:off x="1950846" y="995834"/>
        <a:ext cx="1219640" cy="983581"/>
      </dsp:txXfrm>
    </dsp:sp>
    <dsp:sp modelId="{EAE2128F-1573-4473-A40D-5520403B9111}">
      <dsp:nvSpPr>
        <dsp:cNvPr id="0" name=""/>
        <dsp:cNvSpPr/>
      </dsp:nvSpPr>
      <dsp:spPr>
        <a:xfrm>
          <a:off x="260716" y="384383"/>
          <a:ext cx="3304833" cy="3304833"/>
        </a:xfrm>
        <a:prstGeom prst="pie">
          <a:avLst>
            <a:gd name="adj1" fmla="val 0"/>
            <a:gd name="adj2" fmla="val 5400000"/>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972148" y="2095814"/>
        <a:ext cx="1219640" cy="983581"/>
      </dsp:txXfrm>
    </dsp:sp>
    <dsp:sp modelId="{5CF7B585-07F0-4910-9306-43C9739D60D7}">
      <dsp:nvSpPr>
        <dsp:cNvPr id="0" name=""/>
        <dsp:cNvSpPr/>
      </dsp:nvSpPr>
      <dsp:spPr>
        <a:xfrm>
          <a:off x="260716" y="384383"/>
          <a:ext cx="3304833" cy="3304833"/>
        </a:xfrm>
        <a:prstGeom prst="pie">
          <a:avLst>
            <a:gd name="adj1" fmla="val 5400000"/>
            <a:gd name="adj2" fmla="val 10800000"/>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2095814"/>
        <a:ext cx="1219640" cy="983581"/>
      </dsp:txXfrm>
    </dsp:sp>
    <dsp:sp modelId="{AAD03487-224C-4E7D-A918-666822C06A0E}">
      <dsp:nvSpPr>
        <dsp:cNvPr id="0" name=""/>
        <dsp:cNvSpPr/>
      </dsp:nvSpPr>
      <dsp:spPr>
        <a:xfrm>
          <a:off x="260716" y="384383"/>
          <a:ext cx="3304833" cy="3304833"/>
        </a:xfrm>
        <a:prstGeom prst="pie">
          <a:avLst>
            <a:gd name="adj1" fmla="val 10800000"/>
            <a:gd name="adj2" fmla="val 16200000"/>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994203"/>
        <a:ext cx="1219640" cy="98358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35" tIns="45717" rIns="91435" bIns="45717" rtlCol="0"/>
          <a:lstStyle>
            <a:lvl1pPr algn="r">
              <a:defRPr sz="1200"/>
            </a:lvl1pPr>
          </a:lstStyle>
          <a:p>
            <a:fld id="{5BDAE3C1-0FCC-4EFA-BD55-06813032BDCE}" type="datetime1">
              <a:rPr lang="en-US" smtClean="0"/>
              <a:t>3/27/2018</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35" tIns="45717" rIns="91435"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35" tIns="45717" rIns="91435" bIns="45717" rtlCol="0" anchor="b"/>
          <a:lstStyle>
            <a:lvl1pPr algn="r">
              <a:defRPr sz="1200"/>
            </a:lvl1pPr>
          </a:lstStyle>
          <a:p>
            <a:fld id="{D91DAA9D-FBCB-43F5-A0A0-B2B956972B45}" type="slidenum">
              <a:rPr lang="en-US" smtClean="0"/>
              <a:pPr/>
              <a:t>‹#›</a:t>
            </a:fld>
            <a:endParaRPr lang="en-US" dirty="0"/>
          </a:p>
        </p:txBody>
      </p:sp>
    </p:spTree>
    <p:extLst>
      <p:ext uri="{BB962C8B-B14F-4D97-AF65-F5344CB8AC3E}">
        <p14:creationId xmlns:p14="http://schemas.microsoft.com/office/powerpoint/2010/main" val="3475121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1" name="Date Placeholder 2"/>
          <p:cNvSpPr>
            <a:spLocks noGrp="1" noChangeArrowheads="1"/>
          </p:cNvSpPr>
          <p:nvPr>
            <p:ph type="dt" idx="1"/>
          </p:nvPr>
        </p:nvSpPr>
        <p:spPr bwMode="auto">
          <a:xfrm>
            <a:off x="393700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lgn="r">
              <a:buFont typeface="Arial" panose="020B0604020202020204" pitchFamily="34" charset="0"/>
              <a:buNone/>
              <a:defRPr smtClean="0"/>
            </a:lvl1pPr>
          </a:lstStyle>
          <a:p>
            <a:pPr>
              <a:defRPr/>
            </a:pPr>
            <a:fld id="{C5EA8FA6-09F4-49B2-8CB4-97E4BD76F979}" type="datetime1">
              <a:rPr lang="en-US" altLang="en-US" smtClean="0"/>
              <a:t>3/27/2018</a:t>
            </a:fld>
            <a:endParaRPr lang="en-US" altLang="en-US" sz="1400" dirty="0"/>
          </a:p>
        </p:txBody>
      </p:sp>
      <p:sp>
        <p:nvSpPr>
          <p:cNvPr id="2052" name="Slide Image Placeholder 3"/>
          <p:cNvSpPr>
            <a:spLocks noGrp="1" noRot="1" noChangeAspect="1" noChangeArrowheads="1"/>
          </p:cNvSpPr>
          <p:nvPr>
            <p:ph type="sldImg" idx="2"/>
          </p:nvPr>
        </p:nvSpPr>
        <p:spPr bwMode="auto">
          <a:xfrm>
            <a:off x="1166813" y="690563"/>
            <a:ext cx="46164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Notes Placeholder 4"/>
          <p:cNvSpPr>
            <a:spLocks noGrp="1" noRot="1" noChangeAspect="1" noChangeArrowheads="1"/>
          </p:cNvSpPr>
          <p:nvPr/>
        </p:nvSpPr>
        <p:spPr bwMode="auto">
          <a:xfrm>
            <a:off x="695328" y="4386263"/>
            <a:ext cx="5559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1737" tIns="45868" rIns="91737" bIns="45868"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en-US" altLang="zh-CN" dirty="0"/>
              <a:t>Click to edit Master text styles</a:t>
            </a:r>
          </a:p>
          <a:p>
            <a:pPr>
              <a:defRPr/>
            </a:pPr>
            <a:r>
              <a:rPr lang="en-US" altLang="zh-CN" dirty="0"/>
              <a:t>Second level</a:t>
            </a:r>
          </a:p>
          <a:p>
            <a:pPr>
              <a:defRPr/>
            </a:pPr>
            <a:r>
              <a:rPr lang="en-US" altLang="zh-CN" dirty="0"/>
              <a:t>Third level</a:t>
            </a:r>
          </a:p>
          <a:p>
            <a:pPr>
              <a:defRPr/>
            </a:pPr>
            <a:r>
              <a:rPr lang="en-US" altLang="zh-CN" dirty="0"/>
              <a:t>Fourth level</a:t>
            </a:r>
          </a:p>
          <a:p>
            <a:pPr>
              <a:defRPr/>
            </a:pPr>
            <a:r>
              <a:rPr lang="en-US" altLang="zh-CN" dirty="0"/>
              <a:t>Fifth level</a:t>
            </a:r>
          </a:p>
        </p:txBody>
      </p:sp>
      <p:sp>
        <p:nvSpPr>
          <p:cNvPr id="2054" name="Footer Placeholder 5"/>
          <p:cNvSpPr>
            <a:spLocks noGrp="1" noChangeArrowheads="1"/>
          </p:cNvSpPr>
          <p:nvPr>
            <p:ph type="ftr" sz="quarter" idx="4"/>
          </p:nvPr>
        </p:nvSpPr>
        <p:spPr bwMode="auto">
          <a:xfrm>
            <a:off x="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5" name="Slide Number Placeholder 6"/>
          <p:cNvSpPr>
            <a:spLocks noGrp="1" noChangeArrowheads="1"/>
          </p:cNvSpPr>
          <p:nvPr>
            <p:ph type="sldNum" sz="quarter" idx="5"/>
          </p:nvPr>
        </p:nvSpPr>
        <p:spPr bwMode="auto">
          <a:xfrm>
            <a:off x="393700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lgn="r">
              <a:buFont typeface="Arial" panose="020B0604020202020204" pitchFamily="34" charset="0"/>
              <a:buNone/>
              <a:defRPr smtClean="0"/>
            </a:lvl1pPr>
          </a:lstStyle>
          <a:p>
            <a:pPr>
              <a:defRPr/>
            </a:pPr>
            <a:fld id="{7F9C1127-11A2-46F1-853A-35319BCAD5F7}" type="slidenum">
              <a:rPr lang="en-US" altLang="en-US"/>
              <a:pPr>
                <a:defRPr/>
              </a:pPr>
              <a:t>‹#›</a:t>
            </a:fld>
            <a:endParaRPr lang="en-US" altLang="en-US" sz="1400" dirty="0"/>
          </a:p>
        </p:txBody>
      </p:sp>
    </p:spTree>
    <p:extLst>
      <p:ext uri="{BB962C8B-B14F-4D97-AF65-F5344CB8AC3E}">
        <p14:creationId xmlns:p14="http://schemas.microsoft.com/office/powerpoint/2010/main" val="1805759908"/>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C1128C0D-FF2F-4B46-9CE7-AF17C4CC6762}"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a:t>
            </a:fld>
            <a:endParaRPr lang="en-US" altLang="en-US" sz="1400" dirty="0"/>
          </a:p>
        </p:txBody>
      </p:sp>
    </p:spTree>
    <p:extLst>
      <p:ext uri="{BB962C8B-B14F-4D97-AF65-F5344CB8AC3E}">
        <p14:creationId xmlns:p14="http://schemas.microsoft.com/office/powerpoint/2010/main" val="31104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10</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33789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11</a:t>
            </a:fld>
            <a:endParaRPr lang="en-US" dirty="0"/>
          </a:p>
        </p:txBody>
      </p:sp>
    </p:spTree>
    <p:extLst>
      <p:ext uri="{BB962C8B-B14F-4D97-AF65-F5344CB8AC3E}">
        <p14:creationId xmlns:p14="http://schemas.microsoft.com/office/powerpoint/2010/main" val="35312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12</a:t>
            </a:fld>
            <a:endParaRPr lang="en-US" dirty="0"/>
          </a:p>
        </p:txBody>
      </p:sp>
    </p:spTree>
    <p:extLst>
      <p:ext uri="{BB962C8B-B14F-4D97-AF65-F5344CB8AC3E}">
        <p14:creationId xmlns:p14="http://schemas.microsoft.com/office/powerpoint/2010/main" val="110054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13</a:t>
            </a:fld>
            <a:endParaRPr lang="en-US" dirty="0"/>
          </a:p>
        </p:txBody>
      </p:sp>
    </p:spTree>
    <p:extLst>
      <p:ext uri="{BB962C8B-B14F-4D97-AF65-F5344CB8AC3E}">
        <p14:creationId xmlns:p14="http://schemas.microsoft.com/office/powerpoint/2010/main" val="149156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14</a:t>
            </a:fld>
            <a:endParaRPr lang="en-US" dirty="0"/>
          </a:p>
        </p:txBody>
      </p:sp>
    </p:spTree>
    <p:extLst>
      <p:ext uri="{BB962C8B-B14F-4D97-AF65-F5344CB8AC3E}">
        <p14:creationId xmlns:p14="http://schemas.microsoft.com/office/powerpoint/2010/main" val="276074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15</a:t>
            </a:fld>
            <a:endParaRPr lang="en-US" dirty="0"/>
          </a:p>
        </p:txBody>
      </p:sp>
    </p:spTree>
    <p:extLst>
      <p:ext uri="{BB962C8B-B14F-4D97-AF65-F5344CB8AC3E}">
        <p14:creationId xmlns:p14="http://schemas.microsoft.com/office/powerpoint/2010/main" val="165396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16</a:t>
            </a:fld>
            <a:endParaRPr lang="en-US" dirty="0"/>
          </a:p>
        </p:txBody>
      </p:sp>
    </p:spTree>
    <p:extLst>
      <p:ext uri="{BB962C8B-B14F-4D97-AF65-F5344CB8AC3E}">
        <p14:creationId xmlns:p14="http://schemas.microsoft.com/office/powerpoint/2010/main" val="372660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17</a:t>
            </a:fld>
            <a:endParaRPr lang="en-US" dirty="0"/>
          </a:p>
        </p:txBody>
      </p:sp>
    </p:spTree>
    <p:extLst>
      <p:ext uri="{BB962C8B-B14F-4D97-AF65-F5344CB8AC3E}">
        <p14:creationId xmlns:p14="http://schemas.microsoft.com/office/powerpoint/2010/main" val="3816924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18</a:t>
            </a:fld>
            <a:endParaRPr lang="en-US" dirty="0"/>
          </a:p>
        </p:txBody>
      </p:sp>
    </p:spTree>
    <p:extLst>
      <p:ext uri="{BB962C8B-B14F-4D97-AF65-F5344CB8AC3E}">
        <p14:creationId xmlns:p14="http://schemas.microsoft.com/office/powerpoint/2010/main" val="48800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19</a:t>
            </a:fld>
            <a:endParaRPr lang="en-US" dirty="0"/>
          </a:p>
        </p:txBody>
      </p:sp>
    </p:spTree>
    <p:extLst>
      <p:ext uri="{BB962C8B-B14F-4D97-AF65-F5344CB8AC3E}">
        <p14:creationId xmlns:p14="http://schemas.microsoft.com/office/powerpoint/2010/main" val="375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E49BB339-280A-4864-A8DE-A04811654B0D}"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2</a:t>
            </a:fld>
            <a:endParaRPr lang="en-US" altLang="en-US" sz="1400" dirty="0"/>
          </a:p>
        </p:txBody>
      </p:sp>
    </p:spTree>
    <p:extLst>
      <p:ext uri="{BB962C8B-B14F-4D97-AF65-F5344CB8AC3E}">
        <p14:creationId xmlns:p14="http://schemas.microsoft.com/office/powerpoint/2010/main" val="352349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20</a:t>
            </a:fld>
            <a:endParaRPr lang="en-US" dirty="0"/>
          </a:p>
        </p:txBody>
      </p:sp>
    </p:spTree>
    <p:extLst>
      <p:ext uri="{BB962C8B-B14F-4D97-AF65-F5344CB8AC3E}">
        <p14:creationId xmlns:p14="http://schemas.microsoft.com/office/powerpoint/2010/main" val="327850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21</a:t>
            </a:fld>
            <a:endParaRPr lang="en-US" dirty="0"/>
          </a:p>
        </p:txBody>
      </p:sp>
    </p:spTree>
    <p:extLst>
      <p:ext uri="{BB962C8B-B14F-4D97-AF65-F5344CB8AC3E}">
        <p14:creationId xmlns:p14="http://schemas.microsoft.com/office/powerpoint/2010/main" val="300723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22</a:t>
            </a:fld>
            <a:endParaRPr lang="en-US" dirty="0"/>
          </a:p>
        </p:txBody>
      </p:sp>
    </p:spTree>
    <p:extLst>
      <p:ext uri="{BB962C8B-B14F-4D97-AF65-F5344CB8AC3E}">
        <p14:creationId xmlns:p14="http://schemas.microsoft.com/office/powerpoint/2010/main" val="383933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23</a:t>
            </a:fld>
            <a:endParaRPr lang="en-US" dirty="0"/>
          </a:p>
        </p:txBody>
      </p:sp>
    </p:spTree>
    <p:extLst>
      <p:ext uri="{BB962C8B-B14F-4D97-AF65-F5344CB8AC3E}">
        <p14:creationId xmlns:p14="http://schemas.microsoft.com/office/powerpoint/2010/main" val="255110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24</a:t>
            </a:fld>
            <a:endParaRPr lang="en-US" dirty="0"/>
          </a:p>
        </p:txBody>
      </p:sp>
    </p:spTree>
    <p:extLst>
      <p:ext uri="{BB962C8B-B14F-4D97-AF65-F5344CB8AC3E}">
        <p14:creationId xmlns:p14="http://schemas.microsoft.com/office/powerpoint/2010/main" val="791050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25</a:t>
            </a:fld>
            <a:endParaRPr lang="en-US" dirty="0"/>
          </a:p>
        </p:txBody>
      </p:sp>
    </p:spTree>
    <p:extLst>
      <p:ext uri="{BB962C8B-B14F-4D97-AF65-F5344CB8AC3E}">
        <p14:creationId xmlns:p14="http://schemas.microsoft.com/office/powerpoint/2010/main" val="68671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26</a:t>
            </a:fld>
            <a:endParaRPr lang="en-US" dirty="0"/>
          </a:p>
        </p:txBody>
      </p:sp>
    </p:spTree>
    <p:extLst>
      <p:ext uri="{BB962C8B-B14F-4D97-AF65-F5344CB8AC3E}">
        <p14:creationId xmlns:p14="http://schemas.microsoft.com/office/powerpoint/2010/main" val="316793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27</a:t>
            </a:fld>
            <a:endParaRPr lang="en-US" dirty="0"/>
          </a:p>
        </p:txBody>
      </p:sp>
    </p:spTree>
    <p:extLst>
      <p:ext uri="{BB962C8B-B14F-4D97-AF65-F5344CB8AC3E}">
        <p14:creationId xmlns:p14="http://schemas.microsoft.com/office/powerpoint/2010/main" val="923405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28</a:t>
            </a:fld>
            <a:endParaRPr lang="en-US" dirty="0"/>
          </a:p>
        </p:txBody>
      </p:sp>
    </p:spTree>
    <p:extLst>
      <p:ext uri="{BB962C8B-B14F-4D97-AF65-F5344CB8AC3E}">
        <p14:creationId xmlns:p14="http://schemas.microsoft.com/office/powerpoint/2010/main" val="241118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29</a:t>
            </a:fld>
            <a:endParaRPr lang="en-US" dirty="0"/>
          </a:p>
        </p:txBody>
      </p:sp>
    </p:spTree>
    <p:extLst>
      <p:ext uri="{BB962C8B-B14F-4D97-AF65-F5344CB8AC3E}">
        <p14:creationId xmlns:p14="http://schemas.microsoft.com/office/powerpoint/2010/main" val="290504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7E88FB89-FEB7-47A8-904F-6398898ADF99}"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3</a:t>
            </a:fld>
            <a:endParaRPr lang="en-US" altLang="en-US" sz="1400" dirty="0"/>
          </a:p>
        </p:txBody>
      </p:sp>
    </p:spTree>
    <p:extLst>
      <p:ext uri="{BB962C8B-B14F-4D97-AF65-F5344CB8AC3E}">
        <p14:creationId xmlns:p14="http://schemas.microsoft.com/office/powerpoint/2010/main" val="22302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30</a:t>
            </a:fld>
            <a:endParaRPr lang="en-US" dirty="0"/>
          </a:p>
        </p:txBody>
      </p:sp>
    </p:spTree>
    <p:extLst>
      <p:ext uri="{BB962C8B-B14F-4D97-AF65-F5344CB8AC3E}">
        <p14:creationId xmlns:p14="http://schemas.microsoft.com/office/powerpoint/2010/main" val="2418798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31</a:t>
            </a:fld>
            <a:endParaRPr lang="en-US" dirty="0"/>
          </a:p>
        </p:txBody>
      </p:sp>
    </p:spTree>
    <p:extLst>
      <p:ext uri="{BB962C8B-B14F-4D97-AF65-F5344CB8AC3E}">
        <p14:creationId xmlns:p14="http://schemas.microsoft.com/office/powerpoint/2010/main" val="388904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32</a:t>
            </a:fld>
            <a:endParaRPr lang="en-US" dirty="0"/>
          </a:p>
        </p:txBody>
      </p:sp>
    </p:spTree>
    <p:extLst>
      <p:ext uri="{BB962C8B-B14F-4D97-AF65-F5344CB8AC3E}">
        <p14:creationId xmlns:p14="http://schemas.microsoft.com/office/powerpoint/2010/main" val="4144998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33</a:t>
            </a:fld>
            <a:endParaRPr lang="en-US" dirty="0"/>
          </a:p>
        </p:txBody>
      </p:sp>
    </p:spTree>
    <p:extLst>
      <p:ext uri="{BB962C8B-B14F-4D97-AF65-F5344CB8AC3E}">
        <p14:creationId xmlns:p14="http://schemas.microsoft.com/office/powerpoint/2010/main" val="237229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34</a:t>
            </a:fld>
            <a:endParaRPr lang="en-US" dirty="0"/>
          </a:p>
        </p:txBody>
      </p:sp>
    </p:spTree>
    <p:extLst>
      <p:ext uri="{BB962C8B-B14F-4D97-AF65-F5344CB8AC3E}">
        <p14:creationId xmlns:p14="http://schemas.microsoft.com/office/powerpoint/2010/main" val="2050296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35</a:t>
            </a:fld>
            <a:endParaRPr lang="en-US" dirty="0"/>
          </a:p>
        </p:txBody>
      </p:sp>
    </p:spTree>
    <p:extLst>
      <p:ext uri="{BB962C8B-B14F-4D97-AF65-F5344CB8AC3E}">
        <p14:creationId xmlns:p14="http://schemas.microsoft.com/office/powerpoint/2010/main" val="1280587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36</a:t>
            </a:fld>
            <a:endParaRPr lang="en-US" dirty="0"/>
          </a:p>
        </p:txBody>
      </p:sp>
    </p:spTree>
    <p:extLst>
      <p:ext uri="{BB962C8B-B14F-4D97-AF65-F5344CB8AC3E}">
        <p14:creationId xmlns:p14="http://schemas.microsoft.com/office/powerpoint/2010/main" val="2305245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37</a:t>
            </a:fld>
            <a:endParaRPr lang="en-US" dirty="0"/>
          </a:p>
        </p:txBody>
      </p:sp>
    </p:spTree>
    <p:extLst>
      <p:ext uri="{BB962C8B-B14F-4D97-AF65-F5344CB8AC3E}">
        <p14:creationId xmlns:p14="http://schemas.microsoft.com/office/powerpoint/2010/main" val="3534658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38</a:t>
            </a:fld>
            <a:endParaRPr lang="en-US" dirty="0"/>
          </a:p>
        </p:txBody>
      </p:sp>
    </p:spTree>
    <p:extLst>
      <p:ext uri="{BB962C8B-B14F-4D97-AF65-F5344CB8AC3E}">
        <p14:creationId xmlns:p14="http://schemas.microsoft.com/office/powerpoint/2010/main" val="1138851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39</a:t>
            </a:fld>
            <a:endParaRPr lang="en-US" dirty="0"/>
          </a:p>
        </p:txBody>
      </p:sp>
    </p:spTree>
    <p:extLst>
      <p:ext uri="{BB962C8B-B14F-4D97-AF65-F5344CB8AC3E}">
        <p14:creationId xmlns:p14="http://schemas.microsoft.com/office/powerpoint/2010/main" val="283788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36D87D87-B36C-43C2-B730-381C2FBAFDA8}"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4</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40</a:t>
            </a:fld>
            <a:endParaRPr lang="en-US" dirty="0"/>
          </a:p>
        </p:txBody>
      </p:sp>
    </p:spTree>
    <p:extLst>
      <p:ext uri="{BB962C8B-B14F-4D97-AF65-F5344CB8AC3E}">
        <p14:creationId xmlns:p14="http://schemas.microsoft.com/office/powerpoint/2010/main" val="2150241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41</a:t>
            </a:fld>
            <a:endParaRPr lang="en-US" dirty="0"/>
          </a:p>
        </p:txBody>
      </p:sp>
    </p:spTree>
    <p:extLst>
      <p:ext uri="{BB962C8B-B14F-4D97-AF65-F5344CB8AC3E}">
        <p14:creationId xmlns:p14="http://schemas.microsoft.com/office/powerpoint/2010/main" val="253688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42</a:t>
            </a:fld>
            <a:endParaRPr lang="en-US" dirty="0"/>
          </a:p>
        </p:txBody>
      </p:sp>
    </p:spTree>
    <p:extLst>
      <p:ext uri="{BB962C8B-B14F-4D97-AF65-F5344CB8AC3E}">
        <p14:creationId xmlns:p14="http://schemas.microsoft.com/office/powerpoint/2010/main" val="2450464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43</a:t>
            </a:fld>
            <a:endParaRPr lang="en-US" dirty="0"/>
          </a:p>
        </p:txBody>
      </p:sp>
    </p:spTree>
    <p:extLst>
      <p:ext uri="{BB962C8B-B14F-4D97-AF65-F5344CB8AC3E}">
        <p14:creationId xmlns:p14="http://schemas.microsoft.com/office/powerpoint/2010/main" val="371232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44</a:t>
            </a:fld>
            <a:endParaRPr lang="en-US" dirty="0"/>
          </a:p>
        </p:txBody>
      </p:sp>
    </p:spTree>
    <p:extLst>
      <p:ext uri="{BB962C8B-B14F-4D97-AF65-F5344CB8AC3E}">
        <p14:creationId xmlns:p14="http://schemas.microsoft.com/office/powerpoint/2010/main" val="50289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45</a:t>
            </a:fld>
            <a:endParaRPr lang="en-US" dirty="0"/>
          </a:p>
        </p:txBody>
      </p:sp>
    </p:spTree>
    <p:extLst>
      <p:ext uri="{BB962C8B-B14F-4D97-AF65-F5344CB8AC3E}">
        <p14:creationId xmlns:p14="http://schemas.microsoft.com/office/powerpoint/2010/main" val="2169986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46</a:t>
            </a:fld>
            <a:endParaRPr lang="en-US" dirty="0"/>
          </a:p>
        </p:txBody>
      </p:sp>
    </p:spTree>
    <p:extLst>
      <p:ext uri="{BB962C8B-B14F-4D97-AF65-F5344CB8AC3E}">
        <p14:creationId xmlns:p14="http://schemas.microsoft.com/office/powerpoint/2010/main" val="903910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47</a:t>
            </a:fld>
            <a:endParaRPr lang="en-US" dirty="0"/>
          </a:p>
        </p:txBody>
      </p:sp>
    </p:spTree>
    <p:extLst>
      <p:ext uri="{BB962C8B-B14F-4D97-AF65-F5344CB8AC3E}">
        <p14:creationId xmlns:p14="http://schemas.microsoft.com/office/powerpoint/2010/main" val="1781033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48</a:t>
            </a:fld>
            <a:endParaRPr lang="en-US" dirty="0"/>
          </a:p>
        </p:txBody>
      </p:sp>
    </p:spTree>
    <p:extLst>
      <p:ext uri="{BB962C8B-B14F-4D97-AF65-F5344CB8AC3E}">
        <p14:creationId xmlns:p14="http://schemas.microsoft.com/office/powerpoint/2010/main" val="1930100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49</a:t>
            </a:fld>
            <a:endParaRPr lang="en-US" dirty="0"/>
          </a:p>
        </p:txBody>
      </p:sp>
    </p:spTree>
    <p:extLst>
      <p:ext uri="{BB962C8B-B14F-4D97-AF65-F5344CB8AC3E}">
        <p14:creationId xmlns:p14="http://schemas.microsoft.com/office/powerpoint/2010/main" val="146168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9134F5AD-7822-47E8-9847-78A504D1842A}"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5</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50</a:t>
            </a:fld>
            <a:endParaRPr lang="en-US" dirty="0"/>
          </a:p>
        </p:txBody>
      </p:sp>
    </p:spTree>
    <p:extLst>
      <p:ext uri="{BB962C8B-B14F-4D97-AF65-F5344CB8AC3E}">
        <p14:creationId xmlns:p14="http://schemas.microsoft.com/office/powerpoint/2010/main" val="2920644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51</a:t>
            </a:fld>
            <a:endParaRPr lang="en-US" dirty="0"/>
          </a:p>
        </p:txBody>
      </p:sp>
    </p:spTree>
    <p:extLst>
      <p:ext uri="{BB962C8B-B14F-4D97-AF65-F5344CB8AC3E}">
        <p14:creationId xmlns:p14="http://schemas.microsoft.com/office/powerpoint/2010/main" val="3316038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52</a:t>
            </a:fld>
            <a:endParaRPr lang="en-US" dirty="0"/>
          </a:p>
        </p:txBody>
      </p:sp>
    </p:spTree>
    <p:extLst>
      <p:ext uri="{BB962C8B-B14F-4D97-AF65-F5344CB8AC3E}">
        <p14:creationId xmlns:p14="http://schemas.microsoft.com/office/powerpoint/2010/main" val="4185592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53</a:t>
            </a:fld>
            <a:endParaRPr lang="en-US" dirty="0"/>
          </a:p>
        </p:txBody>
      </p:sp>
    </p:spTree>
    <p:extLst>
      <p:ext uri="{BB962C8B-B14F-4D97-AF65-F5344CB8AC3E}">
        <p14:creationId xmlns:p14="http://schemas.microsoft.com/office/powerpoint/2010/main" val="2188016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54</a:t>
            </a:fld>
            <a:endParaRPr lang="en-US" dirty="0"/>
          </a:p>
        </p:txBody>
      </p:sp>
    </p:spTree>
    <p:extLst>
      <p:ext uri="{BB962C8B-B14F-4D97-AF65-F5344CB8AC3E}">
        <p14:creationId xmlns:p14="http://schemas.microsoft.com/office/powerpoint/2010/main" val="4256159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55</a:t>
            </a:fld>
            <a:endParaRPr lang="en-US" dirty="0"/>
          </a:p>
        </p:txBody>
      </p:sp>
    </p:spTree>
    <p:extLst>
      <p:ext uri="{BB962C8B-B14F-4D97-AF65-F5344CB8AC3E}">
        <p14:creationId xmlns:p14="http://schemas.microsoft.com/office/powerpoint/2010/main" val="2090495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56</a:t>
            </a:fld>
            <a:endParaRPr lang="en-US" dirty="0"/>
          </a:p>
        </p:txBody>
      </p:sp>
    </p:spTree>
    <p:extLst>
      <p:ext uri="{BB962C8B-B14F-4D97-AF65-F5344CB8AC3E}">
        <p14:creationId xmlns:p14="http://schemas.microsoft.com/office/powerpoint/2010/main" val="603714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411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817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34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8DB5D755-B83D-439C-8C53-AAEC9AF1EF10}"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2705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053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348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63</a:t>
            </a:fld>
            <a:endParaRPr lang="en-US" dirty="0"/>
          </a:p>
        </p:txBody>
      </p:sp>
    </p:spTree>
    <p:extLst>
      <p:ext uri="{BB962C8B-B14F-4D97-AF65-F5344CB8AC3E}">
        <p14:creationId xmlns:p14="http://schemas.microsoft.com/office/powerpoint/2010/main" val="4011489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64</a:t>
            </a:fld>
            <a:endParaRPr lang="en-US" dirty="0"/>
          </a:p>
        </p:txBody>
      </p:sp>
    </p:spTree>
    <p:extLst>
      <p:ext uri="{BB962C8B-B14F-4D97-AF65-F5344CB8AC3E}">
        <p14:creationId xmlns:p14="http://schemas.microsoft.com/office/powerpoint/2010/main" val="1689171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65</a:t>
            </a:fld>
            <a:endParaRPr lang="en-US" dirty="0"/>
          </a:p>
        </p:txBody>
      </p:sp>
    </p:spTree>
    <p:extLst>
      <p:ext uri="{BB962C8B-B14F-4D97-AF65-F5344CB8AC3E}">
        <p14:creationId xmlns:p14="http://schemas.microsoft.com/office/powerpoint/2010/main" val="37577497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DFF4052B-ED53-422A-8FDE-7A7BC684B2C8}"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66</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D626370F-ECBC-4D88-8117-8AFBFC815E88}"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67</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63AC41B3-3E74-43F4-BADC-4592C06657BD}"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68</a:t>
            </a:fld>
            <a:endParaRPr lang="en-US" altLang="en-US" sz="1400" dirty="0"/>
          </a:p>
        </p:txBody>
      </p:sp>
    </p:spTree>
    <p:extLst>
      <p:ext uri="{BB962C8B-B14F-4D97-AF65-F5344CB8AC3E}">
        <p14:creationId xmlns:p14="http://schemas.microsoft.com/office/powerpoint/2010/main" val="2178343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34764C91-429B-4233-9EBC-85EE0B544439}"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69</a:t>
            </a:fld>
            <a:endParaRPr lang="en-US" altLang="en-US" sz="1400" dirty="0"/>
          </a:p>
        </p:txBody>
      </p:sp>
    </p:spTree>
    <p:extLst>
      <p:ext uri="{BB962C8B-B14F-4D97-AF65-F5344CB8AC3E}">
        <p14:creationId xmlns:p14="http://schemas.microsoft.com/office/powerpoint/2010/main" val="391656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a:t>
            </a:fld>
            <a:endParaRPr lang="en-US" dirty="0"/>
          </a:p>
        </p:txBody>
      </p:sp>
    </p:spTree>
    <p:extLst>
      <p:ext uri="{BB962C8B-B14F-4D97-AF65-F5344CB8AC3E}">
        <p14:creationId xmlns:p14="http://schemas.microsoft.com/office/powerpoint/2010/main" val="4010126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B5A0A64E-583D-48C5-B4A6-DFCDE00184C2}"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70</a:t>
            </a:fld>
            <a:endParaRPr lang="en-US" altLang="en-US" sz="1400" dirty="0"/>
          </a:p>
        </p:txBody>
      </p:sp>
    </p:spTree>
    <p:extLst>
      <p:ext uri="{BB962C8B-B14F-4D97-AF65-F5344CB8AC3E}">
        <p14:creationId xmlns:p14="http://schemas.microsoft.com/office/powerpoint/2010/main" val="16022064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0470CD0F-6174-4F0A-A126-4AC00E33D2FF}"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71</a:t>
            </a:fld>
            <a:endParaRPr lang="en-US" altLang="en-US" sz="1400" dirty="0"/>
          </a:p>
        </p:txBody>
      </p:sp>
    </p:spTree>
    <p:extLst>
      <p:ext uri="{BB962C8B-B14F-4D97-AF65-F5344CB8AC3E}">
        <p14:creationId xmlns:p14="http://schemas.microsoft.com/office/powerpoint/2010/main" val="156743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F3E1D44F-2848-419A-8041-E0DC647B7F69}"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72</a:t>
            </a:fld>
            <a:endParaRPr lang="en-US" altLang="en-US" sz="1400" dirty="0"/>
          </a:p>
        </p:txBody>
      </p:sp>
    </p:spTree>
    <p:extLst>
      <p:ext uri="{BB962C8B-B14F-4D97-AF65-F5344CB8AC3E}">
        <p14:creationId xmlns:p14="http://schemas.microsoft.com/office/powerpoint/2010/main" val="1950363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E9ADC819-B2FC-45D7-8604-8CDD95D45B06}"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73</a:t>
            </a:fld>
            <a:endParaRPr lang="en-US" altLang="en-US" sz="1400" dirty="0"/>
          </a:p>
        </p:txBody>
      </p:sp>
    </p:spTree>
    <p:extLst>
      <p:ext uri="{BB962C8B-B14F-4D97-AF65-F5344CB8AC3E}">
        <p14:creationId xmlns:p14="http://schemas.microsoft.com/office/powerpoint/2010/main" val="4091360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4F4EE0C4-A60E-4703-963D-D61D83763C92}"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74</a:t>
            </a:fld>
            <a:endParaRPr lang="en-US" altLang="en-US" sz="1400" dirty="0"/>
          </a:p>
        </p:txBody>
      </p:sp>
    </p:spTree>
    <p:extLst>
      <p:ext uri="{BB962C8B-B14F-4D97-AF65-F5344CB8AC3E}">
        <p14:creationId xmlns:p14="http://schemas.microsoft.com/office/powerpoint/2010/main" val="2212837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6116F255-BFDB-48F3-9C46-DB783CC6CB17}"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75</a:t>
            </a:fld>
            <a:endParaRPr lang="en-US" altLang="en-US" sz="1400" dirty="0"/>
          </a:p>
        </p:txBody>
      </p:sp>
    </p:spTree>
    <p:extLst>
      <p:ext uri="{BB962C8B-B14F-4D97-AF65-F5344CB8AC3E}">
        <p14:creationId xmlns:p14="http://schemas.microsoft.com/office/powerpoint/2010/main" val="14328874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A1299CA9-1DBB-473A-9336-15C4CEB4E37B}"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76</a:t>
            </a:fld>
            <a:endParaRPr lang="en-US" altLang="en-US" sz="1400" dirty="0"/>
          </a:p>
        </p:txBody>
      </p:sp>
    </p:spTree>
    <p:extLst>
      <p:ext uri="{BB962C8B-B14F-4D97-AF65-F5344CB8AC3E}">
        <p14:creationId xmlns:p14="http://schemas.microsoft.com/office/powerpoint/2010/main" val="644058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C1783906-97A6-42DB-B8D7-AD7A45D4F007}"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77</a:t>
            </a:fld>
            <a:endParaRPr lang="en-US" altLang="en-US" sz="1400" dirty="0"/>
          </a:p>
        </p:txBody>
      </p:sp>
    </p:spTree>
    <p:extLst>
      <p:ext uri="{BB962C8B-B14F-4D97-AF65-F5344CB8AC3E}">
        <p14:creationId xmlns:p14="http://schemas.microsoft.com/office/powerpoint/2010/main" val="29959707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4674B5D5-262D-46FA-BBF7-37953A0586E9}"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78</a:t>
            </a:fld>
            <a:endParaRPr lang="en-US" altLang="en-US" sz="1400" dirty="0"/>
          </a:p>
        </p:txBody>
      </p:sp>
    </p:spTree>
    <p:extLst>
      <p:ext uri="{BB962C8B-B14F-4D97-AF65-F5344CB8AC3E}">
        <p14:creationId xmlns:p14="http://schemas.microsoft.com/office/powerpoint/2010/main" val="14810620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84993D06-DE98-49D2-9417-2412CB44B7EF}"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79</a:t>
            </a:fld>
            <a:endParaRPr lang="en-US" altLang="en-US" sz="1400" dirty="0"/>
          </a:p>
        </p:txBody>
      </p:sp>
    </p:spTree>
    <p:extLst>
      <p:ext uri="{BB962C8B-B14F-4D97-AF65-F5344CB8AC3E}">
        <p14:creationId xmlns:p14="http://schemas.microsoft.com/office/powerpoint/2010/main" val="29254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8</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0192795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4E716998-FC2D-4C85-86D8-080EBBB00BBB}" type="datetime1">
              <a:rPr lang="en-US" altLang="en-US" smtClean="0"/>
              <a:t>3/27/2018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80</a:t>
            </a:fld>
            <a:endParaRPr lang="en-US" altLang="en-US" sz="1400" dirty="0"/>
          </a:p>
        </p:txBody>
      </p:sp>
    </p:spTree>
    <p:extLst>
      <p:ext uri="{BB962C8B-B14F-4D97-AF65-F5344CB8AC3E}">
        <p14:creationId xmlns:p14="http://schemas.microsoft.com/office/powerpoint/2010/main" val="19025778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r>
              <a:rPr lang="en-US" altLang="en-US" dirty="0" smtClean="0">
                <a:ea typeface="等线"/>
              </a:rPr>
              <a:t>Admin</a:t>
            </a:r>
            <a:r>
              <a:rPr lang="en-US" altLang="en-US" baseline="0" dirty="0" smtClean="0">
                <a:ea typeface="等线"/>
              </a:rPr>
              <a:t> c</a:t>
            </a:r>
            <a:r>
              <a:rPr lang="en-US" altLang="en-US" dirty="0" smtClean="0">
                <a:ea typeface="等线"/>
              </a:rPr>
              <a:t>ost are for risk and indirect costs</a:t>
            </a:r>
          </a:p>
          <a:p>
            <a:r>
              <a:rPr lang="en-US" altLang="en-US" dirty="0" smtClean="0">
                <a:ea typeface="等线"/>
              </a:rPr>
              <a:t>Special Events support</a:t>
            </a:r>
            <a:r>
              <a:rPr lang="en-US" altLang="en-US" baseline="0" dirty="0" smtClean="0">
                <a:ea typeface="等线"/>
              </a:rPr>
              <a:t> includes 1 position at $157,915</a:t>
            </a:r>
            <a:endParaRPr lang="en-US" altLang="en-US" dirty="0" smtClean="0">
              <a:ea typeface="等线"/>
            </a:endParaRPr>
          </a:p>
        </p:txBody>
      </p:sp>
    </p:spTree>
    <p:extLst>
      <p:ext uri="{BB962C8B-B14F-4D97-AF65-F5344CB8AC3E}">
        <p14:creationId xmlns:p14="http://schemas.microsoft.com/office/powerpoint/2010/main" val="1304044521"/>
      </p:ext>
    </p:extLst>
  </p:cSld>
  <p:clrMapOvr>
    <a:overrideClrMapping bg1="lt1" tx1="dk1" bg2="lt2" tx2="dk2" accent1="accent1" accent2="accent2" accent3="accent3" accent4="accent4" accent5="accent5" accent6="accent6" hlink="hlink" folHlink="folHlink"/>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ltLang="en-US" dirty="0" smtClean="0">
              <a:ea typeface="等线"/>
            </a:endParaRPr>
          </a:p>
        </p:txBody>
      </p:sp>
    </p:spTree>
    <p:extLst>
      <p:ext uri="{BB962C8B-B14F-4D97-AF65-F5344CB8AC3E}">
        <p14:creationId xmlns:p14="http://schemas.microsoft.com/office/powerpoint/2010/main" val="1316491316"/>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9</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8564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noChangeArrowheads="1"/>
          </p:cNvSpPr>
          <p:nvPr>
            <p:ph type="dt" sz="half" idx="10"/>
          </p:nvPr>
        </p:nvSpPr>
        <p:spPr>
          <a:ln/>
        </p:spPr>
        <p:txBody>
          <a:bodyPr/>
          <a:lstStyle>
            <a:lvl1pPr>
              <a:defRPr/>
            </a:lvl1pPr>
          </a:lstStyle>
          <a:p>
            <a:pPr>
              <a:defRPr/>
            </a:pPr>
            <a:fld id="{429698FC-1439-4E03-88D4-D7A01E4E5332}"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17F9F7A-EF04-496A-9FB2-45E800A6AA8C}"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3551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6C401F1D-7E65-411A-A43A-4773898803DC}"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F1B288C-DC45-4157-B764-01021E50F9BA}"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1993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127250" cy="5976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2888" y="122238"/>
            <a:ext cx="6234112" cy="5976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1C99E7C6-EFF8-4AE4-A41B-825F21803B9A}"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07DC143-5E4B-46A2-B867-FCD72BF9E0A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7846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145337" cy="714375"/>
          </a:xfrm>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EA2B4023-BBAE-4F2B-BB9C-2CE604B6F2C3}"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08A24B6-02D9-4798-B3F2-0C2C88910712}"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7794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67E4D890-60CB-4F61-9A4D-F2B7D498803A}"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BDF12CE-BE14-4DCA-A857-A059594D639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0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fld id="{7F24E5D9-DED1-49A5-B87C-5B02BB913119}"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A07E9E7-4BF3-4756-B7B6-F327DFF69781}"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299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2888" y="1319213"/>
            <a:ext cx="4179887"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5175" y="1319213"/>
            <a:ext cx="4181475"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noChangeArrowheads="1"/>
          </p:cNvSpPr>
          <p:nvPr>
            <p:ph type="dt" sz="half" idx="10"/>
          </p:nvPr>
        </p:nvSpPr>
        <p:spPr>
          <a:ln/>
        </p:spPr>
        <p:txBody>
          <a:bodyPr/>
          <a:lstStyle>
            <a:lvl1pPr>
              <a:defRPr/>
            </a:lvl1pPr>
          </a:lstStyle>
          <a:p>
            <a:pPr>
              <a:defRPr/>
            </a:pPr>
            <a:fld id="{FFA63C71-22F6-47A2-BEC4-C5F30EEA4B4D}"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1DC8E05-D8D6-4CBC-A65E-79726660E9A6}"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7133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noChangeArrowheads="1"/>
          </p:cNvSpPr>
          <p:nvPr>
            <p:ph type="dt" sz="half" idx="10"/>
          </p:nvPr>
        </p:nvSpPr>
        <p:spPr>
          <a:ln/>
        </p:spPr>
        <p:txBody>
          <a:bodyPr/>
          <a:lstStyle>
            <a:lvl1pPr>
              <a:defRPr/>
            </a:lvl1pPr>
          </a:lstStyle>
          <a:p>
            <a:pPr>
              <a:defRPr/>
            </a:pPr>
            <a:fld id="{90927DAB-91B4-4FBC-BAED-8FCDF60F8760}"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8"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8EBD365-65C7-449B-9BE7-B5BF42243F0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26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2B45CA2B-3DB7-4E02-A339-D335F7E5F675}"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3CA83234-D7CF-4CA1-AD95-C294526BADA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41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DDCE192-2369-42BE-B461-7D98C2B17343}"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3"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484515D-D85A-4EBF-908F-8BCC509E214B}"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23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7DF026F9-EA34-4576-939B-A11161335495}"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685D072-2E70-4874-A014-8D891B88556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83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D569890B-837E-4629-AD28-784015EF71C5}"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F4C540F-5FB8-4449-B31C-2E52325EA22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79608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588"/>
            <a:ext cx="9144000" cy="827087"/>
          </a:xfrm>
          <a:prstGeom prst="rect">
            <a:avLst/>
          </a:prstGeom>
          <a:gradFill rotWithShape="1">
            <a:gsLst>
              <a:gs pos="0">
                <a:srgbClr val="0C0C0C"/>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1027" name="Title Placeholder 1"/>
          <p:cNvSpPr>
            <a:spLocks noGrp="1" noChangeArrowheads="1"/>
          </p:cNvSpPr>
          <p:nvPr>
            <p:ph type="title" idx="4294967295"/>
          </p:nvPr>
        </p:nvSpPr>
        <p:spPr bwMode="auto">
          <a:xfrm>
            <a:off x="242888" y="122238"/>
            <a:ext cx="71453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1028" name="Text Placeholder 2"/>
          <p:cNvSpPr>
            <a:spLocks noGrp="1" noChangeArrowheads="1"/>
          </p:cNvSpPr>
          <p:nvPr>
            <p:ph type="body" idx="1"/>
          </p:nvPr>
        </p:nvSpPr>
        <p:spPr bwMode="auto">
          <a:xfrm>
            <a:off x="242888" y="1319213"/>
            <a:ext cx="8513762"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1029" name="Date Placeholder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C5A2CBFC-F588-4D7D-AE25-46C99A008006}" type="datetime1">
              <a:rPr lang="en-US" altLang="en-US" smtClean="0"/>
              <a:t>3/27/2018</a:t>
            </a:fld>
            <a:endParaRPr lang="en-US" altLang="en-US" sz="1800" dirty="0">
              <a:solidFill>
                <a:schemeClr val="tx1"/>
              </a:solidFill>
              <a:latin typeface="+mn-lt"/>
              <a:sym typeface="Arial" panose="020B0604020202020204" pitchFamily="34" charset="0"/>
            </a:endParaRPr>
          </a:p>
        </p:txBody>
      </p:sp>
      <p:sp>
        <p:nvSpPr>
          <p:cNvPr id="1030" name="Footer Placeholder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800">
                <a:solidFill>
                  <a:srgbClr val="898989"/>
                </a:solidFill>
                <a:latin typeface="Calibri" panose="020F0502020204030204" pitchFamily="34" charset="0"/>
                <a:sym typeface="Calibri" panose="020F0502020204030204" pitchFamily="34" charset="0"/>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1031" name="Slide Number Placeholder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8B151ED1-8317-4E12-97B1-CE4D565AFC33}" type="slidenum">
              <a:rPr lang="en-US" altLang="en-US"/>
              <a:pPr>
                <a:defRPr/>
              </a:pPr>
              <a:t>‹#›</a:t>
            </a:fld>
            <a:endParaRPr lang="en-US" altLang="en-US" sz="1800" dirty="0">
              <a:solidFill>
                <a:schemeClr val="tx1"/>
              </a:solidFill>
              <a:latin typeface="+mn-lt"/>
              <a:sym typeface="Arial" panose="020B0604020202020204" pitchFamily="34" charset="0"/>
            </a:endParaRPr>
          </a:p>
        </p:txBody>
      </p:sp>
      <p:pic>
        <p:nvPicPr>
          <p:cNvPr id="1032"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2613" y="85725"/>
            <a:ext cx="7239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Excel_Worksheet4.xlsx"/></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package" Target="../embeddings/Microsoft_Excel_Worksheet5.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1712967" y="2440753"/>
            <a:ext cx="7431033" cy="753297"/>
          </a:xfrm>
        </p:spPr>
        <p:txBody>
          <a:bodyPr anchor="b"/>
          <a:lstStyle/>
          <a:p>
            <a:pPr>
              <a:lnSpc>
                <a:spcPts val="3600"/>
              </a:lnSpc>
            </a:pPr>
            <a:r>
              <a:rPr lang="en-US" altLang="zh-CN" sz="3800" b="1" dirty="0" smtClean="0"/>
              <a:t>City of Reno Council Workshop</a:t>
            </a:r>
            <a:endParaRPr lang="en-US" altLang="zh-CN" sz="4000" b="1" dirty="0" smtClean="0"/>
          </a:p>
        </p:txBody>
      </p:sp>
      <p:sp>
        <p:nvSpPr>
          <p:cNvPr id="3077" name="Text Placeholder 2"/>
          <p:cNvSpPr>
            <a:spLocks noGrp="1" noChangeArrowheads="1"/>
          </p:cNvSpPr>
          <p:nvPr>
            <p:ph type="body" idx="4294967295"/>
          </p:nvPr>
        </p:nvSpPr>
        <p:spPr>
          <a:xfrm>
            <a:off x="2832100" y="3212442"/>
            <a:ext cx="6311900" cy="817563"/>
          </a:xfrm>
        </p:spPr>
        <p:txBody>
          <a:bodyPr/>
          <a:lstStyle/>
          <a:p>
            <a:pPr marL="0" indent="0" eaLnBrk="1" hangingPunct="1">
              <a:buFont typeface="Arial" panose="020B0604020202020204" pitchFamily="34" charset="0"/>
              <a:buNone/>
            </a:pPr>
            <a:endParaRPr lang="en-US" altLang="zh-CN" sz="2400" dirty="0" smtClean="0">
              <a:solidFill>
                <a:srgbClr val="F2F2F2"/>
              </a:solidFill>
            </a:endParaRPr>
          </a:p>
          <a:p>
            <a:pPr marL="0" indent="0" eaLnBrk="1" hangingPunct="1">
              <a:buFont typeface="Arial" panose="020B0604020202020204" pitchFamily="34" charset="0"/>
              <a:buNone/>
            </a:pPr>
            <a:r>
              <a:rPr lang="en-US" altLang="zh-CN" sz="2400" dirty="0" smtClean="0">
                <a:solidFill>
                  <a:srgbClr val="F2F2F2"/>
                </a:solidFill>
              </a:rPr>
              <a:t>April 5, 2018</a:t>
            </a:r>
          </a:p>
          <a:p>
            <a:pPr marL="0" indent="0">
              <a:buFont typeface="Arial" panose="020B0604020202020204" pitchFamily="34" charset="0"/>
              <a:buNone/>
            </a:pPr>
            <a:endParaRPr lang="en-US" altLang="zh-CN" sz="2000" dirty="0" smtClean="0">
              <a:solidFill>
                <a:srgbClr val="000000"/>
              </a:solidFill>
            </a:endParaRPr>
          </a:p>
        </p:txBody>
      </p:sp>
      <p:pic>
        <p:nvPicPr>
          <p:cNvPr id="30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47" y="1668051"/>
            <a:ext cx="1447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1</a:t>
            </a:fld>
            <a:endParaRPr lang="en-US" altLang="en-US" sz="1800" dirty="0">
              <a:solidFill>
                <a:schemeClr val="tx1"/>
              </a:solidFill>
              <a:latin typeface="+mn-lt"/>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 Strategic Plan</a:t>
            </a:r>
            <a:endParaRPr lang="en-US" sz="2800" b="0" dirty="0"/>
          </a:p>
        </p:txBody>
      </p:sp>
      <p:sp>
        <p:nvSpPr>
          <p:cNvPr id="3" name="Text Placeholder 2"/>
          <p:cNvSpPr>
            <a:spLocks noGrp="1"/>
          </p:cNvSpPr>
          <p:nvPr>
            <p:ph idx="1"/>
          </p:nvPr>
        </p:nvSpPr>
        <p:spPr/>
        <p:txBody>
          <a:bodyPr>
            <a:normAutofit/>
          </a:bodyPr>
          <a:lstStyle/>
          <a:p>
            <a:pPr lvl="1">
              <a:spcAft>
                <a:spcPts val="600"/>
              </a:spcAft>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 Placeholder 2"/>
          <p:cNvSpPr txBox="1">
            <a:spLocks/>
          </p:cNvSpPr>
          <p:nvPr/>
        </p:nvSpPr>
        <p:spPr>
          <a:xfrm>
            <a:off x="242207" y="1202876"/>
            <a:ext cx="8515062" cy="55475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spcAft>
                <a:spcPts val="600"/>
              </a:spcAft>
              <a:buFont typeface="Wingdings" charset="2"/>
              <a:buChar char="Ø"/>
            </a:pPr>
            <a:r>
              <a:rPr lang="en-US" dirty="0" smtClean="0"/>
              <a:t>Enhance and improve two-way communications with target audiences:</a:t>
            </a:r>
          </a:p>
          <a:p>
            <a:pPr marL="1314450" lvl="2" indent="-457200">
              <a:spcAft>
                <a:spcPts val="600"/>
              </a:spcAft>
              <a:buFont typeface="Wingdings" charset="2"/>
              <a:buChar char="Ø"/>
            </a:pPr>
            <a:r>
              <a:rPr lang="en-US" dirty="0" smtClean="0"/>
              <a:t>Maintain </a:t>
            </a:r>
            <a:r>
              <a:rPr lang="en-US" dirty="0"/>
              <a:t>and </a:t>
            </a:r>
            <a:r>
              <a:rPr lang="en-US" dirty="0" smtClean="0"/>
              <a:t>measure effectiveness </a:t>
            </a:r>
            <a:r>
              <a:rPr lang="en-US" dirty="0"/>
              <a:t>of current communications tools </a:t>
            </a:r>
          </a:p>
          <a:p>
            <a:pPr marL="1314450" lvl="2" indent="-457200">
              <a:spcAft>
                <a:spcPts val="600"/>
              </a:spcAft>
              <a:buFont typeface="Wingdings" charset="2"/>
              <a:buChar char="Ø"/>
            </a:pPr>
            <a:r>
              <a:rPr lang="en-US" dirty="0" smtClean="0"/>
              <a:t>Secure innovative, effective and cost-efficient communications tools to engage and inform target audiences with a focus on diversity and inclusion</a:t>
            </a:r>
          </a:p>
          <a:p>
            <a:pPr marL="1314450" lvl="2" indent="-457200">
              <a:spcAft>
                <a:spcPts val="600"/>
              </a:spcAft>
              <a:buFont typeface="Wingdings" charset="2"/>
              <a:buChar char="Ø"/>
            </a:pPr>
            <a:r>
              <a:rPr lang="en-US" dirty="0" smtClean="0"/>
              <a:t>Enhance and improve media relations through the use of proactive outreach and messaging</a:t>
            </a:r>
          </a:p>
          <a:p>
            <a:pPr marL="1314450" lvl="2" indent="-457200">
              <a:spcAft>
                <a:spcPts val="600"/>
              </a:spcAft>
              <a:buFont typeface="Wingdings" charset="2"/>
              <a:buChar char="Ø"/>
            </a:pPr>
            <a:r>
              <a:rPr lang="en-US" dirty="0" smtClean="0"/>
              <a:t>Develop programs that increase transparency, interest and participation in City of Reno activities</a:t>
            </a:r>
          </a:p>
          <a:p>
            <a:pPr marL="1314450" lvl="2" indent="-457200">
              <a:spcAft>
                <a:spcPts val="600"/>
              </a:spcAft>
              <a:buFont typeface="Wingdings" charset="2"/>
              <a:buChar char="Ø"/>
            </a:pPr>
            <a:r>
              <a:rPr lang="en-US" dirty="0" smtClean="0"/>
              <a:t>Enhance and improve internal communications and build organizational pride among employees</a:t>
            </a:r>
          </a:p>
          <a:p>
            <a:pPr marL="1314450" lvl="2" indent="-457200">
              <a:spcAft>
                <a:spcPts val="600"/>
              </a:spcAft>
              <a:buFont typeface="Wingdings" charset="2"/>
              <a:buChar char="Ø"/>
            </a:pPr>
            <a:r>
              <a:rPr lang="en-US" dirty="0" smtClean="0"/>
              <a:t>Develop media training opportunities Citywide</a:t>
            </a:r>
          </a:p>
          <a:p>
            <a:pPr marL="857250" lvl="2" indent="0">
              <a:spcAft>
                <a:spcPts val="600"/>
              </a:spcAft>
              <a:buNone/>
            </a:pPr>
            <a:endParaRPr lang="en-US" dirty="0"/>
          </a:p>
          <a:p>
            <a:pPr marL="1314450" lvl="2" indent="-457200">
              <a:spcAft>
                <a:spcPts val="600"/>
              </a:spcAft>
              <a:buFont typeface="Wingdings" charset="2"/>
              <a:buChar char="Ø"/>
            </a:pPr>
            <a:endParaRPr lang="en-US" dirty="0" smtClean="0"/>
          </a:p>
          <a:p>
            <a:pPr>
              <a:buFont typeface="Wingdings" pitchFamily="2" charset="2"/>
              <a:buChar char="§"/>
            </a:pPr>
            <a:endParaRPr lang="en-US" dirty="0" smtClean="0"/>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10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289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CIVIL SERVICE COMMISSION</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11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6243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pPr>
            <a:endParaRPr lang="en-US"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chemeClr val="tx1"/>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532015" y="1221972"/>
            <a:ext cx="8274280" cy="5078313"/>
          </a:xfrm>
          <a:prstGeom prst="rect">
            <a:avLst/>
          </a:prstGeom>
        </p:spPr>
        <p:txBody>
          <a:bodyPr wrap="square">
            <a:spAutoFit/>
          </a:bodyPr>
          <a:lstStyle/>
          <a:p>
            <a:pPr>
              <a:buFont typeface="Arial" pitchFamily="34" charset="0"/>
              <a:buChar char="•"/>
            </a:pPr>
            <a:r>
              <a:rPr lang="en-US" dirty="0" smtClean="0"/>
              <a:t>The City of Reno Office of the Civil Service Commission (CSC) was mandated by the Nevada State Legislature in the Reno City Charter to be an autonomous body that oversees a merit system of competition. </a:t>
            </a:r>
          </a:p>
          <a:p>
            <a:endParaRPr lang="en-US" dirty="0" smtClean="0"/>
          </a:p>
          <a:p>
            <a:endParaRPr lang="en-US" dirty="0" smtClean="0"/>
          </a:p>
          <a:p>
            <a:pPr>
              <a:buFont typeface="Arial" pitchFamily="34" charset="0"/>
              <a:buChar char="•"/>
            </a:pPr>
            <a:r>
              <a:rPr lang="en-US" dirty="0" smtClean="0"/>
              <a:t>The mission of the CSC is to provide an efficient workforce for the City of Reno. </a:t>
            </a:r>
          </a:p>
          <a:p>
            <a:endParaRPr lang="en-US" i="1" dirty="0" smtClean="0"/>
          </a:p>
          <a:p>
            <a:endParaRPr lang="en-US" i="1" dirty="0" smtClean="0"/>
          </a:p>
          <a:p>
            <a:pPr>
              <a:buFont typeface="Arial" pitchFamily="34" charset="0"/>
              <a:buChar char="•"/>
            </a:pPr>
            <a:r>
              <a:rPr lang="en-US" dirty="0" smtClean="0"/>
              <a:t>The cornerstone of the City’s employment program is equity and fairness. </a:t>
            </a:r>
          </a:p>
          <a:p>
            <a:pPr>
              <a:buFont typeface="Arial" pitchFamily="34" charset="0"/>
              <a:buChar char="•"/>
            </a:pPr>
            <a:endParaRPr lang="en-US" i="1" dirty="0" smtClean="0"/>
          </a:p>
          <a:p>
            <a:pPr>
              <a:buFont typeface="Arial" pitchFamily="34" charset="0"/>
              <a:buChar char="•"/>
            </a:pPr>
            <a:endParaRPr lang="en-US" i="1" dirty="0" smtClean="0"/>
          </a:p>
          <a:p>
            <a:pPr>
              <a:buFont typeface="Arial" pitchFamily="34" charset="0"/>
              <a:buChar char="•"/>
            </a:pPr>
            <a:r>
              <a:rPr lang="en-US" dirty="0" smtClean="0"/>
              <a:t>Employment with the City of Reno is accomplished through an individual’s demonstration of merit and fitness for the job in which an individual seeks to be employed. </a:t>
            </a:r>
          </a:p>
          <a:p>
            <a:pPr>
              <a:buFont typeface="Arial" pitchFamily="34" charset="0"/>
              <a:buChar char="•"/>
            </a:pPr>
            <a:endParaRPr lang="en-US" dirty="0" smtClean="0"/>
          </a:p>
          <a:p>
            <a:pPr>
              <a:buFont typeface="Arial" pitchFamily="34" charset="0"/>
              <a:buChar char="•"/>
            </a:pPr>
            <a:r>
              <a:rPr lang="en-US" dirty="0" smtClean="0"/>
              <a:t>The current CSC staff allocation of three (3) is responsible for recruiting, attracting, testing and presenting for selection the majority (approximately 93%)  of the approximately 1200+ “regular” employees in the City’s total regular workforce</a:t>
            </a:r>
            <a:endParaRPr lang="en-US"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12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2716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92500" lnSpcReduction="10000"/>
          </a:bodyPr>
          <a:lstStyle/>
          <a:p>
            <a:pPr marL="914400" lvl="1" indent="-457200">
              <a:spcAft>
                <a:spcPts val="600"/>
              </a:spcAft>
              <a:buFont typeface="Wingdings" charset="2"/>
              <a:buChar char="Ø"/>
            </a:pPr>
            <a:endParaRPr lang="en-US" dirty="0" smtClean="0"/>
          </a:p>
          <a:p>
            <a:pPr lvl="1">
              <a:spcAft>
                <a:spcPts val="600"/>
              </a:spcAft>
              <a:buFont typeface="Wingdings" pitchFamily="2" charset="2"/>
              <a:buChar char="Ø"/>
            </a:pPr>
            <a:r>
              <a:rPr lang="en-US" sz="2800" dirty="0" smtClean="0">
                <a:solidFill>
                  <a:schemeClr val="tx1"/>
                </a:solidFill>
              </a:rPr>
              <a:t>Recruitment</a:t>
            </a:r>
          </a:p>
          <a:p>
            <a:pPr lvl="1">
              <a:spcAft>
                <a:spcPts val="600"/>
              </a:spcAft>
              <a:buFont typeface="Wingdings" pitchFamily="2" charset="2"/>
              <a:buChar char="Ø"/>
            </a:pPr>
            <a:r>
              <a:rPr lang="en-US" sz="2800" dirty="0" smtClean="0">
                <a:solidFill>
                  <a:schemeClr val="tx1"/>
                </a:solidFill>
              </a:rPr>
              <a:t>Outreach</a:t>
            </a:r>
          </a:p>
          <a:p>
            <a:pPr lvl="1">
              <a:spcAft>
                <a:spcPts val="600"/>
              </a:spcAft>
              <a:buFont typeface="Wingdings" pitchFamily="2" charset="2"/>
              <a:buChar char="Ø"/>
            </a:pPr>
            <a:r>
              <a:rPr lang="en-US" sz="2800" dirty="0" smtClean="0">
                <a:solidFill>
                  <a:schemeClr val="tx1"/>
                </a:solidFill>
              </a:rPr>
              <a:t>Job Posting</a:t>
            </a:r>
          </a:p>
          <a:p>
            <a:pPr lvl="1">
              <a:spcAft>
                <a:spcPts val="600"/>
              </a:spcAft>
              <a:buFont typeface="Wingdings" pitchFamily="2" charset="2"/>
              <a:buChar char="Ø"/>
            </a:pPr>
            <a:r>
              <a:rPr lang="en-US" sz="2800" dirty="0" smtClean="0">
                <a:solidFill>
                  <a:schemeClr val="tx1"/>
                </a:solidFill>
              </a:rPr>
              <a:t>Job Analysis</a:t>
            </a:r>
          </a:p>
          <a:p>
            <a:pPr lvl="1">
              <a:spcAft>
                <a:spcPts val="600"/>
              </a:spcAft>
              <a:buFont typeface="Wingdings" pitchFamily="2" charset="2"/>
              <a:buChar char="Ø"/>
            </a:pPr>
            <a:r>
              <a:rPr lang="en-US" sz="2800" dirty="0" smtClean="0">
                <a:solidFill>
                  <a:schemeClr val="tx1"/>
                </a:solidFill>
              </a:rPr>
              <a:t>Test Design and Administration</a:t>
            </a:r>
          </a:p>
          <a:p>
            <a:pPr lvl="1">
              <a:spcAft>
                <a:spcPts val="600"/>
              </a:spcAft>
              <a:buFont typeface="Wingdings" pitchFamily="2" charset="2"/>
              <a:buChar char="Ø"/>
            </a:pPr>
            <a:r>
              <a:rPr lang="en-US" sz="2800" dirty="0" smtClean="0">
                <a:solidFill>
                  <a:schemeClr val="tx1"/>
                </a:solidFill>
              </a:rPr>
              <a:t>Establish Eligibility Lists </a:t>
            </a:r>
          </a:p>
          <a:p>
            <a:pPr lvl="2">
              <a:spcAft>
                <a:spcPts val="600"/>
              </a:spcAft>
              <a:buFont typeface="Wingdings" pitchFamily="2" charset="2"/>
              <a:buChar char="Ø"/>
            </a:pPr>
            <a:r>
              <a:rPr lang="en-US" sz="2600" dirty="0" smtClean="0">
                <a:solidFill>
                  <a:schemeClr val="tx1"/>
                </a:solidFill>
              </a:rPr>
              <a:t>New hires</a:t>
            </a:r>
          </a:p>
          <a:p>
            <a:pPr lvl="2">
              <a:spcAft>
                <a:spcPts val="600"/>
              </a:spcAft>
              <a:buFont typeface="Wingdings" pitchFamily="2" charset="2"/>
              <a:buChar char="Ø"/>
            </a:pPr>
            <a:r>
              <a:rPr lang="en-US" sz="2600" dirty="0" smtClean="0">
                <a:solidFill>
                  <a:schemeClr val="tx1"/>
                </a:solidFill>
              </a:rPr>
              <a:t>Promotionals</a:t>
            </a:r>
          </a:p>
          <a:p>
            <a:pPr lvl="1">
              <a:spcAft>
                <a:spcPts val="600"/>
              </a:spcAft>
              <a:buFont typeface="Wingdings" pitchFamily="2" charset="2"/>
              <a:buChar char="Ø"/>
            </a:pPr>
            <a:r>
              <a:rPr lang="en-US" sz="2800" dirty="0" smtClean="0">
                <a:solidFill>
                  <a:schemeClr val="tx1"/>
                </a:solidFill>
              </a:rPr>
              <a:t>Administer the CSC Meetings</a:t>
            </a: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a:t>
            </a:r>
            <a:r>
              <a:rPr lang="en-US" sz="2800" dirty="0" smtClean="0"/>
              <a:t>S</a:t>
            </a:r>
            <a:r>
              <a:rPr lang="en-US" sz="2800" b="0" dirty="0" smtClean="0"/>
              <a:t>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30927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131" y="835900"/>
            <a:ext cx="8590164" cy="5872471"/>
          </a:xfrm>
        </p:spPr>
        <p:txBody>
          <a:bodyPr>
            <a:normAutofit fontScale="85000" lnSpcReduction="10000"/>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914400" lvl="1" indent="-457200">
              <a:spcAft>
                <a:spcPts val="600"/>
              </a:spcAft>
            </a:pPr>
            <a:endParaRPr lang="en-US" sz="800" dirty="0" smtClean="0">
              <a:solidFill>
                <a:schemeClr val="tx1"/>
              </a:solidFill>
            </a:endParaRPr>
          </a:p>
          <a:p>
            <a:pPr lvl="1">
              <a:spcAft>
                <a:spcPts val="600"/>
              </a:spcAft>
              <a:buFont typeface="Wingdings" pitchFamily="2" charset="2"/>
              <a:buChar char="v"/>
            </a:pPr>
            <a:r>
              <a:rPr lang="en-US" dirty="0" smtClean="0">
                <a:solidFill>
                  <a:schemeClr val="tx1"/>
                </a:solidFill>
              </a:rPr>
              <a:t>Innovate and update recruiting, outreach and testing and selection processes to:</a:t>
            </a:r>
          </a:p>
          <a:p>
            <a:pPr lvl="2">
              <a:spcAft>
                <a:spcPts val="600"/>
              </a:spcAft>
              <a:buFont typeface="Wingdings" pitchFamily="2" charset="2"/>
              <a:buChar char="v"/>
            </a:pPr>
            <a:r>
              <a:rPr lang="en-US" dirty="0" smtClean="0">
                <a:solidFill>
                  <a:schemeClr val="tx1"/>
                </a:solidFill>
              </a:rPr>
              <a:t>Benchmark and implement best practices towards that goal</a:t>
            </a:r>
          </a:p>
          <a:p>
            <a:pPr lvl="2">
              <a:spcAft>
                <a:spcPts val="600"/>
              </a:spcAft>
              <a:buFont typeface="Wingdings" pitchFamily="2" charset="2"/>
              <a:buChar char="v"/>
            </a:pPr>
            <a:r>
              <a:rPr lang="en-US" dirty="0" smtClean="0">
                <a:solidFill>
                  <a:schemeClr val="tx1"/>
                </a:solidFill>
              </a:rPr>
              <a:t>Reduce requisition to hire time</a:t>
            </a:r>
          </a:p>
          <a:p>
            <a:pPr lvl="2">
              <a:spcAft>
                <a:spcPts val="600"/>
              </a:spcAft>
              <a:buFont typeface="Wingdings" pitchFamily="2" charset="2"/>
              <a:buChar char="v"/>
            </a:pPr>
            <a:r>
              <a:rPr lang="en-US" dirty="0" smtClean="0">
                <a:solidFill>
                  <a:schemeClr val="tx1"/>
                </a:solidFill>
              </a:rPr>
              <a:t>Attract and maintain the best employees in a changing labor pool</a:t>
            </a:r>
          </a:p>
          <a:p>
            <a:pPr lvl="2">
              <a:spcAft>
                <a:spcPts val="600"/>
              </a:spcAft>
              <a:buFont typeface="Wingdings" pitchFamily="2" charset="2"/>
              <a:buChar char="v"/>
            </a:pPr>
            <a:r>
              <a:rPr lang="en-US" dirty="0" smtClean="0">
                <a:solidFill>
                  <a:schemeClr val="tx1"/>
                </a:solidFill>
              </a:rPr>
              <a:t>Provide more flexibility in hiring employees</a:t>
            </a:r>
          </a:p>
          <a:p>
            <a:pPr lvl="2">
              <a:spcAft>
                <a:spcPts val="600"/>
              </a:spcAft>
              <a:buFont typeface="Wingdings" pitchFamily="2" charset="2"/>
              <a:buChar char="v"/>
            </a:pPr>
            <a:r>
              <a:rPr lang="en-US" dirty="0" smtClean="0">
                <a:solidFill>
                  <a:schemeClr val="tx1"/>
                </a:solidFill>
              </a:rPr>
              <a:t>Present the best and most qualified candidates for departments to hire and promote</a:t>
            </a:r>
          </a:p>
          <a:p>
            <a:pPr lvl="2">
              <a:spcAft>
                <a:spcPts val="600"/>
              </a:spcAft>
              <a:buFont typeface="Wingdings" pitchFamily="2" charset="2"/>
              <a:buChar char="v"/>
            </a:pPr>
            <a:r>
              <a:rPr lang="en-US" dirty="0" smtClean="0">
                <a:solidFill>
                  <a:schemeClr val="tx1"/>
                </a:solidFill>
              </a:rPr>
              <a:t>Maintain fairness and equity in processes and procedures</a:t>
            </a:r>
          </a:p>
          <a:p>
            <a:pPr lvl="2">
              <a:spcAft>
                <a:spcPts val="600"/>
              </a:spcAft>
              <a:buFont typeface="Wingdings" pitchFamily="2" charset="2"/>
              <a:buChar char="v"/>
            </a:pPr>
            <a:r>
              <a:rPr lang="en-US" dirty="0" smtClean="0">
                <a:solidFill>
                  <a:schemeClr val="tx1"/>
                </a:solidFill>
              </a:rPr>
              <a:t>Collaborate with departments to review CSC rules to identify and streamline processes to be competitive in our labor force </a:t>
            </a:r>
          </a:p>
          <a:p>
            <a:pPr lvl="2">
              <a:spcAft>
                <a:spcPts val="600"/>
              </a:spcAft>
              <a:buFont typeface="Wingdings" pitchFamily="2" charset="2"/>
              <a:buChar char="v"/>
            </a:pPr>
            <a:r>
              <a:rPr lang="en-US" dirty="0" smtClean="0">
                <a:solidFill>
                  <a:schemeClr val="tx1"/>
                </a:solidFill>
              </a:rPr>
              <a:t>Provide outreach to the community about opportunities with the City</a:t>
            </a:r>
          </a:p>
          <a:p>
            <a:pPr lvl="2">
              <a:spcAft>
                <a:spcPts val="600"/>
              </a:spcAft>
              <a:buFont typeface="Wingdings" pitchFamily="2" charset="2"/>
              <a:buChar char="v"/>
            </a:pPr>
            <a:r>
              <a:rPr lang="en-US" dirty="0" smtClean="0">
                <a:solidFill>
                  <a:schemeClr val="tx1"/>
                </a:solidFill>
              </a:rPr>
              <a:t>Support the City’s Diversity Plan</a:t>
            </a:r>
          </a:p>
          <a:p>
            <a:pPr lvl="2">
              <a:spcAft>
                <a:spcPts val="600"/>
              </a:spcAft>
            </a:pPr>
            <a:endParaRPr lang="en-US" sz="900" dirty="0" smtClean="0">
              <a:solidFill>
                <a:schemeClr val="tx1"/>
              </a:solidFill>
            </a:endParaRPr>
          </a:p>
          <a:p>
            <a:pPr lvl="1">
              <a:spcAft>
                <a:spcPts val="600"/>
              </a:spcAft>
              <a:buFont typeface="Wingdings" pitchFamily="2" charset="2"/>
              <a:buChar char="v"/>
            </a:pPr>
            <a:r>
              <a:rPr lang="en-US" dirty="0" smtClean="0">
                <a:solidFill>
                  <a:schemeClr val="tx1"/>
                </a:solidFill>
              </a:rPr>
              <a:t>Present eligibility lists quarterly to fully staff Dispatcher positions by the end of the calendar year (this has not been done since the 1990’s)</a:t>
            </a:r>
          </a:p>
          <a:p>
            <a:pPr lvl="1">
              <a:spcAft>
                <a:spcPts val="600"/>
              </a:spcAft>
              <a:buFont typeface="Wingdings" pitchFamily="2" charset="2"/>
              <a:buChar char="v"/>
            </a:pPr>
            <a:r>
              <a:rPr lang="en-US" dirty="0" smtClean="0">
                <a:solidFill>
                  <a:schemeClr val="tx1"/>
                </a:solidFill>
              </a:rPr>
              <a:t>Provide education and training on CSC services, processes and procedures</a:t>
            </a: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8275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COMMUNITY DEVELOPMENT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15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0468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664" y="1589518"/>
            <a:ext cx="7793764" cy="4862557"/>
          </a:xfrm>
        </p:spPr>
        <p:txBody>
          <a:bodyPr>
            <a:noAutofit/>
          </a:bodyPr>
          <a:lstStyle/>
          <a:p>
            <a:pPr marL="0" lvl="1">
              <a:lnSpc>
                <a:spcPct val="105000"/>
              </a:lnSpc>
              <a:spcBef>
                <a:spcPts val="0"/>
              </a:spcBef>
              <a:spcAft>
                <a:spcPts val="2400"/>
              </a:spcAft>
            </a:pPr>
            <a:r>
              <a:rPr lang="en-US" sz="2800" b="1" i="1" dirty="0" smtClean="0">
                <a:solidFill>
                  <a:schemeClr val="tx1"/>
                </a:solidFill>
              </a:rPr>
              <a:t>State of the Community Development Dept</a:t>
            </a:r>
          </a:p>
          <a:p>
            <a:pPr marL="230188" lvl="1" indent="-230188">
              <a:spcBef>
                <a:spcPts val="0"/>
              </a:spcBef>
              <a:spcAft>
                <a:spcPts val="2400"/>
              </a:spcAft>
              <a:buFont typeface="Arial" pitchFamily="34" charset="0"/>
              <a:buChar char="•"/>
            </a:pPr>
            <a:r>
              <a:rPr lang="en-US" sz="2600" dirty="0" smtClean="0">
                <a:solidFill>
                  <a:schemeClr val="tx1"/>
                </a:solidFill>
              </a:rPr>
              <a:t>Average multi-family rents in Reno region increased 12.68% in 2016, and 10.7% in 2017; </a:t>
            </a:r>
            <a:r>
              <a:rPr lang="en-US" sz="2600" b="1" i="1" dirty="0" smtClean="0">
                <a:solidFill>
                  <a:schemeClr val="tx1"/>
                </a:solidFill>
              </a:rPr>
              <a:t>almost 25% in 2 years</a:t>
            </a:r>
            <a:r>
              <a:rPr lang="en-US" sz="2600" dirty="0" smtClean="0">
                <a:solidFill>
                  <a:schemeClr val="tx1"/>
                </a:solidFill>
              </a:rPr>
              <a:t>.</a:t>
            </a:r>
          </a:p>
          <a:p>
            <a:pPr marL="230188" lvl="1" indent="-230188">
              <a:spcBef>
                <a:spcPts val="0"/>
              </a:spcBef>
              <a:spcAft>
                <a:spcPts val="2400"/>
              </a:spcAft>
              <a:buFont typeface="Arial" pitchFamily="34" charset="0"/>
              <a:buChar char="•"/>
            </a:pPr>
            <a:r>
              <a:rPr lang="en-US" sz="2600" dirty="0" smtClean="0">
                <a:solidFill>
                  <a:schemeClr val="tx1"/>
                </a:solidFill>
              </a:rPr>
              <a:t>Unemployment averaged 4.1% in 2017, and multifamily residential vacancy averaged 3.8%.</a:t>
            </a:r>
          </a:p>
          <a:p>
            <a:pPr marL="230188" lvl="1" indent="-230188">
              <a:spcBef>
                <a:spcPts val="0"/>
              </a:spcBef>
              <a:spcAft>
                <a:spcPts val="2400"/>
              </a:spcAft>
              <a:buFont typeface="Arial" pitchFamily="34" charset="0"/>
              <a:buChar char="•"/>
            </a:pPr>
            <a:r>
              <a:rPr lang="en-US" sz="2600" dirty="0" smtClean="0">
                <a:solidFill>
                  <a:schemeClr val="tx1"/>
                </a:solidFill>
              </a:rPr>
              <a:t>Building and Safety issued permits for 1,150 SF dwellings and 1,160 multi-family units in 2017.</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67020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664" y="1486968"/>
            <a:ext cx="7785218" cy="4828374"/>
          </a:xfrm>
        </p:spPr>
        <p:txBody>
          <a:bodyPr>
            <a:noAutofit/>
          </a:bodyPr>
          <a:lstStyle/>
          <a:p>
            <a:pPr marL="0" lvl="1">
              <a:spcBef>
                <a:spcPts val="0"/>
              </a:spcBef>
              <a:spcAft>
                <a:spcPts val="2400"/>
              </a:spcAft>
            </a:pPr>
            <a:r>
              <a:rPr lang="en-US" sz="2800" b="1" i="1" dirty="0" smtClean="0">
                <a:solidFill>
                  <a:schemeClr val="tx1"/>
                </a:solidFill>
              </a:rPr>
              <a:t>State of the Community Development Dept</a:t>
            </a:r>
          </a:p>
          <a:p>
            <a:pPr marL="230188" lvl="1" indent="-230188">
              <a:spcBef>
                <a:spcPts val="0"/>
              </a:spcBef>
              <a:spcAft>
                <a:spcPts val="2400"/>
              </a:spcAft>
              <a:buFont typeface="Arial" pitchFamily="34" charset="0"/>
              <a:buChar char="•"/>
            </a:pPr>
            <a:r>
              <a:rPr lang="en-US" sz="2600" dirty="0" smtClean="0">
                <a:solidFill>
                  <a:schemeClr val="tx1"/>
                </a:solidFill>
              </a:rPr>
              <a:t>Engineering Division will process an estimated </a:t>
            </a:r>
            <a:r>
              <a:rPr lang="en-US" sz="2600" b="1" i="1" dirty="0" smtClean="0">
                <a:solidFill>
                  <a:schemeClr val="tx1"/>
                </a:solidFill>
              </a:rPr>
              <a:t>1500 single family lots</a:t>
            </a:r>
            <a:r>
              <a:rPr lang="en-US" sz="2600" dirty="0" smtClean="0">
                <a:solidFill>
                  <a:schemeClr val="tx1"/>
                </a:solidFill>
              </a:rPr>
              <a:t> on final maps by end of FY 2018.</a:t>
            </a:r>
          </a:p>
          <a:p>
            <a:pPr marL="230188" lvl="1" indent="-230188">
              <a:spcBef>
                <a:spcPts val="0"/>
              </a:spcBef>
              <a:spcAft>
                <a:spcPts val="2400"/>
              </a:spcAft>
              <a:buFont typeface="Arial" pitchFamily="34" charset="0"/>
              <a:buChar char="•"/>
            </a:pPr>
            <a:r>
              <a:rPr lang="en-US" sz="2600" dirty="0" smtClean="0">
                <a:solidFill>
                  <a:schemeClr val="tx1"/>
                </a:solidFill>
              </a:rPr>
              <a:t>Each Code Enforcement Officer processed an average of 813 cases in 2017 – </a:t>
            </a:r>
            <a:r>
              <a:rPr lang="en-US" sz="2600" b="1" dirty="0" smtClean="0">
                <a:solidFill>
                  <a:schemeClr val="tx1"/>
                </a:solidFill>
              </a:rPr>
              <a:t>an increase of 47% </a:t>
            </a:r>
            <a:r>
              <a:rPr lang="en-US" sz="2600" dirty="0" smtClean="0">
                <a:solidFill>
                  <a:schemeClr val="tx1"/>
                </a:solidFill>
              </a:rPr>
              <a:t>over the last 5 years.</a:t>
            </a:r>
          </a:p>
          <a:p>
            <a:pPr marL="285750" indent="-285750">
              <a:spcBef>
                <a:spcPts val="0"/>
              </a:spcBef>
              <a:spcAft>
                <a:spcPts val="2400"/>
              </a:spcAft>
              <a:buFont typeface="Arial" panose="020B0604020202020204" pitchFamily="34" charset="0"/>
              <a:buChar char="•"/>
            </a:pPr>
            <a:r>
              <a:rPr lang="en-US" sz="2600" dirty="0" smtClean="0">
                <a:solidFill>
                  <a:schemeClr val="tx1"/>
                </a:solidFill>
              </a:rPr>
              <a:t>Emergency Shelter served over 2300 unique individuals in 2017</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8730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2059536"/>
            <a:ext cx="7597211" cy="3845608"/>
          </a:xfrm>
        </p:spPr>
        <p:txBody>
          <a:bodyPr>
            <a:noAutofit/>
          </a:bodyPr>
          <a:lstStyle/>
          <a:p>
            <a:pPr marL="0" lvl="1">
              <a:spcBef>
                <a:spcPts val="0"/>
              </a:spcBef>
              <a:spcAft>
                <a:spcPts val="2400"/>
              </a:spcAft>
            </a:pPr>
            <a:r>
              <a:rPr lang="en-US" sz="2800" b="1" i="1" dirty="0" smtClean="0">
                <a:solidFill>
                  <a:schemeClr val="tx1"/>
                </a:solidFill>
              </a:rPr>
              <a:t>Building </a:t>
            </a:r>
            <a:r>
              <a:rPr lang="en-US" sz="2800" b="1" i="1" dirty="0">
                <a:solidFill>
                  <a:schemeClr val="tx1"/>
                </a:solidFill>
              </a:rPr>
              <a:t>and Safety Division: </a:t>
            </a:r>
            <a:endParaRPr lang="en-US" sz="2400" b="1" i="1" dirty="0" smtClean="0">
              <a:solidFill>
                <a:schemeClr val="tx1"/>
              </a:solidFill>
            </a:endParaRPr>
          </a:p>
          <a:p>
            <a:pPr marL="230188" lvl="1" indent="-230188">
              <a:spcBef>
                <a:spcPts val="0"/>
              </a:spcBef>
              <a:spcAft>
                <a:spcPts val="2400"/>
              </a:spcAft>
              <a:buFont typeface="Arial" pitchFamily="34" charset="0"/>
              <a:buChar char="•"/>
            </a:pPr>
            <a:r>
              <a:rPr lang="en-US" sz="2400" dirty="0" smtClean="0">
                <a:solidFill>
                  <a:schemeClr val="tx1"/>
                </a:solidFill>
              </a:rPr>
              <a:t>Responsible </a:t>
            </a:r>
            <a:r>
              <a:rPr lang="en-US" sz="2400" dirty="0">
                <a:solidFill>
                  <a:schemeClr val="tx1"/>
                </a:solidFill>
              </a:rPr>
              <a:t>for plan review, permitting, and the enforcement of building codes and </a:t>
            </a:r>
            <a:r>
              <a:rPr lang="en-US" sz="2400" dirty="0" smtClean="0">
                <a:solidFill>
                  <a:schemeClr val="tx1"/>
                </a:solidFill>
              </a:rPr>
              <a:t>standards</a:t>
            </a:r>
          </a:p>
          <a:p>
            <a:pPr marL="230188" lvl="1" indent="-230188">
              <a:spcBef>
                <a:spcPts val="0"/>
              </a:spcBef>
              <a:spcAft>
                <a:spcPts val="2400"/>
              </a:spcAft>
              <a:buFont typeface="Arial" pitchFamily="34" charset="0"/>
              <a:buChar char="•"/>
            </a:pPr>
            <a:r>
              <a:rPr lang="en-US" sz="2400" dirty="0" smtClean="0">
                <a:solidFill>
                  <a:schemeClr val="tx1"/>
                </a:solidFill>
              </a:rPr>
              <a:t>Strives </a:t>
            </a:r>
            <a:r>
              <a:rPr lang="en-US" sz="2400" dirty="0">
                <a:solidFill>
                  <a:schemeClr val="tx1"/>
                </a:solidFill>
              </a:rPr>
              <a:t>to provide professional, efficient, and accurate services to developers, building professionals and </a:t>
            </a:r>
            <a:r>
              <a:rPr lang="en-US" sz="2400" dirty="0" smtClean="0">
                <a:solidFill>
                  <a:schemeClr val="tx1"/>
                </a:solidFill>
              </a:rPr>
              <a:t>citizens</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3718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2" y="2059536"/>
            <a:ext cx="7614302" cy="3281585"/>
          </a:xfrm>
        </p:spPr>
        <p:txBody>
          <a:bodyPr>
            <a:noAutofit/>
          </a:bodyPr>
          <a:lstStyle/>
          <a:p>
            <a:pPr marL="0" lvl="1">
              <a:spcBef>
                <a:spcPts val="0"/>
              </a:spcBef>
            </a:pPr>
            <a:r>
              <a:rPr lang="en-US" sz="2800" b="1" i="1" dirty="0" smtClean="0">
                <a:solidFill>
                  <a:schemeClr val="tx1"/>
                </a:solidFill>
              </a:rPr>
              <a:t>Business </a:t>
            </a:r>
            <a:r>
              <a:rPr lang="en-US" sz="2800" b="1" i="1" dirty="0">
                <a:solidFill>
                  <a:schemeClr val="tx1"/>
                </a:solidFill>
              </a:rPr>
              <a:t>Licensing Division: </a:t>
            </a:r>
            <a:endParaRPr lang="en-US" sz="2800" b="1" i="1" dirty="0" smtClean="0">
              <a:solidFill>
                <a:schemeClr val="tx1"/>
              </a:solidFill>
            </a:endParaRPr>
          </a:p>
          <a:p>
            <a:pPr marL="0" lvl="1">
              <a:spcBef>
                <a:spcPts val="0"/>
              </a:spcBef>
            </a:pPr>
            <a:endParaRPr lang="en-US" sz="2400" b="1" i="1" dirty="0" smtClean="0">
              <a:solidFill>
                <a:schemeClr val="tx1"/>
              </a:solidFill>
            </a:endParaRPr>
          </a:p>
          <a:p>
            <a:pPr marL="230188" lvl="1" indent="-230188">
              <a:spcBef>
                <a:spcPts val="0"/>
              </a:spcBef>
              <a:buFont typeface="Arial" pitchFamily="34" charset="0"/>
              <a:buChar char="•"/>
            </a:pPr>
            <a:r>
              <a:rPr lang="en-US" sz="2400" dirty="0" smtClean="0">
                <a:solidFill>
                  <a:schemeClr val="tx1"/>
                </a:solidFill>
              </a:rPr>
              <a:t>Protect </a:t>
            </a:r>
            <a:r>
              <a:rPr lang="en-US" sz="2400" dirty="0">
                <a:solidFill>
                  <a:schemeClr val="tx1"/>
                </a:solidFill>
              </a:rPr>
              <a:t>the public by assuring that businesses </a:t>
            </a:r>
            <a:r>
              <a:rPr lang="en-US" sz="2400" dirty="0" smtClean="0">
                <a:solidFill>
                  <a:schemeClr val="tx1"/>
                </a:solidFill>
              </a:rPr>
              <a:t>operate in a safe and appropriate manner</a:t>
            </a:r>
          </a:p>
          <a:p>
            <a:pPr marL="230188" lvl="1" indent="-230188">
              <a:spcBef>
                <a:spcPts val="0"/>
              </a:spcBef>
              <a:buFont typeface="Arial" pitchFamily="34" charset="0"/>
              <a:buChar char="•"/>
            </a:pPr>
            <a:endParaRPr lang="en-US" sz="2400" dirty="0" smtClean="0">
              <a:solidFill>
                <a:schemeClr val="tx1"/>
              </a:solidFill>
            </a:endParaRPr>
          </a:p>
          <a:p>
            <a:pPr marL="230188" lvl="1" indent="-230188">
              <a:spcBef>
                <a:spcPts val="0"/>
              </a:spcBef>
              <a:buFont typeface="Arial" pitchFamily="34" charset="0"/>
              <a:buChar char="•"/>
            </a:pPr>
            <a:r>
              <a:rPr lang="en-US" sz="2400" dirty="0" smtClean="0">
                <a:solidFill>
                  <a:schemeClr val="tx1"/>
                </a:solidFill>
              </a:rPr>
              <a:t>Collect </a:t>
            </a:r>
            <a:r>
              <a:rPr lang="en-US" sz="2400" dirty="0">
                <a:solidFill>
                  <a:schemeClr val="tx1"/>
                </a:solidFill>
              </a:rPr>
              <a:t>revenues </a:t>
            </a:r>
            <a:r>
              <a:rPr lang="en-US" sz="2400" dirty="0" smtClean="0">
                <a:solidFill>
                  <a:schemeClr val="tx1"/>
                </a:solidFill>
              </a:rPr>
              <a:t>to fund Police, Fire, and other public services.</a:t>
            </a:r>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70622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567557" y="1114481"/>
            <a:ext cx="857644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800" u="sng" dirty="0" smtClean="0">
                <a:solidFill>
                  <a:schemeClr val="bg1"/>
                </a:solidFill>
              </a:rPr>
              <a:t>April 5, 2018 Agenda:</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Department Budget Discussions (Cont’d)</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Core Services</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Strategic Plans and Program Change Requests</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Council Budget Priorities for FY 18/19</a:t>
            </a:r>
          </a:p>
          <a:p>
            <a:pPr marL="571500" indent="-571500">
              <a:spcBef>
                <a:spcPts val="1800"/>
              </a:spcBef>
              <a:spcAft>
                <a:spcPts val="0"/>
              </a:spcAft>
              <a:buFont typeface="Wingdings" panose="05000000000000000000" pitchFamily="2" charset="2"/>
              <a:buChar char="Ø"/>
            </a:pPr>
            <a:endParaRPr lang="en-US" altLang="en-US" sz="3600" dirty="0" smtClean="0">
              <a:solidFill>
                <a:schemeClr val="bg1"/>
              </a:solidFill>
            </a:endParaRPr>
          </a:p>
          <a:p>
            <a:pPr>
              <a:spcAft>
                <a:spcPts val="600"/>
              </a:spcAft>
              <a:buFont typeface="Arial" panose="020B0604020202020204" pitchFamily="34" charset="0"/>
              <a:buChar char="•"/>
            </a:pPr>
            <a:endParaRPr lang="en-US" altLang="en-US" sz="2800" dirty="0" smtClean="0">
              <a:solidFill>
                <a:schemeClr val="bg1"/>
              </a:solidFill>
            </a:endParaRP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4448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563880"/>
            <a:ext cx="7537391" cy="4612633"/>
          </a:xfrm>
        </p:spPr>
        <p:txBody>
          <a:bodyPr>
            <a:noAutofit/>
          </a:bodyPr>
          <a:lstStyle/>
          <a:p>
            <a:pPr marL="0" lvl="1">
              <a:spcBef>
                <a:spcPts val="0"/>
              </a:spcBef>
              <a:spcAft>
                <a:spcPts val="1800"/>
              </a:spcAft>
            </a:pPr>
            <a:r>
              <a:rPr lang="en-US" sz="2800" b="1" i="1" dirty="0">
                <a:solidFill>
                  <a:schemeClr val="tx1"/>
                </a:solidFill>
              </a:rPr>
              <a:t>Code Enforcement Division</a:t>
            </a:r>
            <a:r>
              <a:rPr lang="en-US" sz="2800" dirty="0" smtClean="0">
                <a:solidFill>
                  <a:schemeClr val="tx1"/>
                </a:solidFill>
              </a:rPr>
              <a:t>:</a:t>
            </a:r>
          </a:p>
          <a:p>
            <a:pPr marL="230188" lvl="1" indent="-230188">
              <a:spcBef>
                <a:spcPts val="0"/>
              </a:spcBef>
              <a:spcAft>
                <a:spcPts val="1800"/>
              </a:spcAft>
              <a:buFont typeface="Arial" pitchFamily="34" charset="0"/>
              <a:buChar char="•"/>
            </a:pPr>
            <a:r>
              <a:rPr lang="en-US" sz="2400" dirty="0" smtClean="0">
                <a:solidFill>
                  <a:schemeClr val="tx1"/>
                </a:solidFill>
              </a:rPr>
              <a:t>Assure </a:t>
            </a:r>
            <a:r>
              <a:rPr lang="en-US" sz="2400" dirty="0">
                <a:solidFill>
                  <a:schemeClr val="tx1"/>
                </a:solidFill>
              </a:rPr>
              <a:t>that citizens, businesses, and all others residing or operating in the City abide by the rules adopted by the City </a:t>
            </a:r>
            <a:r>
              <a:rPr lang="en-US" sz="2400" dirty="0" smtClean="0">
                <a:solidFill>
                  <a:schemeClr val="tx1"/>
                </a:solidFill>
              </a:rPr>
              <a:t>Council</a:t>
            </a:r>
          </a:p>
          <a:p>
            <a:pPr marL="230188" lvl="1" indent="-230188">
              <a:spcBef>
                <a:spcPts val="0"/>
              </a:spcBef>
              <a:spcAft>
                <a:spcPts val="1800"/>
              </a:spcAft>
              <a:buFont typeface="Arial" pitchFamily="34" charset="0"/>
              <a:buChar char="•"/>
            </a:pPr>
            <a:r>
              <a:rPr lang="en-US" sz="2400" dirty="0" smtClean="0">
                <a:solidFill>
                  <a:schemeClr val="tx1"/>
                </a:solidFill>
              </a:rPr>
              <a:t>Frequently </a:t>
            </a:r>
            <a:r>
              <a:rPr lang="en-US" sz="2400" dirty="0">
                <a:solidFill>
                  <a:schemeClr val="tx1"/>
                </a:solidFill>
              </a:rPr>
              <a:t>team with police, fire, Washoe County mental health, and other agencies on complex, multi-faceted </a:t>
            </a:r>
            <a:r>
              <a:rPr lang="en-US" sz="2400" dirty="0" smtClean="0">
                <a:solidFill>
                  <a:schemeClr val="tx1"/>
                </a:solidFill>
              </a:rPr>
              <a:t>issues, such as the cleanup of unlawful encampments</a:t>
            </a:r>
          </a:p>
          <a:p>
            <a:pPr marL="230188" lvl="1" indent="-230188">
              <a:spcBef>
                <a:spcPts val="0"/>
              </a:spcBef>
              <a:spcAft>
                <a:spcPts val="1800"/>
              </a:spcAft>
              <a:buFont typeface="Arial" pitchFamily="34" charset="0"/>
              <a:buChar char="•"/>
            </a:pPr>
            <a:r>
              <a:rPr lang="en-US" sz="2400" dirty="0" smtClean="0">
                <a:solidFill>
                  <a:schemeClr val="tx1"/>
                </a:solidFill>
              </a:rPr>
              <a:t>Inspect and assure compliance with all special use permit conditions</a:t>
            </a:r>
            <a:endParaRPr lang="en-US" sz="2400"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32507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427148"/>
            <a:ext cx="7665578" cy="5101838"/>
          </a:xfrm>
        </p:spPr>
        <p:txBody>
          <a:bodyPr>
            <a:noAutofit/>
          </a:bodyPr>
          <a:lstStyle/>
          <a:p>
            <a:pPr marL="0" lvl="1">
              <a:spcBef>
                <a:spcPts val="0"/>
              </a:spcBef>
              <a:spcAft>
                <a:spcPts val="1800"/>
              </a:spcAft>
            </a:pPr>
            <a:r>
              <a:rPr lang="en-US" sz="2800" b="1" i="1" dirty="0" smtClean="0">
                <a:solidFill>
                  <a:schemeClr val="tx1"/>
                </a:solidFill>
              </a:rPr>
              <a:t>Engineering </a:t>
            </a:r>
            <a:r>
              <a:rPr lang="en-US" sz="2800" b="1" i="1" dirty="0">
                <a:solidFill>
                  <a:schemeClr val="tx1"/>
                </a:solidFill>
              </a:rPr>
              <a:t>Division: </a:t>
            </a:r>
            <a:endParaRPr lang="en-US" sz="2800" b="1" i="1" dirty="0" smtClean="0">
              <a:solidFill>
                <a:schemeClr val="tx1"/>
              </a:solidFill>
            </a:endParaRPr>
          </a:p>
          <a:p>
            <a:pPr marL="230188" lvl="1" indent="-230188">
              <a:spcBef>
                <a:spcPts val="0"/>
              </a:spcBef>
              <a:spcAft>
                <a:spcPts val="1800"/>
              </a:spcAft>
              <a:buFont typeface="Arial" pitchFamily="34" charset="0"/>
              <a:buChar char="•"/>
            </a:pPr>
            <a:r>
              <a:rPr lang="en-US" sz="2400" dirty="0" smtClean="0">
                <a:solidFill>
                  <a:schemeClr val="tx1"/>
                </a:solidFill>
              </a:rPr>
              <a:t>Reviews </a:t>
            </a:r>
            <a:r>
              <a:rPr lang="en-US" sz="2400" dirty="0">
                <a:solidFill>
                  <a:schemeClr val="tx1"/>
                </a:solidFill>
              </a:rPr>
              <a:t>and inspects proposed building permits, maps, subdivisions, and other entitlements </a:t>
            </a:r>
            <a:r>
              <a:rPr lang="en-US" sz="2400" dirty="0" smtClean="0">
                <a:solidFill>
                  <a:schemeClr val="tx1"/>
                </a:solidFill>
              </a:rPr>
              <a:t>to </a:t>
            </a:r>
            <a:r>
              <a:rPr lang="en-US" sz="2400" dirty="0">
                <a:solidFill>
                  <a:schemeClr val="tx1"/>
                </a:solidFill>
              </a:rPr>
              <a:t>ensure that they are designed and constructed to City </a:t>
            </a:r>
            <a:r>
              <a:rPr lang="en-US" sz="2400" dirty="0" smtClean="0">
                <a:solidFill>
                  <a:schemeClr val="tx1"/>
                </a:solidFill>
              </a:rPr>
              <a:t>standards</a:t>
            </a:r>
          </a:p>
          <a:p>
            <a:pPr marL="230188" lvl="1" indent="-230188">
              <a:spcBef>
                <a:spcPts val="0"/>
              </a:spcBef>
              <a:spcAft>
                <a:spcPts val="1800"/>
              </a:spcAft>
              <a:buFont typeface="Arial" pitchFamily="34" charset="0"/>
              <a:buChar char="•"/>
            </a:pPr>
            <a:r>
              <a:rPr lang="en-US" sz="2400" dirty="0" smtClean="0">
                <a:solidFill>
                  <a:schemeClr val="tx1"/>
                </a:solidFill>
              </a:rPr>
              <a:t>Monitors </a:t>
            </a:r>
            <a:r>
              <a:rPr lang="en-US" sz="2400" dirty="0">
                <a:solidFill>
                  <a:schemeClr val="tx1"/>
                </a:solidFill>
              </a:rPr>
              <a:t>the Engineer of Record and Materials Testing </a:t>
            </a:r>
            <a:r>
              <a:rPr lang="en-US" sz="2400" dirty="0" smtClean="0">
                <a:solidFill>
                  <a:schemeClr val="tx1"/>
                </a:solidFill>
              </a:rPr>
              <a:t>programs</a:t>
            </a:r>
          </a:p>
          <a:p>
            <a:pPr marL="230188" lvl="1" indent="-230188">
              <a:spcBef>
                <a:spcPts val="0"/>
              </a:spcBef>
              <a:spcAft>
                <a:spcPts val="1800"/>
              </a:spcAft>
              <a:buFont typeface="Arial" pitchFamily="34" charset="0"/>
              <a:buChar char="•"/>
            </a:pPr>
            <a:r>
              <a:rPr lang="en-US" sz="2400" dirty="0" smtClean="0">
                <a:solidFill>
                  <a:schemeClr val="tx1"/>
                </a:solidFill>
              </a:rPr>
              <a:t>Inspection </a:t>
            </a:r>
            <a:r>
              <a:rPr lang="en-US" sz="2400" dirty="0">
                <a:solidFill>
                  <a:schemeClr val="tx1"/>
                </a:solidFill>
              </a:rPr>
              <a:t>of all </a:t>
            </a:r>
            <a:r>
              <a:rPr lang="en-US" sz="2400" dirty="0" smtClean="0">
                <a:solidFill>
                  <a:schemeClr val="tx1"/>
                </a:solidFill>
              </a:rPr>
              <a:t>storm water </a:t>
            </a:r>
            <a:r>
              <a:rPr lang="en-US" sz="2400" dirty="0">
                <a:solidFill>
                  <a:schemeClr val="tx1"/>
                </a:solidFill>
              </a:rPr>
              <a:t>pollution prevention plans associated with construction projects over an acre in </a:t>
            </a:r>
            <a:r>
              <a:rPr lang="en-US" sz="2400" dirty="0" smtClean="0">
                <a:solidFill>
                  <a:schemeClr val="tx1"/>
                </a:solidFill>
              </a:rPr>
              <a:t>size</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31365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649338"/>
            <a:ext cx="7648487" cy="4527174"/>
          </a:xfrm>
        </p:spPr>
        <p:txBody>
          <a:bodyPr>
            <a:noAutofit/>
          </a:bodyPr>
          <a:lstStyle/>
          <a:p>
            <a:pPr marL="230188" lvl="1" indent="-230188">
              <a:spcBef>
                <a:spcPts val="0"/>
              </a:spcBef>
              <a:spcAft>
                <a:spcPts val="2400"/>
              </a:spcAft>
            </a:pPr>
            <a:r>
              <a:rPr lang="en-US" sz="2800" b="1" i="1" dirty="0">
                <a:solidFill>
                  <a:schemeClr val="tx1"/>
                </a:solidFill>
              </a:rPr>
              <a:t>Housing &amp; Neighborhood Development:</a:t>
            </a:r>
            <a:r>
              <a:rPr lang="en-US" sz="2800" dirty="0">
                <a:solidFill>
                  <a:schemeClr val="tx1"/>
                </a:solidFill>
              </a:rPr>
              <a:t> </a:t>
            </a:r>
            <a:endParaRPr lang="en-US" sz="2800" dirty="0" smtClean="0">
              <a:solidFill>
                <a:schemeClr val="tx1"/>
              </a:solidFill>
            </a:endParaRPr>
          </a:p>
          <a:p>
            <a:pPr marL="230188" lvl="1" indent="-230188">
              <a:spcBef>
                <a:spcPts val="0"/>
              </a:spcBef>
              <a:spcAft>
                <a:spcPts val="2400"/>
              </a:spcAft>
              <a:buFont typeface="Arial" pitchFamily="34" charset="0"/>
              <a:buChar char="•"/>
            </a:pPr>
            <a:r>
              <a:rPr lang="en-US" sz="2400" dirty="0" smtClean="0">
                <a:solidFill>
                  <a:schemeClr val="tx1"/>
                </a:solidFill>
              </a:rPr>
              <a:t>Affordable </a:t>
            </a:r>
            <a:r>
              <a:rPr lang="en-US" sz="2400" dirty="0">
                <a:solidFill>
                  <a:schemeClr val="tx1"/>
                </a:solidFill>
              </a:rPr>
              <a:t>housing, homelessness care and prevention, and enhancing </a:t>
            </a:r>
            <a:r>
              <a:rPr lang="en-US" sz="2400" dirty="0" smtClean="0">
                <a:solidFill>
                  <a:schemeClr val="tx1"/>
                </a:solidFill>
              </a:rPr>
              <a:t>accessibility</a:t>
            </a:r>
          </a:p>
          <a:p>
            <a:pPr marL="230188" lvl="1" indent="-230188">
              <a:spcBef>
                <a:spcPts val="0"/>
              </a:spcBef>
              <a:spcAft>
                <a:spcPts val="2400"/>
              </a:spcAft>
              <a:buFont typeface="Arial" pitchFamily="34" charset="0"/>
              <a:buChar char="•"/>
            </a:pPr>
            <a:r>
              <a:rPr lang="en-US" sz="2400" dirty="0" smtClean="0">
                <a:solidFill>
                  <a:schemeClr val="tx1"/>
                </a:solidFill>
              </a:rPr>
              <a:t>Administer federal </a:t>
            </a:r>
            <a:r>
              <a:rPr lang="en-US" sz="2400" dirty="0">
                <a:solidFill>
                  <a:schemeClr val="tx1"/>
                </a:solidFill>
              </a:rPr>
              <a:t>grant </a:t>
            </a:r>
            <a:r>
              <a:rPr lang="en-US" sz="2400" dirty="0" smtClean="0">
                <a:solidFill>
                  <a:schemeClr val="tx1"/>
                </a:solidFill>
              </a:rPr>
              <a:t>programs, primarily </a:t>
            </a:r>
            <a:r>
              <a:rPr lang="en-US" sz="2400" dirty="0">
                <a:solidFill>
                  <a:schemeClr val="tx1"/>
                </a:solidFill>
              </a:rPr>
              <a:t>from the U.S. Department of Housing and Urban </a:t>
            </a:r>
            <a:r>
              <a:rPr lang="en-US" sz="2400" dirty="0" smtClean="0">
                <a:solidFill>
                  <a:schemeClr val="tx1"/>
                </a:solidFill>
              </a:rPr>
              <a:t>Development</a:t>
            </a:r>
          </a:p>
          <a:p>
            <a:pPr marL="230188" lvl="1" indent="-230188">
              <a:spcBef>
                <a:spcPts val="0"/>
              </a:spcBef>
              <a:spcAft>
                <a:spcPts val="2400"/>
              </a:spcAft>
              <a:buFont typeface="Arial" pitchFamily="34" charset="0"/>
              <a:buChar char="•"/>
            </a:pPr>
            <a:r>
              <a:rPr lang="en-US" sz="2400" dirty="0" smtClean="0">
                <a:solidFill>
                  <a:schemeClr val="tx1"/>
                </a:solidFill>
              </a:rPr>
              <a:t>Continuum – from “off the streets” to permanent housing</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684805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1589518"/>
            <a:ext cx="7537391" cy="4586995"/>
          </a:xfrm>
        </p:spPr>
        <p:txBody>
          <a:bodyPr>
            <a:noAutofit/>
          </a:bodyPr>
          <a:lstStyle/>
          <a:p>
            <a:pPr marL="0" lvl="1">
              <a:spcBef>
                <a:spcPts val="0"/>
              </a:spcBef>
              <a:spcAft>
                <a:spcPts val="2400"/>
              </a:spcAft>
            </a:pPr>
            <a:r>
              <a:rPr lang="en-US" sz="2800" b="1" i="1" dirty="0" smtClean="0">
                <a:solidFill>
                  <a:schemeClr val="tx1"/>
                </a:solidFill>
              </a:rPr>
              <a:t>Planning </a:t>
            </a:r>
            <a:r>
              <a:rPr lang="en-US" sz="2800" b="1" i="1" dirty="0">
                <a:solidFill>
                  <a:schemeClr val="tx1"/>
                </a:solidFill>
              </a:rPr>
              <a:t>Division: </a:t>
            </a:r>
            <a:endParaRPr lang="en-US" sz="2800" dirty="0" smtClean="0">
              <a:solidFill>
                <a:schemeClr val="tx1"/>
              </a:solidFill>
            </a:endParaRPr>
          </a:p>
          <a:p>
            <a:pPr marL="230188" lvl="1" indent="-230188">
              <a:spcBef>
                <a:spcPts val="0"/>
              </a:spcBef>
              <a:spcAft>
                <a:spcPts val="2400"/>
              </a:spcAft>
              <a:buFont typeface="Arial" pitchFamily="34" charset="0"/>
              <a:buChar char="•"/>
            </a:pPr>
            <a:r>
              <a:rPr lang="en-US" sz="2400" dirty="0" smtClean="0">
                <a:solidFill>
                  <a:schemeClr val="tx1"/>
                </a:solidFill>
              </a:rPr>
              <a:t>Engage </a:t>
            </a:r>
            <a:r>
              <a:rPr lang="en-US" sz="2400" dirty="0">
                <a:solidFill>
                  <a:schemeClr val="tx1"/>
                </a:solidFill>
              </a:rPr>
              <a:t>citizens and other stakeholders in establishing a community vision through public workshops, neighborhood advisory boards, visioning exercises, and related </a:t>
            </a:r>
            <a:r>
              <a:rPr lang="en-US" sz="2400" dirty="0" smtClean="0">
                <a:solidFill>
                  <a:schemeClr val="tx1"/>
                </a:solidFill>
              </a:rPr>
              <a:t>activities</a:t>
            </a:r>
          </a:p>
          <a:p>
            <a:pPr marL="230188" lvl="1" indent="-230188">
              <a:spcBef>
                <a:spcPts val="0"/>
              </a:spcBef>
              <a:spcAft>
                <a:spcPts val="2400"/>
              </a:spcAft>
              <a:buFont typeface="Arial" pitchFamily="34" charset="0"/>
              <a:buChar char="•"/>
            </a:pPr>
            <a:r>
              <a:rPr lang="en-US" sz="2400" dirty="0" smtClean="0">
                <a:solidFill>
                  <a:schemeClr val="tx1"/>
                </a:solidFill>
              </a:rPr>
              <a:t>Implement </a:t>
            </a:r>
            <a:r>
              <a:rPr lang="en-US" sz="2400" dirty="0">
                <a:solidFill>
                  <a:schemeClr val="tx1"/>
                </a:solidFill>
              </a:rPr>
              <a:t>the community vision through the City of Reno Master Plan, zoning ordinance, and other </a:t>
            </a:r>
            <a:r>
              <a:rPr lang="en-US" sz="2400" dirty="0" smtClean="0">
                <a:solidFill>
                  <a:schemeClr val="tx1"/>
                </a:solidFill>
              </a:rPr>
              <a:t>regulations</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54273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9282" y="1298961"/>
            <a:ext cx="8349241" cy="5127718"/>
          </a:xfrm>
        </p:spPr>
        <p:txBody>
          <a:bodyPr>
            <a:noAutofit/>
          </a:bodyPr>
          <a:lstStyle/>
          <a:p>
            <a:pPr marL="914400" lvl="1" indent="-457200">
              <a:spcBef>
                <a:spcPts val="0"/>
              </a:spcBef>
              <a:spcAft>
                <a:spcPts val="2400"/>
              </a:spcAft>
              <a:buFont typeface="Wingdings" panose="05000000000000000000" pitchFamily="2" charset="2"/>
              <a:buChar char="Ø"/>
            </a:pPr>
            <a:r>
              <a:rPr lang="en-US" sz="2800" b="1" dirty="0" smtClean="0">
                <a:solidFill>
                  <a:schemeClr val="tx1"/>
                </a:solidFill>
              </a:rPr>
              <a:t>PRIMARY DEPARTMENT GOALS:</a:t>
            </a:r>
            <a:endParaRPr lang="en-US" sz="2000" b="1" dirty="0" smtClean="0">
              <a:solidFill>
                <a:schemeClr val="tx1"/>
              </a:solidFill>
            </a:endParaRPr>
          </a:p>
          <a:p>
            <a:pPr lvl="1">
              <a:spcBef>
                <a:spcPts val="0"/>
              </a:spcBef>
              <a:spcAft>
                <a:spcPts val="2400"/>
              </a:spcAft>
            </a:pPr>
            <a:r>
              <a:rPr lang="en-US" sz="2800" b="1" dirty="0" smtClean="0">
                <a:solidFill>
                  <a:schemeClr val="tx1"/>
                </a:solidFill>
              </a:rPr>
              <a:t>Administration Goals:</a:t>
            </a:r>
          </a:p>
          <a:p>
            <a:pPr marL="742950" lvl="1" indent="-285750">
              <a:spcBef>
                <a:spcPts val="0"/>
              </a:spcBef>
              <a:spcAft>
                <a:spcPts val="2400"/>
              </a:spcAft>
              <a:buFont typeface="Arial" panose="020B0604020202020204" pitchFamily="34" charset="0"/>
              <a:buChar char="•"/>
            </a:pPr>
            <a:r>
              <a:rPr lang="en-US" sz="2400" dirty="0" smtClean="0">
                <a:solidFill>
                  <a:schemeClr val="tx1"/>
                </a:solidFill>
              </a:rPr>
              <a:t>Improve </a:t>
            </a:r>
            <a:r>
              <a:rPr lang="en-US" sz="2400" dirty="0">
                <a:solidFill>
                  <a:schemeClr val="tx1"/>
                </a:solidFill>
              </a:rPr>
              <a:t>customer </a:t>
            </a:r>
            <a:r>
              <a:rPr lang="en-US" sz="2400" dirty="0" smtClean="0">
                <a:solidFill>
                  <a:schemeClr val="tx1"/>
                </a:solidFill>
              </a:rPr>
              <a:t>service</a:t>
            </a:r>
          </a:p>
          <a:p>
            <a:pPr marL="742950" lvl="1" indent="-285750">
              <a:spcBef>
                <a:spcPts val="0"/>
              </a:spcBef>
              <a:spcAft>
                <a:spcPts val="2400"/>
              </a:spcAft>
              <a:buFont typeface="Arial" panose="020B0604020202020204" pitchFamily="34" charset="0"/>
              <a:buChar char="•"/>
            </a:pPr>
            <a:r>
              <a:rPr lang="en-US" sz="2400" dirty="0" smtClean="0">
                <a:solidFill>
                  <a:schemeClr val="tx1"/>
                </a:solidFill>
              </a:rPr>
              <a:t>Improve all application processing efficiencies (planning, engineering, business license, building permits)</a:t>
            </a:r>
          </a:p>
          <a:p>
            <a:pPr marL="742950" lvl="1" indent="-285750">
              <a:spcBef>
                <a:spcPts val="0"/>
              </a:spcBef>
              <a:spcAft>
                <a:spcPts val="2400"/>
              </a:spcAft>
              <a:buFont typeface="Arial" panose="020B0604020202020204" pitchFamily="34" charset="0"/>
              <a:buChar char="•"/>
            </a:pPr>
            <a:r>
              <a:rPr lang="en-US" sz="2400" dirty="0" smtClean="0">
                <a:solidFill>
                  <a:schemeClr val="tx1"/>
                </a:solidFill>
              </a:rPr>
              <a:t>Continue the Drop In with CD, Community Development Conversations, and Department newsletter programs</a:t>
            </a:r>
          </a:p>
          <a:p>
            <a:pPr marL="742950" lvl="1" indent="-285750">
              <a:spcAft>
                <a:spcPts val="600"/>
              </a:spcAft>
              <a:buFont typeface="Arial" panose="020B0604020202020204" pitchFamily="34" charset="0"/>
              <a:buChar char="•"/>
            </a:pPr>
            <a:endParaRPr lang="en-US" sz="2200" dirty="0" smtClean="0">
              <a:solidFill>
                <a:schemeClr val="tx1"/>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18793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298961"/>
            <a:ext cx="7776673" cy="5127717"/>
          </a:xfrm>
        </p:spPr>
        <p:txBody>
          <a:bodyPr>
            <a:noAutofit/>
          </a:bodyPr>
          <a:lstStyle/>
          <a:p>
            <a:pPr marL="0" lvl="1">
              <a:spcBef>
                <a:spcPts val="0"/>
              </a:spcBef>
              <a:spcAft>
                <a:spcPts val="2400"/>
              </a:spcAft>
            </a:pPr>
            <a:r>
              <a:rPr lang="en-US" sz="2800" b="1" dirty="0" smtClean="0">
                <a:solidFill>
                  <a:schemeClr val="tx1"/>
                </a:solidFill>
              </a:rPr>
              <a:t>Building and Safety Goals:</a:t>
            </a:r>
            <a:endParaRPr lang="en-US" sz="2800" b="1" dirty="0">
              <a:solidFill>
                <a:schemeClr val="tx1"/>
              </a:solidFill>
            </a:endParaRPr>
          </a:p>
          <a:p>
            <a:pPr marL="230188" indent="-230188">
              <a:spcBef>
                <a:spcPts val="0"/>
              </a:spcBef>
              <a:spcAft>
                <a:spcPts val="2400"/>
              </a:spcAft>
              <a:buFont typeface="Arial" panose="020B0604020202020204" pitchFamily="34" charset="0"/>
              <a:buChar char="•"/>
            </a:pPr>
            <a:r>
              <a:rPr lang="en-US" sz="2400" dirty="0" smtClean="0">
                <a:solidFill>
                  <a:schemeClr val="tx1"/>
                </a:solidFill>
              </a:rPr>
              <a:t>Regional </a:t>
            </a:r>
            <a:r>
              <a:rPr lang="en-US" sz="2400" dirty="0">
                <a:solidFill>
                  <a:schemeClr val="tx1"/>
                </a:solidFill>
              </a:rPr>
              <a:t>adoption and implementation of the 2018 International Codes, ensuring consistency across northern Nevada </a:t>
            </a:r>
            <a:r>
              <a:rPr lang="en-US" sz="2400" dirty="0" smtClean="0">
                <a:solidFill>
                  <a:schemeClr val="tx1"/>
                </a:solidFill>
              </a:rPr>
              <a:t>jurisdictions</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Development </a:t>
            </a:r>
            <a:r>
              <a:rPr lang="en-US" sz="2400" dirty="0">
                <a:solidFill>
                  <a:schemeClr val="tx1"/>
                </a:solidFill>
              </a:rPr>
              <a:t>of an Interlocal Agreement with Washoe County District Health for 10-day plan review of Reno building permits that are properly </a:t>
            </a:r>
            <a:r>
              <a:rPr lang="en-US" sz="2400" dirty="0" smtClean="0">
                <a:solidFill>
                  <a:schemeClr val="tx1"/>
                </a:solidFill>
              </a:rPr>
              <a:t>submitted</a:t>
            </a:r>
          </a:p>
          <a:p>
            <a:pPr marL="230188" indent="-230188">
              <a:spcBef>
                <a:spcPts val="0"/>
              </a:spcBef>
              <a:spcAft>
                <a:spcPts val="2400"/>
              </a:spcAft>
              <a:buFont typeface="Arial" panose="020B0604020202020204" pitchFamily="34" charset="0"/>
              <a:buChar char="•"/>
            </a:pPr>
            <a:r>
              <a:rPr lang="en-US" sz="2400" dirty="0">
                <a:solidFill>
                  <a:schemeClr val="tx1"/>
                </a:solidFill>
              </a:rPr>
              <a:t>Increase by 10% the number of contractors and builders with ACA accounts for online scheduling, </a:t>
            </a:r>
            <a:r>
              <a:rPr lang="en-US" sz="2400" dirty="0" smtClean="0">
                <a:solidFill>
                  <a:schemeClr val="tx1"/>
                </a:solidFill>
              </a:rPr>
              <a:t>and </a:t>
            </a:r>
            <a:r>
              <a:rPr lang="en-US" sz="2400" dirty="0">
                <a:solidFill>
                  <a:schemeClr val="tx1"/>
                </a:solidFill>
              </a:rPr>
              <a:t>cross-training employees in </a:t>
            </a:r>
            <a:r>
              <a:rPr lang="en-US" sz="2400" dirty="0" smtClean="0">
                <a:solidFill>
                  <a:schemeClr val="tx1"/>
                </a:solidFill>
              </a:rPr>
              <a:t>division on permit intake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01119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734797"/>
            <a:ext cx="7921952" cy="3965248"/>
          </a:xfrm>
        </p:spPr>
        <p:txBody>
          <a:bodyPr>
            <a:noAutofit/>
          </a:bodyPr>
          <a:lstStyle/>
          <a:p>
            <a:pPr marL="0" lvl="1">
              <a:spcBef>
                <a:spcPts val="0"/>
              </a:spcBef>
              <a:spcAft>
                <a:spcPts val="2400"/>
              </a:spcAft>
            </a:pPr>
            <a:r>
              <a:rPr lang="en-US" sz="2800" b="1" dirty="0" smtClean="0">
                <a:solidFill>
                  <a:schemeClr val="tx1"/>
                </a:solidFill>
              </a:rPr>
              <a:t>Building and Safety Goals (cont’d):</a:t>
            </a:r>
            <a:endParaRPr lang="en-US" sz="2800" b="1" dirty="0">
              <a:solidFill>
                <a:schemeClr val="tx1"/>
              </a:solidFill>
            </a:endParaRPr>
          </a:p>
          <a:p>
            <a:pPr marL="230188" indent="-230188">
              <a:spcBef>
                <a:spcPts val="0"/>
              </a:spcBef>
              <a:spcAft>
                <a:spcPts val="2400"/>
              </a:spcAft>
              <a:buFont typeface="Arial" panose="020B0604020202020204" pitchFamily="34" charset="0"/>
              <a:buChar char="•"/>
            </a:pPr>
            <a:r>
              <a:rPr lang="en-US" sz="2400" dirty="0" smtClean="0">
                <a:solidFill>
                  <a:schemeClr val="tx1"/>
                </a:solidFill>
              </a:rPr>
              <a:t>Develop fully integrated, customer-initiated online permit application by January 2019</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Establish policy for transition to mandatory electronic submittal of all commercial plans by January 2020</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Establish policy for transition to mandatory electronic submittal of all residential plans by January 2021</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761757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444239"/>
            <a:ext cx="7776673" cy="4982439"/>
          </a:xfrm>
        </p:spPr>
        <p:txBody>
          <a:bodyPr>
            <a:noAutofit/>
          </a:bodyPr>
          <a:lstStyle/>
          <a:p>
            <a:pPr marL="0" lvl="1">
              <a:spcBef>
                <a:spcPts val="0"/>
              </a:spcBef>
              <a:spcAft>
                <a:spcPts val="1800"/>
              </a:spcAft>
            </a:pPr>
            <a:r>
              <a:rPr lang="en-US" sz="2800" b="1" dirty="0" smtClean="0">
                <a:solidFill>
                  <a:schemeClr val="tx1"/>
                </a:solidFill>
              </a:rPr>
              <a:t>Building and Safety Facts</a:t>
            </a:r>
            <a:endParaRPr lang="en-US" sz="2800" b="1" dirty="0">
              <a:solidFill>
                <a:schemeClr val="tx1"/>
              </a:solidFill>
            </a:endParaRPr>
          </a:p>
          <a:p>
            <a:pPr marL="342900" indent="-342900">
              <a:spcBef>
                <a:spcPts val="0"/>
              </a:spcBef>
              <a:spcAft>
                <a:spcPts val="1800"/>
              </a:spcAft>
              <a:buFont typeface="Arial" panose="020B0604020202020204" pitchFamily="34" charset="0"/>
              <a:buChar char="•"/>
            </a:pPr>
            <a:r>
              <a:rPr lang="en-US" sz="2400" dirty="0" smtClean="0">
                <a:solidFill>
                  <a:schemeClr val="tx1"/>
                </a:solidFill>
              </a:rPr>
              <a:t>Year over year changes (2017 to 2018 Estimate): </a:t>
            </a:r>
          </a:p>
          <a:p>
            <a:pPr marL="800100" lvl="1" indent="-342900">
              <a:spcBef>
                <a:spcPts val="0"/>
              </a:spcBef>
              <a:spcAft>
                <a:spcPts val="1800"/>
              </a:spcAft>
              <a:buFont typeface="Arial" panose="020B0604020202020204" pitchFamily="34" charset="0"/>
              <a:buChar char="•"/>
            </a:pPr>
            <a:r>
              <a:rPr lang="en-US" sz="2400" dirty="0" smtClean="0">
                <a:solidFill>
                  <a:schemeClr val="tx1"/>
                </a:solidFill>
              </a:rPr>
              <a:t>Building permits: 9,000 to 10,500 (16.7% Increase) </a:t>
            </a:r>
          </a:p>
          <a:p>
            <a:pPr marL="800100" lvl="1" indent="-342900">
              <a:spcBef>
                <a:spcPts val="0"/>
              </a:spcBef>
              <a:spcAft>
                <a:spcPts val="1800"/>
              </a:spcAft>
              <a:buFont typeface="Arial" panose="020B0604020202020204" pitchFamily="34" charset="0"/>
              <a:buChar char="•"/>
            </a:pPr>
            <a:r>
              <a:rPr lang="en-US" sz="2400" dirty="0" smtClean="0">
                <a:solidFill>
                  <a:schemeClr val="tx1"/>
                </a:solidFill>
              </a:rPr>
              <a:t>Inspections: 52,000 to 61,000 (17.3% Increase)</a:t>
            </a:r>
          </a:p>
          <a:p>
            <a:pPr marL="342900" indent="-342900">
              <a:spcBef>
                <a:spcPts val="0"/>
              </a:spcBef>
              <a:spcAft>
                <a:spcPts val="1800"/>
              </a:spcAft>
              <a:buFont typeface="Arial" panose="020B0604020202020204" pitchFamily="34" charset="0"/>
              <a:buChar char="•"/>
            </a:pPr>
            <a:r>
              <a:rPr lang="en-US" sz="2400" dirty="0" smtClean="0">
                <a:solidFill>
                  <a:schemeClr val="tx1"/>
                </a:solidFill>
              </a:rPr>
              <a:t>CY 2017 New Construction Permits Issued:</a:t>
            </a:r>
          </a:p>
          <a:p>
            <a:pPr marL="800100" lvl="1" indent="-342900">
              <a:spcBef>
                <a:spcPts val="0"/>
              </a:spcBef>
              <a:spcAft>
                <a:spcPts val="1800"/>
              </a:spcAft>
              <a:buFont typeface="Arial" panose="020B0604020202020204" pitchFamily="34" charset="0"/>
              <a:buChar char="•"/>
            </a:pPr>
            <a:r>
              <a:rPr lang="en-US" sz="2400" dirty="0" smtClean="0">
                <a:solidFill>
                  <a:schemeClr val="tx1"/>
                </a:solidFill>
              </a:rPr>
              <a:t>1150 Single-Family Dwellings</a:t>
            </a:r>
          </a:p>
          <a:p>
            <a:pPr marL="800100" lvl="1" indent="-342900">
              <a:spcBef>
                <a:spcPts val="0"/>
              </a:spcBef>
              <a:spcAft>
                <a:spcPts val="1800"/>
              </a:spcAft>
              <a:buFont typeface="Arial" panose="020B0604020202020204" pitchFamily="34" charset="0"/>
              <a:buChar char="•"/>
            </a:pPr>
            <a:r>
              <a:rPr lang="en-US" sz="2400" dirty="0" smtClean="0">
                <a:solidFill>
                  <a:schemeClr val="tx1"/>
                </a:solidFill>
              </a:rPr>
              <a:t>1160 Multi-Family Units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0759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256232"/>
            <a:ext cx="7776673" cy="5170446"/>
          </a:xfrm>
        </p:spPr>
        <p:txBody>
          <a:bodyPr>
            <a:noAutofit/>
          </a:bodyPr>
          <a:lstStyle/>
          <a:p>
            <a:pPr>
              <a:spcBef>
                <a:spcPts val="0"/>
              </a:spcBef>
              <a:spcAft>
                <a:spcPts val="1800"/>
              </a:spcAft>
            </a:pPr>
            <a:r>
              <a:rPr lang="en-US" sz="2800" b="1" dirty="0">
                <a:solidFill>
                  <a:schemeClr val="tx1"/>
                </a:solidFill>
              </a:rPr>
              <a:t>Business </a:t>
            </a:r>
            <a:r>
              <a:rPr lang="en-US" sz="2800" b="1" dirty="0" smtClean="0">
                <a:solidFill>
                  <a:schemeClr val="tx1"/>
                </a:solidFill>
              </a:rPr>
              <a:t>License Goals:</a:t>
            </a:r>
          </a:p>
          <a:p>
            <a:pPr marL="282575" indent="-282575">
              <a:spcBef>
                <a:spcPts val="0"/>
              </a:spcBef>
              <a:spcAft>
                <a:spcPts val="1800"/>
              </a:spcAft>
              <a:buFont typeface="Arial" pitchFamily="34" charset="0"/>
              <a:buChar char="•"/>
            </a:pPr>
            <a:r>
              <a:rPr lang="en-US" sz="2400" dirty="0" smtClean="0">
                <a:solidFill>
                  <a:schemeClr val="tx1"/>
                </a:solidFill>
              </a:rPr>
              <a:t>Refine the license renewal and amendment process in the new </a:t>
            </a:r>
            <a:r>
              <a:rPr lang="en-US" sz="2400" dirty="0" err="1" smtClean="0">
                <a:solidFill>
                  <a:schemeClr val="tx1"/>
                </a:solidFill>
              </a:rPr>
              <a:t>Accela</a:t>
            </a:r>
            <a:r>
              <a:rPr lang="en-US" sz="2400" dirty="0" smtClean="0">
                <a:solidFill>
                  <a:schemeClr val="tx1"/>
                </a:solidFill>
              </a:rPr>
              <a:t> Civic platform to improve efficiencies for staff and customers</a:t>
            </a:r>
          </a:p>
          <a:p>
            <a:pPr marL="285750" lvl="0" indent="-285750">
              <a:spcBef>
                <a:spcPts val="0"/>
              </a:spcBef>
              <a:spcAft>
                <a:spcPts val="1800"/>
              </a:spcAft>
              <a:buFont typeface="Arial" panose="020B0604020202020204" pitchFamily="34" charset="0"/>
              <a:buChar char="•"/>
            </a:pPr>
            <a:r>
              <a:rPr lang="en-US" sz="2400" dirty="0" smtClean="0">
                <a:solidFill>
                  <a:schemeClr val="tx1"/>
                </a:solidFill>
              </a:rPr>
              <a:t>Integration </a:t>
            </a:r>
            <a:r>
              <a:rPr lang="en-US" sz="2400" dirty="0">
                <a:solidFill>
                  <a:schemeClr val="tx1"/>
                </a:solidFill>
              </a:rPr>
              <a:t>of the Secretary of State Business Licensing platform </a:t>
            </a:r>
            <a:r>
              <a:rPr lang="en-US" sz="2400" dirty="0" err="1">
                <a:solidFill>
                  <a:schemeClr val="tx1"/>
                </a:solidFill>
              </a:rPr>
              <a:t>SilverFlume</a:t>
            </a:r>
            <a:r>
              <a:rPr lang="en-US" sz="2400" dirty="0">
                <a:solidFill>
                  <a:schemeClr val="tx1"/>
                </a:solidFill>
              </a:rPr>
              <a:t> with the new Accela Civic platform to streamline the licensing </a:t>
            </a:r>
            <a:r>
              <a:rPr lang="en-US" sz="2400" dirty="0" smtClean="0">
                <a:solidFill>
                  <a:schemeClr val="tx1"/>
                </a:solidFill>
              </a:rPr>
              <a:t>process</a:t>
            </a:r>
            <a:endParaRPr lang="en-US" sz="2400" dirty="0">
              <a:solidFill>
                <a:schemeClr val="tx1"/>
              </a:solidFill>
            </a:endParaRPr>
          </a:p>
          <a:p>
            <a:pPr marL="285750" lvl="0" indent="-285750">
              <a:spcBef>
                <a:spcPts val="0"/>
              </a:spcBef>
              <a:spcAft>
                <a:spcPts val="1800"/>
              </a:spcAft>
              <a:buFont typeface="Arial" panose="020B0604020202020204" pitchFamily="34" charset="0"/>
              <a:buChar char="•"/>
            </a:pPr>
            <a:r>
              <a:rPr lang="en-US" sz="2400" dirty="0" smtClean="0">
                <a:solidFill>
                  <a:schemeClr val="tx1"/>
                </a:solidFill>
              </a:rPr>
              <a:t>Continue </a:t>
            </a:r>
            <a:r>
              <a:rPr lang="en-US" sz="2400" dirty="0">
                <a:solidFill>
                  <a:schemeClr val="tx1"/>
                </a:solidFill>
              </a:rPr>
              <a:t>public outreach to educate customers on how to migrate and utilize the regional online licensing and permits portal, ONENV.US, to conduct </a:t>
            </a:r>
            <a:r>
              <a:rPr lang="en-US" sz="2400" dirty="0" smtClean="0">
                <a:solidFill>
                  <a:schemeClr val="tx1"/>
                </a:solidFill>
              </a:rPr>
              <a:t>business online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98112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999716"/>
            <a:ext cx="7776673" cy="4426962"/>
          </a:xfrm>
        </p:spPr>
        <p:txBody>
          <a:bodyPr>
            <a:noAutofit/>
          </a:bodyPr>
          <a:lstStyle/>
          <a:p>
            <a:pPr>
              <a:spcBef>
                <a:spcPts val="0"/>
              </a:spcBef>
              <a:spcAft>
                <a:spcPts val="2400"/>
              </a:spcAft>
            </a:pPr>
            <a:r>
              <a:rPr lang="en-US" sz="2800" b="1" dirty="0">
                <a:solidFill>
                  <a:schemeClr val="tx1"/>
                </a:solidFill>
              </a:rPr>
              <a:t>Business </a:t>
            </a:r>
            <a:r>
              <a:rPr lang="en-US" sz="2800" b="1" dirty="0" smtClean="0">
                <a:solidFill>
                  <a:schemeClr val="tx1"/>
                </a:solidFill>
              </a:rPr>
              <a:t>License Facts: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Renewed 20,433 license applications FY16/17, estimate 21,900 licenses FY17/18 (10.7% increase)</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Processed 3,128 new license applications FY16/17, estimate 3,700 new license applications FY17/18 (11.8%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3836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694"/>
            <a:ext cx="7701899" cy="838278"/>
          </a:xfrm>
        </p:spPr>
        <p:txBody>
          <a:bodyPr/>
          <a:lstStyle/>
          <a:p>
            <a:r>
              <a:rPr lang="en-US" sz="3000" dirty="0" smtClean="0"/>
              <a:t>FY 18/19 Preliminary Budget</a:t>
            </a:r>
            <a:endParaRPr lang="en-US" sz="3000" dirty="0"/>
          </a:p>
        </p:txBody>
      </p:sp>
      <p:graphicFrame>
        <p:nvGraphicFramePr>
          <p:cNvPr id="5" name="Object 4"/>
          <p:cNvGraphicFramePr>
            <a:graphicFrameLocks noChangeAspect="1"/>
          </p:cNvGraphicFramePr>
          <p:nvPr>
            <p:extLst>
              <p:ext uri="{D42A27DB-BD31-4B8C-83A1-F6EECF244321}">
                <p14:modId xmlns:p14="http://schemas.microsoft.com/office/powerpoint/2010/main" val="1304585057"/>
              </p:ext>
            </p:extLst>
          </p:nvPr>
        </p:nvGraphicFramePr>
        <p:xfrm>
          <a:off x="3440738" y="864219"/>
          <a:ext cx="3874462" cy="5492131"/>
        </p:xfrm>
        <a:graphic>
          <a:graphicData uri="http://schemas.openxmlformats.org/presentationml/2006/ole">
            <mc:AlternateContent xmlns:mc="http://schemas.openxmlformats.org/markup-compatibility/2006">
              <mc:Choice xmlns:v="urn:schemas-microsoft-com:vml" Requires="v">
                <p:oleObj spid="_x0000_s1115" name="Worksheet" r:id="rId4" imgW="3230810" imgH="4579620" progId="Excel.Sheet.12">
                  <p:embed/>
                </p:oleObj>
              </mc:Choice>
              <mc:Fallback>
                <p:oleObj name="Worksheet" r:id="rId4" imgW="3230810" imgH="4579620" progId="Excel.Sheet.12">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738" y="864219"/>
                        <a:ext cx="3874462" cy="5492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67194" y="1453487"/>
            <a:ext cx="2657006" cy="2031325"/>
          </a:xfrm>
          <a:prstGeom prst="rect">
            <a:avLst/>
          </a:prstGeom>
          <a:noFill/>
        </p:spPr>
        <p:txBody>
          <a:bodyPr wrap="square" rtlCol="0">
            <a:spAutoFit/>
          </a:bodyPr>
          <a:lstStyle/>
          <a:p>
            <a:r>
              <a:rPr lang="en-US" dirty="0" smtClean="0"/>
              <a:t>Budget status reminder from February 21, 2018 Workshop:  </a:t>
            </a:r>
          </a:p>
          <a:p>
            <a:endParaRPr lang="en-US" dirty="0" smtClean="0"/>
          </a:p>
          <a:p>
            <a:r>
              <a:rPr lang="en-US" dirty="0" smtClean="0"/>
              <a:t>FY 2018-19 Preliminary Budget has a shortfall of $5.5 Million</a:t>
            </a:r>
            <a:endParaRPr lang="en-US"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08A24B6-02D9-4798-B3F2-0C2C88910712}" type="slidenum">
              <a:rPr lang="en-US" altLang="en-US" smtClean="0"/>
              <a:pPr>
                <a:defRPr/>
              </a:pPr>
              <a:t>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96275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572426"/>
            <a:ext cx="7793765" cy="4854252"/>
          </a:xfrm>
        </p:spPr>
        <p:txBody>
          <a:bodyPr>
            <a:noAutofit/>
          </a:bodyPr>
          <a:lstStyle/>
          <a:p>
            <a:pPr>
              <a:spcBef>
                <a:spcPts val="0"/>
              </a:spcBef>
              <a:spcAft>
                <a:spcPts val="2400"/>
              </a:spcAft>
            </a:pPr>
            <a:r>
              <a:rPr lang="en-US" sz="2800" b="1" dirty="0" smtClean="0">
                <a:solidFill>
                  <a:schemeClr val="tx1"/>
                </a:solidFill>
              </a:rPr>
              <a:t>Code Enforcement Goals</a:t>
            </a:r>
          </a:p>
          <a:p>
            <a:pPr marL="230188" lvl="0" indent="-230188">
              <a:spcBef>
                <a:spcPts val="0"/>
              </a:spcBef>
              <a:spcAft>
                <a:spcPts val="2400"/>
              </a:spcAft>
              <a:buFont typeface="Arial" panose="020B0604020202020204" pitchFamily="34" charset="0"/>
              <a:buChar char="•"/>
            </a:pPr>
            <a:r>
              <a:rPr lang="en-US" sz="2400" dirty="0">
                <a:solidFill>
                  <a:schemeClr val="tx1"/>
                </a:solidFill>
              </a:rPr>
              <a:t>Implement new motel inspection program with minimum standards for single room </a:t>
            </a:r>
            <a:r>
              <a:rPr lang="en-US" sz="2400" dirty="0" smtClean="0">
                <a:solidFill>
                  <a:schemeClr val="tx1"/>
                </a:solidFill>
              </a:rPr>
              <a:t>occupancies</a:t>
            </a: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Re-establish </a:t>
            </a:r>
            <a:r>
              <a:rPr lang="en-US" sz="2400" dirty="0">
                <a:solidFill>
                  <a:schemeClr val="tx1"/>
                </a:solidFill>
              </a:rPr>
              <a:t>public education program to prevent code violations, include attending Neighborhood Advisory Board meetings on a regular </a:t>
            </a:r>
            <a:r>
              <a:rPr lang="en-US" sz="2400" dirty="0" smtClean="0">
                <a:solidFill>
                  <a:schemeClr val="tx1"/>
                </a:solidFill>
              </a:rPr>
              <a:t>basis</a:t>
            </a: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Continue to address homeless camp cleanup and related issues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83714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2350093"/>
            <a:ext cx="7793765" cy="4076585"/>
          </a:xfrm>
        </p:spPr>
        <p:txBody>
          <a:bodyPr>
            <a:noAutofit/>
          </a:bodyPr>
          <a:lstStyle/>
          <a:p>
            <a:pPr>
              <a:spcBef>
                <a:spcPts val="0"/>
              </a:spcBef>
              <a:spcAft>
                <a:spcPts val="2400"/>
              </a:spcAft>
            </a:pPr>
            <a:r>
              <a:rPr lang="en-US" sz="2800" b="1" dirty="0" smtClean="0">
                <a:solidFill>
                  <a:schemeClr val="tx1"/>
                </a:solidFill>
              </a:rPr>
              <a:t>Code Enforcement Facts</a:t>
            </a: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92% of cases are responses to external customers (Reno Direct) / 8% of cases are internally generated</a:t>
            </a: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Average annual cases per officer have increased from 552 to 813 since 2012 (47%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88663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2059537"/>
            <a:ext cx="8114086" cy="4367142"/>
          </a:xfrm>
        </p:spPr>
        <p:txBody>
          <a:bodyPr>
            <a:noAutofit/>
          </a:bodyPr>
          <a:lstStyle/>
          <a:p>
            <a:pPr>
              <a:spcBef>
                <a:spcPts val="0"/>
              </a:spcBef>
              <a:spcAft>
                <a:spcPts val="1800"/>
              </a:spcAft>
            </a:pPr>
            <a:r>
              <a:rPr lang="en-US" sz="2800" b="1" dirty="0" smtClean="0">
                <a:solidFill>
                  <a:schemeClr val="tx1"/>
                </a:solidFill>
              </a:rPr>
              <a:t>Engineering Goals:</a:t>
            </a: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More </a:t>
            </a:r>
            <a:r>
              <a:rPr lang="en-US" sz="2400" dirty="0">
                <a:solidFill>
                  <a:schemeClr val="tx1"/>
                </a:solidFill>
              </a:rPr>
              <a:t>efficient review of proposed subdivisions and more thorough inspections of </a:t>
            </a:r>
            <a:r>
              <a:rPr lang="en-US" sz="2400" dirty="0" smtClean="0">
                <a:solidFill>
                  <a:schemeClr val="tx1"/>
                </a:solidFill>
              </a:rPr>
              <a:t>infrastructure</a:t>
            </a:r>
            <a:endParaRPr lang="en-US" sz="2400" dirty="0">
              <a:solidFill>
                <a:schemeClr val="tx1"/>
              </a:solidFill>
            </a:endParaRPr>
          </a:p>
          <a:p>
            <a:pPr marL="230188" lvl="0" indent="-230188">
              <a:spcBef>
                <a:spcPts val="0"/>
              </a:spcBef>
              <a:spcAft>
                <a:spcPts val="2400"/>
              </a:spcAft>
              <a:buFont typeface="Arial" panose="020B0604020202020204" pitchFamily="34" charset="0"/>
              <a:buChar char="•"/>
            </a:pPr>
            <a:r>
              <a:rPr lang="en-US" sz="2400" dirty="0" smtClean="0">
                <a:solidFill>
                  <a:schemeClr val="tx1"/>
                </a:solidFill>
              </a:rPr>
              <a:t>Implement </a:t>
            </a:r>
            <a:r>
              <a:rPr lang="en-US" sz="2400" dirty="0">
                <a:solidFill>
                  <a:schemeClr val="tx1"/>
                </a:solidFill>
              </a:rPr>
              <a:t>and provide ongoing support to quality assurance and SWPPP </a:t>
            </a:r>
            <a:r>
              <a:rPr lang="en-US" sz="2400" dirty="0" smtClean="0">
                <a:solidFill>
                  <a:schemeClr val="tx1"/>
                </a:solidFill>
              </a:rPr>
              <a:t>programs</a:t>
            </a:r>
            <a:endParaRPr lang="en-US" sz="2400" dirty="0">
              <a:solidFill>
                <a:schemeClr val="tx1"/>
              </a:solidFill>
            </a:endParaRPr>
          </a:p>
          <a:p>
            <a:pPr marL="230188" indent="-230188">
              <a:spcBef>
                <a:spcPts val="0"/>
              </a:spcBef>
              <a:spcAft>
                <a:spcPts val="2400"/>
              </a:spcAft>
              <a:buFont typeface="Arial" panose="020B0604020202020204" pitchFamily="34" charset="0"/>
              <a:buChar char="•"/>
            </a:pPr>
            <a:r>
              <a:rPr lang="en-US" sz="2400" dirty="0">
                <a:solidFill>
                  <a:schemeClr val="tx1"/>
                </a:solidFill>
              </a:rPr>
              <a:t>Improve engineering </a:t>
            </a:r>
            <a:r>
              <a:rPr lang="en-US" sz="2400" dirty="0" smtClean="0">
                <a:solidFill>
                  <a:schemeClr val="tx1"/>
                </a:solidFill>
              </a:rPr>
              <a:t>application review efficiencies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60962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2204815"/>
            <a:ext cx="7776673" cy="4221863"/>
          </a:xfrm>
        </p:spPr>
        <p:txBody>
          <a:bodyPr>
            <a:noAutofit/>
          </a:bodyPr>
          <a:lstStyle/>
          <a:p>
            <a:pPr>
              <a:spcBef>
                <a:spcPts val="0"/>
              </a:spcBef>
              <a:spcAft>
                <a:spcPts val="2400"/>
              </a:spcAft>
            </a:pPr>
            <a:r>
              <a:rPr lang="en-US" sz="2800" b="1" dirty="0" smtClean="0">
                <a:solidFill>
                  <a:schemeClr val="tx1"/>
                </a:solidFill>
              </a:rPr>
              <a:t>Engineering Facts:</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1,127 single family residential parcels recorded in FY 2017</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900 single family residential parcels recorded at end of February FY 2018; estimate 1,500 end of FY 2018</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199574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555335"/>
            <a:ext cx="8114086" cy="4871343"/>
          </a:xfrm>
        </p:spPr>
        <p:txBody>
          <a:bodyPr>
            <a:noAutofit/>
          </a:bodyPr>
          <a:lstStyle/>
          <a:p>
            <a:pPr>
              <a:spcBef>
                <a:spcPts val="0"/>
              </a:spcBef>
              <a:spcAft>
                <a:spcPts val="2400"/>
              </a:spcAft>
            </a:pPr>
            <a:r>
              <a:rPr lang="en-US" sz="2800" b="1" dirty="0" smtClean="0">
                <a:solidFill>
                  <a:schemeClr val="tx1"/>
                </a:solidFill>
              </a:rPr>
              <a:t>Housing and Neighborhood Development Goals:</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Maintain high standards for regulatory and program requirements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Continue </a:t>
            </a:r>
            <a:r>
              <a:rPr lang="en-US" sz="2400" dirty="0">
                <a:solidFill>
                  <a:schemeClr val="tx1"/>
                </a:solidFill>
              </a:rPr>
              <a:t>to develop and maintain good relations with </a:t>
            </a:r>
            <a:r>
              <a:rPr lang="en-US" sz="2400" dirty="0" smtClean="0">
                <a:solidFill>
                  <a:schemeClr val="tx1"/>
                </a:solidFill>
              </a:rPr>
              <a:t>HUD and other funding groups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Maintain a balance between effectiveness and compliance in the programs managed as rules and regulations are being revised</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10285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14" y="1563881"/>
            <a:ext cx="8225181" cy="4862798"/>
          </a:xfrm>
        </p:spPr>
        <p:txBody>
          <a:bodyPr>
            <a:noAutofit/>
          </a:bodyPr>
          <a:lstStyle/>
          <a:p>
            <a:pPr>
              <a:spcBef>
                <a:spcPts val="0"/>
              </a:spcBef>
              <a:spcAft>
                <a:spcPts val="2400"/>
              </a:spcAft>
            </a:pPr>
            <a:r>
              <a:rPr lang="en-US" sz="2800" b="1" dirty="0" smtClean="0">
                <a:solidFill>
                  <a:schemeClr val="tx1"/>
                </a:solidFill>
              </a:rPr>
              <a:t>Housing and Neighborhood Development Facts:</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Emergency Shelter served over 2300 unique individuals last FY</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Number of overflow beds have increased by 95% (went from 100 overflow to 195)</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Deposit Assistance Program will serve 500+ households in FY 18</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56462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14" y="1615155"/>
            <a:ext cx="8225181" cy="4811523"/>
          </a:xfrm>
        </p:spPr>
        <p:txBody>
          <a:bodyPr>
            <a:noAutofit/>
          </a:bodyPr>
          <a:lstStyle/>
          <a:p>
            <a:pPr>
              <a:spcBef>
                <a:spcPts val="0"/>
              </a:spcBef>
              <a:spcAft>
                <a:spcPts val="2400"/>
              </a:spcAft>
            </a:pPr>
            <a:r>
              <a:rPr lang="en-US" sz="2800" b="1" dirty="0" smtClean="0">
                <a:solidFill>
                  <a:schemeClr val="tx1"/>
                </a:solidFill>
              </a:rPr>
              <a:t>Housing and Neighborhood Development Facts (cont’d):</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Rapid Re-Housing serves 40+ households annually</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Reno Works will graduate it’s 9</a:t>
            </a:r>
            <a:r>
              <a:rPr lang="en-US" sz="2400" baseline="30000" dirty="0" smtClean="0">
                <a:solidFill>
                  <a:schemeClr val="tx1"/>
                </a:solidFill>
              </a:rPr>
              <a:t>th</a:t>
            </a:r>
            <a:r>
              <a:rPr lang="en-US" sz="2400" dirty="0" smtClean="0">
                <a:solidFill>
                  <a:schemeClr val="tx1"/>
                </a:solidFill>
              </a:rPr>
              <a:t> session (60 people!)</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Neighborhood Renewal Program (blight fund) has rehabbed 7 houses to date </a:t>
            </a:r>
          </a:p>
          <a:p>
            <a:pPr marL="285750" indent="-285750">
              <a:spcBef>
                <a:spcPts val="0"/>
              </a:spcBef>
              <a:spcAft>
                <a:spcPts val="2400"/>
              </a:spcAft>
              <a:buFont typeface="Arial" panose="020B0604020202020204" pitchFamily="34" charset="0"/>
              <a:buChar char="•"/>
            </a:pPr>
            <a:r>
              <a:rPr lang="en-US" sz="2400" dirty="0" smtClean="0">
                <a:solidFill>
                  <a:schemeClr val="tx1"/>
                </a:solidFill>
              </a:rPr>
              <a:t>Motels to Homes has successfully housed 60+ families </a:t>
            </a:r>
            <a:r>
              <a:rPr lang="en-US" sz="2400" smtClean="0">
                <a:solidFill>
                  <a:schemeClr val="tx1"/>
                </a:solidFill>
              </a:rPr>
              <a:t>to date</a:t>
            </a:r>
            <a:endParaRPr lang="en-US" sz="2400" dirty="0" smtClean="0">
              <a:solidFill>
                <a:schemeClr val="tx1"/>
              </a:solidFill>
            </a:endParaRP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246423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589518"/>
            <a:ext cx="8114086" cy="4837160"/>
          </a:xfrm>
        </p:spPr>
        <p:txBody>
          <a:bodyPr>
            <a:noAutofit/>
          </a:bodyPr>
          <a:lstStyle/>
          <a:p>
            <a:pPr lvl="0">
              <a:spcBef>
                <a:spcPts val="0"/>
              </a:spcBef>
              <a:spcAft>
                <a:spcPts val="2400"/>
              </a:spcAft>
            </a:pPr>
            <a:r>
              <a:rPr lang="en-US" sz="2800" b="1" dirty="0" smtClean="0">
                <a:solidFill>
                  <a:schemeClr val="tx1"/>
                </a:solidFill>
              </a:rPr>
              <a:t>Planning Goals: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Support </a:t>
            </a:r>
            <a:r>
              <a:rPr lang="en-US" sz="2400" dirty="0">
                <a:solidFill>
                  <a:schemeClr val="tx1"/>
                </a:solidFill>
              </a:rPr>
              <a:t>historic </a:t>
            </a:r>
            <a:r>
              <a:rPr lang="en-US" sz="2400" dirty="0" smtClean="0">
                <a:solidFill>
                  <a:schemeClr val="tx1"/>
                </a:solidFill>
              </a:rPr>
              <a:t>preservation</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Enhanced </a:t>
            </a:r>
            <a:r>
              <a:rPr lang="en-US" sz="2400" dirty="0">
                <a:solidFill>
                  <a:schemeClr val="tx1"/>
                </a:solidFill>
              </a:rPr>
              <a:t>focus on community </a:t>
            </a:r>
            <a:r>
              <a:rPr lang="en-US" sz="2400" dirty="0" smtClean="0">
                <a:solidFill>
                  <a:schemeClr val="tx1"/>
                </a:solidFill>
              </a:rPr>
              <a:t>outreach</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Process </a:t>
            </a:r>
            <a:r>
              <a:rPr lang="en-US" sz="2400" dirty="0">
                <a:solidFill>
                  <a:schemeClr val="tx1"/>
                </a:solidFill>
              </a:rPr>
              <a:t>a comprehensive revision of RMC Title </a:t>
            </a:r>
            <a:r>
              <a:rPr lang="en-US" sz="2400" dirty="0" smtClean="0">
                <a:solidFill>
                  <a:schemeClr val="tx1"/>
                </a:solidFill>
              </a:rPr>
              <a:t>18 and update the City annexation policy plan</a:t>
            </a:r>
            <a:endParaRPr lang="en-US" sz="2400" dirty="0">
              <a:solidFill>
                <a:schemeClr val="tx1"/>
              </a:solidFill>
            </a:endParaRPr>
          </a:p>
          <a:p>
            <a:pPr marL="285750" indent="-285750">
              <a:spcBef>
                <a:spcPts val="0"/>
              </a:spcBef>
              <a:spcAft>
                <a:spcPts val="2400"/>
              </a:spcAft>
              <a:buFont typeface="Arial" panose="020B0604020202020204" pitchFamily="34" charset="0"/>
              <a:buChar char="•"/>
            </a:pPr>
            <a:r>
              <a:rPr lang="en-US" sz="2400" dirty="0">
                <a:solidFill>
                  <a:schemeClr val="tx1"/>
                </a:solidFill>
              </a:rPr>
              <a:t>Improve </a:t>
            </a:r>
            <a:r>
              <a:rPr lang="en-US" sz="2400" dirty="0" smtClean="0">
                <a:solidFill>
                  <a:schemeClr val="tx1"/>
                </a:solidFill>
              </a:rPr>
              <a:t>service efficiencies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60730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598065"/>
            <a:ext cx="8114086" cy="4495328"/>
          </a:xfrm>
        </p:spPr>
        <p:txBody>
          <a:bodyPr>
            <a:noAutofit/>
          </a:bodyPr>
          <a:lstStyle/>
          <a:p>
            <a:pPr lvl="0">
              <a:spcBef>
                <a:spcPts val="0"/>
              </a:spcBef>
              <a:spcAft>
                <a:spcPts val="2400"/>
              </a:spcAft>
            </a:pPr>
            <a:r>
              <a:rPr lang="en-US" sz="2800" b="1" dirty="0" smtClean="0">
                <a:solidFill>
                  <a:schemeClr val="tx1"/>
                </a:solidFill>
              </a:rPr>
              <a:t>Planning Facts:</a:t>
            </a:r>
          </a:p>
          <a:p>
            <a:pPr marL="230188" indent="-230188">
              <a:spcBef>
                <a:spcPts val="0"/>
              </a:spcBef>
              <a:spcAft>
                <a:spcPts val="2400"/>
              </a:spcAft>
              <a:buFont typeface="Arial" panose="020B0604020202020204" pitchFamily="34" charset="0"/>
              <a:buChar char="•"/>
            </a:pPr>
            <a:r>
              <a:rPr lang="en-US" sz="2400" dirty="0" smtClean="0">
                <a:solidFill>
                  <a:schemeClr val="tx1"/>
                </a:solidFill>
              </a:rPr>
              <a:t>In the last three years, the Planning Division processed:</a:t>
            </a:r>
          </a:p>
          <a:p>
            <a:pPr marL="684213" lvl="1" indent="-227013">
              <a:spcBef>
                <a:spcPts val="0"/>
              </a:spcBef>
              <a:spcAft>
                <a:spcPts val="1200"/>
              </a:spcAft>
              <a:buFont typeface="Arial" panose="020B0604020202020204" pitchFamily="34" charset="0"/>
              <a:buChar char="•"/>
            </a:pPr>
            <a:r>
              <a:rPr lang="en-US" sz="2400" dirty="0" smtClean="0">
                <a:solidFill>
                  <a:schemeClr val="tx1"/>
                </a:solidFill>
              </a:rPr>
              <a:t>83 LDC’s (Land Development Cases) in FY16</a:t>
            </a:r>
          </a:p>
          <a:p>
            <a:pPr marL="684213" lvl="1" indent="-227013">
              <a:spcBef>
                <a:spcPts val="0"/>
              </a:spcBef>
              <a:spcAft>
                <a:spcPts val="1200"/>
              </a:spcAft>
              <a:buFont typeface="Arial" panose="020B0604020202020204" pitchFamily="34" charset="0"/>
              <a:buChar char="•"/>
            </a:pPr>
            <a:r>
              <a:rPr lang="en-US" sz="2400" dirty="0" smtClean="0">
                <a:solidFill>
                  <a:schemeClr val="tx1"/>
                </a:solidFill>
              </a:rPr>
              <a:t>72 LDC’s in FY17</a:t>
            </a:r>
          </a:p>
          <a:p>
            <a:pPr marL="684213" lvl="1" indent="-227013">
              <a:spcBef>
                <a:spcPts val="0"/>
              </a:spcBef>
              <a:spcAft>
                <a:spcPts val="1200"/>
              </a:spcAft>
              <a:buFont typeface="Arial" panose="020B0604020202020204" pitchFamily="34" charset="0"/>
              <a:buChar char="•"/>
            </a:pPr>
            <a:r>
              <a:rPr lang="en-US" sz="2400" dirty="0" smtClean="0">
                <a:solidFill>
                  <a:schemeClr val="tx1"/>
                </a:solidFill>
              </a:rPr>
              <a:t>58 LDC’s as of end of Feb FY18; Est. 85 LDC’s total</a:t>
            </a:r>
          </a:p>
          <a:p>
            <a:pPr marL="684213" lvl="1" indent="-227013">
              <a:spcBef>
                <a:spcPts val="0"/>
              </a:spcBef>
              <a:spcAft>
                <a:spcPts val="1200"/>
              </a:spcAft>
              <a:buFont typeface="Arial" panose="020B0604020202020204" pitchFamily="34" charset="0"/>
              <a:buChar char="•"/>
            </a:pPr>
            <a:r>
              <a:rPr lang="en-US" sz="2400" dirty="0" err="1" smtClean="0">
                <a:solidFill>
                  <a:schemeClr val="tx1"/>
                </a:solidFill>
              </a:rPr>
              <a:t>StoneGate</a:t>
            </a:r>
            <a:r>
              <a:rPr lang="en-US" sz="2400" dirty="0" smtClean="0">
                <a:solidFill>
                  <a:schemeClr val="tx1"/>
                </a:solidFill>
              </a:rPr>
              <a:t> PUD Ordinance and Handbook (5,000+ Units)</a:t>
            </a:r>
          </a:p>
          <a:p>
            <a:pPr marL="684213" lvl="1" indent="-227013">
              <a:spcBef>
                <a:spcPts val="0"/>
              </a:spcBef>
              <a:spcAft>
                <a:spcPts val="1200"/>
              </a:spcAft>
              <a:buFont typeface="Arial" panose="020B0604020202020204" pitchFamily="34" charset="0"/>
              <a:buChar char="•"/>
            </a:pPr>
            <a:r>
              <a:rPr lang="en-US" sz="2400" dirty="0" err="1" smtClean="0">
                <a:solidFill>
                  <a:schemeClr val="tx1"/>
                </a:solidFill>
              </a:rPr>
              <a:t>ReImagine</a:t>
            </a:r>
            <a:r>
              <a:rPr lang="en-US" sz="2400" dirty="0" smtClean="0">
                <a:solidFill>
                  <a:schemeClr val="tx1"/>
                </a:solidFill>
              </a:rPr>
              <a:t> Reno </a:t>
            </a:r>
            <a:r>
              <a:rPr lang="en-US" sz="2400" dirty="0" err="1" smtClean="0">
                <a:solidFill>
                  <a:schemeClr val="tx1"/>
                </a:solidFill>
              </a:rPr>
              <a:t>Masterplan</a:t>
            </a:r>
            <a:endParaRPr lang="en-US" sz="2400" dirty="0" smtClean="0">
              <a:solidFill>
                <a:schemeClr val="tx1"/>
              </a:solidFill>
            </a:endParaRP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25229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9067" y="2128543"/>
            <a:ext cx="7225863"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DEPARTMENT OF INFORMATION TECHNOLOGY</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39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6493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1248115"/>
          </a:xfrm>
        </p:spPr>
        <p:txBody>
          <a:bodyPr anchor="b"/>
          <a:lstStyle/>
          <a:p>
            <a:pPr algn="ctr">
              <a:lnSpc>
                <a:spcPts val="3600"/>
              </a:lnSpc>
            </a:pPr>
            <a:r>
              <a:rPr lang="en-US" altLang="zh-CN" sz="3800" b="1" dirty="0" smtClean="0"/>
              <a:t>Department Core Services and Strategic Plans (Cont’d)</a:t>
            </a: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panose="05000000000000000000" pitchFamily="2" charset="2"/>
              <a:buChar char="Ø"/>
            </a:pPr>
            <a:r>
              <a:rPr lang="en-US" sz="2800" dirty="0" smtClean="0">
                <a:solidFill>
                  <a:schemeClr val="tx1"/>
                </a:solidFill>
              </a:rPr>
              <a:t>Centralized IT Services </a:t>
            </a:r>
          </a:p>
          <a:p>
            <a:pPr marL="1371600" lvl="2" indent="-457200">
              <a:spcAft>
                <a:spcPts val="600"/>
              </a:spcAft>
              <a:buFont typeface="Wingdings" charset="2"/>
              <a:buChar char="Ø"/>
            </a:pPr>
            <a:r>
              <a:rPr lang="en-US" sz="2200" dirty="0" smtClean="0">
                <a:solidFill>
                  <a:schemeClr val="tx1"/>
                </a:solidFill>
              </a:rPr>
              <a:t>Email, Desktop Support, Phones, City Issued Device Management, Etc.</a:t>
            </a:r>
          </a:p>
          <a:p>
            <a:pPr marL="914400" lvl="1" indent="-457200">
              <a:spcAft>
                <a:spcPts val="600"/>
              </a:spcAft>
              <a:buFont typeface="Wingdings" charset="2"/>
              <a:buChar char="Ø"/>
            </a:pPr>
            <a:r>
              <a:rPr lang="en-US" sz="2800" dirty="0" smtClean="0">
                <a:solidFill>
                  <a:schemeClr val="tx1"/>
                </a:solidFill>
              </a:rPr>
              <a:t>IT Project Management &amp; Enterprise IT Services</a:t>
            </a:r>
          </a:p>
          <a:p>
            <a:pPr marL="1371600" lvl="2" indent="-457200">
              <a:spcAft>
                <a:spcPts val="600"/>
              </a:spcAft>
              <a:buFont typeface="Wingdings" charset="2"/>
              <a:buChar char="Ø"/>
            </a:pPr>
            <a:r>
              <a:rPr lang="en-US" sz="2200" dirty="0" smtClean="0">
                <a:solidFill>
                  <a:schemeClr val="tx1"/>
                </a:solidFill>
              </a:rPr>
              <a:t>Application Discovery -&gt; Acquisition -&gt; Implementation -&gt; Maintenance -&gt; Review</a:t>
            </a:r>
          </a:p>
          <a:p>
            <a:pPr marL="914400" lvl="1" indent="-457200">
              <a:spcAft>
                <a:spcPts val="600"/>
              </a:spcAft>
              <a:buFont typeface="Wingdings" charset="2"/>
              <a:buChar char="Ø"/>
            </a:pPr>
            <a:r>
              <a:rPr lang="en-US" sz="2800" dirty="0" smtClean="0">
                <a:solidFill>
                  <a:schemeClr val="tx1"/>
                </a:solidFill>
              </a:rPr>
              <a:t>Network Infrastructure Management</a:t>
            </a:r>
          </a:p>
          <a:p>
            <a:pPr marL="1371600" lvl="2" indent="-457200">
              <a:spcAft>
                <a:spcPts val="600"/>
              </a:spcAft>
              <a:buFont typeface="Wingdings" charset="2"/>
              <a:buChar char="Ø"/>
            </a:pPr>
            <a:r>
              <a:rPr lang="en-US" sz="2200" dirty="0" smtClean="0">
                <a:solidFill>
                  <a:schemeClr val="tx1"/>
                </a:solidFill>
              </a:rPr>
              <a:t>Routers, switches, firewalls, Internet/Intranet, Security</a:t>
            </a:r>
          </a:p>
          <a:p>
            <a:pPr marL="914400" lvl="1" indent="-457200">
              <a:spcAft>
                <a:spcPts val="600"/>
              </a:spcAft>
              <a:buFont typeface="Wingdings" charset="2"/>
              <a:buChar char="Ø"/>
            </a:pPr>
            <a:r>
              <a:rPr lang="en-US" sz="2800" dirty="0" smtClean="0">
                <a:solidFill>
                  <a:schemeClr val="tx1"/>
                </a:solidFill>
              </a:rPr>
              <a:t>Server/Data Infrastructure Management</a:t>
            </a:r>
          </a:p>
          <a:p>
            <a:pPr marL="1371600" lvl="2" indent="-457200">
              <a:spcAft>
                <a:spcPts val="600"/>
              </a:spcAft>
              <a:buFont typeface="Wingdings" charset="2"/>
              <a:buChar char="Ø"/>
            </a:pPr>
            <a:r>
              <a:rPr lang="en-US" sz="2200" dirty="0" smtClean="0">
                <a:solidFill>
                  <a:schemeClr val="tx1"/>
                </a:solidFill>
              </a:rPr>
              <a:t>Scalable, cost-efficient and improved system utilization</a:t>
            </a:r>
          </a:p>
          <a:p>
            <a:pPr marL="1371600" lvl="2" indent="-457200">
              <a:spcAft>
                <a:spcPts val="600"/>
              </a:spcAft>
              <a:buFont typeface="Wingdings" charset="2"/>
              <a:buChar char="Ø"/>
            </a:pPr>
            <a:endParaRPr lang="en-US" sz="2600" dirty="0" smtClean="0">
              <a:solidFill>
                <a:schemeClr val="tx1"/>
              </a:solidFill>
            </a:endParaRPr>
          </a:p>
          <a:p>
            <a:pPr lvl="2">
              <a:spcAft>
                <a:spcPts val="600"/>
              </a:spcAft>
            </a:pPr>
            <a:endParaRPr lang="en-US" sz="24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4521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Core Services (CONT’D)</a:t>
            </a:r>
            <a:endParaRPr lang="en-US" sz="2800" b="0" dirty="0"/>
          </a:p>
        </p:txBody>
      </p:sp>
      <p:sp>
        <p:nvSpPr>
          <p:cNvPr id="3" name="Text Placeholder 2"/>
          <p:cNvSpPr>
            <a:spLocks noGrp="1"/>
          </p:cNvSpPr>
          <p:nvPr>
            <p:ph idx="1"/>
          </p:nvPr>
        </p:nvSpPr>
        <p:spPr/>
        <p:txBody>
          <a:bodyPr>
            <a:normAutofit fontScale="70000" lnSpcReduction="20000"/>
          </a:bodyPr>
          <a:lstStyle/>
          <a:p>
            <a:pPr lvl="1">
              <a:spcAft>
                <a:spcPts val="600"/>
              </a:spcAft>
              <a:buFont typeface="Wingdings" panose="05000000000000000000" pitchFamily="2" charset="2"/>
              <a:buChar char="Ø"/>
            </a:pPr>
            <a:r>
              <a:rPr lang="en-US" dirty="0" smtClean="0"/>
              <a:t>Departmental + </a:t>
            </a:r>
            <a:r>
              <a:rPr lang="en-US" dirty="0"/>
              <a:t>IT </a:t>
            </a:r>
            <a:r>
              <a:rPr lang="en-US" dirty="0" smtClean="0"/>
              <a:t>Partnerships </a:t>
            </a:r>
          </a:p>
          <a:p>
            <a:pPr lvl="2">
              <a:spcAft>
                <a:spcPts val="600"/>
              </a:spcAft>
              <a:buFont typeface="Wingdings" panose="05000000000000000000" pitchFamily="2" charset="2"/>
              <a:buChar char="Ø"/>
            </a:pPr>
            <a:r>
              <a:rPr lang="en-US" dirty="0" smtClean="0"/>
              <a:t>Police – BWC, Field Reports, Mobile Tools, Security Cameras</a:t>
            </a:r>
          </a:p>
          <a:p>
            <a:pPr lvl="2">
              <a:spcAft>
                <a:spcPts val="600"/>
              </a:spcAft>
              <a:buFont typeface="Wingdings" panose="05000000000000000000" pitchFamily="2" charset="2"/>
              <a:buChar char="Ø"/>
            </a:pPr>
            <a:r>
              <a:rPr lang="en-US" dirty="0" smtClean="0"/>
              <a:t>Fire – Data quality and Field Reporting</a:t>
            </a:r>
          </a:p>
          <a:p>
            <a:pPr lvl="2">
              <a:spcAft>
                <a:spcPts val="600"/>
              </a:spcAft>
              <a:buFont typeface="Wingdings" panose="05000000000000000000" pitchFamily="2" charset="2"/>
              <a:buChar char="Ø"/>
            </a:pPr>
            <a:r>
              <a:rPr lang="en-US" dirty="0" smtClean="0"/>
              <a:t>Dispatch – Computer Aided Dispatch</a:t>
            </a:r>
          </a:p>
          <a:p>
            <a:pPr lvl="2">
              <a:spcAft>
                <a:spcPts val="600"/>
              </a:spcAft>
              <a:buFont typeface="Wingdings" panose="05000000000000000000" pitchFamily="2" charset="2"/>
              <a:buChar char="Ø"/>
            </a:pPr>
            <a:r>
              <a:rPr lang="en-US" dirty="0" smtClean="0"/>
              <a:t>Finance – Financial and Budgeting System</a:t>
            </a:r>
          </a:p>
          <a:p>
            <a:pPr lvl="2">
              <a:spcAft>
                <a:spcPts val="600"/>
              </a:spcAft>
              <a:buFont typeface="Wingdings" panose="05000000000000000000" pitchFamily="2" charset="2"/>
              <a:buChar char="Ø"/>
            </a:pPr>
            <a:r>
              <a:rPr lang="en-US" dirty="0" smtClean="0"/>
              <a:t>HR – Onboarding, Building Access System Badges, Payroll</a:t>
            </a:r>
          </a:p>
          <a:p>
            <a:pPr lvl="2">
              <a:spcAft>
                <a:spcPts val="600"/>
              </a:spcAft>
              <a:buFont typeface="Wingdings" panose="05000000000000000000" pitchFamily="2" charset="2"/>
              <a:buChar char="Ø"/>
            </a:pPr>
            <a:r>
              <a:rPr lang="en-US" dirty="0" smtClean="0"/>
              <a:t>City Clerk – Records retention and Public Requests</a:t>
            </a:r>
          </a:p>
          <a:p>
            <a:pPr lvl="2">
              <a:spcAft>
                <a:spcPts val="600"/>
              </a:spcAft>
              <a:buFont typeface="Wingdings" panose="05000000000000000000" pitchFamily="2" charset="2"/>
              <a:buChar char="Ø"/>
            </a:pPr>
            <a:r>
              <a:rPr lang="en-US" dirty="0" smtClean="0"/>
              <a:t>CD – Robust mobile tools, Building permits, GIS</a:t>
            </a:r>
          </a:p>
          <a:p>
            <a:pPr lvl="2">
              <a:spcAft>
                <a:spcPts val="600"/>
              </a:spcAft>
              <a:buFont typeface="Wingdings" panose="05000000000000000000" pitchFamily="2" charset="2"/>
              <a:buChar char="Ø"/>
            </a:pPr>
            <a:r>
              <a:rPr lang="en-US" dirty="0" smtClean="0"/>
              <a:t>PW – Parking Ticketing App, SCADA, Mobile Devices for field personnel, Building Maintenance System, Asset Management</a:t>
            </a:r>
          </a:p>
          <a:p>
            <a:pPr lvl="2">
              <a:spcAft>
                <a:spcPts val="600"/>
              </a:spcAft>
              <a:buFont typeface="Wingdings" panose="05000000000000000000" pitchFamily="2" charset="2"/>
              <a:buChar char="Ø"/>
            </a:pPr>
            <a:r>
              <a:rPr lang="en-US" dirty="0" smtClean="0"/>
              <a:t>CMO - Big Data Aggregation, Policy Driven Dashboards and Open Data Portals, Security System</a:t>
            </a:r>
          </a:p>
          <a:p>
            <a:pPr lvl="2">
              <a:spcAft>
                <a:spcPts val="600"/>
              </a:spcAft>
              <a:buFont typeface="Wingdings" panose="05000000000000000000" pitchFamily="2" charset="2"/>
              <a:buChar char="Ø"/>
            </a:pPr>
            <a:r>
              <a:rPr lang="en-US" dirty="0" smtClean="0"/>
              <a:t>Regional Partnerships – Smart City Initiatives, Interfaces to transfer data between agencies, Public Safety Systems/Applications</a:t>
            </a:r>
            <a:endParaRPr lang="en-US" dirty="0"/>
          </a:p>
          <a:p>
            <a:pPr marL="457200" lvl="1" indent="0">
              <a:spcAft>
                <a:spcPts val="600"/>
              </a:spcAft>
              <a:buNone/>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41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66774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 OF SERVICES: </a:t>
            </a:r>
          </a:p>
          <a:p>
            <a:pPr marL="1371600" lvl="2" indent="-457200">
              <a:spcAft>
                <a:spcPts val="600"/>
              </a:spcAft>
              <a:buFont typeface="Wingdings" panose="05000000000000000000" pitchFamily="2" charset="2"/>
              <a:buChar char="Ø"/>
            </a:pPr>
            <a:r>
              <a:rPr lang="en-US" dirty="0" smtClean="0">
                <a:solidFill>
                  <a:schemeClr val="tx1"/>
                </a:solidFill>
              </a:rPr>
              <a:t>IT Availability</a:t>
            </a:r>
          </a:p>
          <a:p>
            <a:pPr marL="1371600" lvl="2" indent="-457200">
              <a:spcAft>
                <a:spcPts val="600"/>
              </a:spcAft>
              <a:buFont typeface="Wingdings" panose="05000000000000000000" pitchFamily="2" charset="2"/>
              <a:buChar char="Ø"/>
            </a:pPr>
            <a:r>
              <a:rPr lang="en-US" sz="1800" dirty="0" smtClean="0">
                <a:solidFill>
                  <a:schemeClr val="tx1"/>
                </a:solidFill>
              </a:rPr>
              <a:t>IT Invisibility</a:t>
            </a:r>
          </a:p>
          <a:p>
            <a:pPr marL="1371600" lvl="2" indent="-457200">
              <a:spcAft>
                <a:spcPts val="600"/>
              </a:spcAft>
              <a:buFont typeface="Wingdings" panose="05000000000000000000" pitchFamily="2" charset="2"/>
              <a:buChar char="Ø"/>
            </a:pPr>
            <a:r>
              <a:rPr lang="en-US" sz="1800" dirty="0" smtClean="0">
                <a:solidFill>
                  <a:schemeClr val="tx1"/>
                </a:solidFill>
              </a:rPr>
              <a:t>IT Responsibility</a:t>
            </a:r>
          </a:p>
          <a:p>
            <a:pPr marL="1371600" lvl="2" indent="-457200">
              <a:spcAft>
                <a:spcPts val="600"/>
              </a:spcAft>
              <a:buFont typeface="Wingdings" panose="05000000000000000000" pitchFamily="2" charset="2"/>
              <a:buChar char="Ø"/>
            </a:pPr>
            <a:r>
              <a:rPr lang="en-US" sz="1800" dirty="0" smtClean="0">
                <a:solidFill>
                  <a:schemeClr val="tx1"/>
                </a:solidFill>
              </a:rPr>
              <a:t>IT Efficiency</a:t>
            </a:r>
          </a:p>
          <a:p>
            <a:pPr marL="914400" lvl="1" indent="-457200">
              <a:spcAft>
                <a:spcPts val="600"/>
              </a:spcAft>
              <a:buFont typeface="Wingdings" panose="05000000000000000000" pitchFamily="2" charset="2"/>
              <a:buChar char="Ø"/>
            </a:pPr>
            <a:r>
              <a:rPr lang="en-US" sz="2000" b="1" dirty="0" smtClean="0">
                <a:solidFill>
                  <a:schemeClr val="tx1"/>
                </a:solidFill>
              </a:rPr>
              <a:t>PRIMARY GOALS OF INFRASTRUCTURE: </a:t>
            </a:r>
          </a:p>
          <a:p>
            <a:pPr marL="1371600" lvl="2" indent="-457200">
              <a:spcAft>
                <a:spcPts val="600"/>
              </a:spcAft>
              <a:buFont typeface="Wingdings" panose="05000000000000000000" pitchFamily="2" charset="2"/>
              <a:buChar char="Ø"/>
            </a:pPr>
            <a:r>
              <a:rPr lang="en-US" sz="1800" dirty="0" smtClean="0">
                <a:solidFill>
                  <a:schemeClr val="tx1"/>
                </a:solidFill>
              </a:rPr>
              <a:t>Robust infrastructure </a:t>
            </a:r>
            <a:r>
              <a:rPr lang="en-US" sz="1800" dirty="0">
                <a:solidFill>
                  <a:schemeClr val="tx1"/>
                </a:solidFill>
              </a:rPr>
              <a:t>of networks and </a:t>
            </a:r>
            <a:r>
              <a:rPr lang="en-US" sz="1800" dirty="0" smtClean="0">
                <a:solidFill>
                  <a:schemeClr val="tx1"/>
                </a:solidFill>
              </a:rPr>
              <a:t>servers</a:t>
            </a:r>
          </a:p>
          <a:p>
            <a:pPr marL="1371600" lvl="2" indent="-457200">
              <a:spcAft>
                <a:spcPts val="600"/>
              </a:spcAft>
              <a:buFont typeface="Wingdings" panose="05000000000000000000" pitchFamily="2" charset="2"/>
              <a:buChar char="Ø"/>
            </a:pPr>
            <a:r>
              <a:rPr lang="en-US" sz="1800" dirty="0" smtClean="0">
                <a:solidFill>
                  <a:schemeClr val="tx1"/>
                </a:solidFill>
              </a:rPr>
              <a:t>Continuity of Services</a:t>
            </a:r>
          </a:p>
          <a:p>
            <a:pPr marL="1371600" lvl="2" indent="-457200">
              <a:spcAft>
                <a:spcPts val="600"/>
              </a:spcAft>
              <a:buFont typeface="Wingdings" panose="05000000000000000000" pitchFamily="2" charset="2"/>
              <a:buChar char="Ø"/>
            </a:pPr>
            <a:r>
              <a:rPr lang="en-US" sz="1800" dirty="0" smtClean="0">
                <a:solidFill>
                  <a:schemeClr val="tx1"/>
                </a:solidFill>
              </a:rPr>
              <a:t>Cybersecurity</a:t>
            </a:r>
          </a:p>
          <a:p>
            <a:pPr marL="1371600" lvl="2" indent="-457200">
              <a:spcAft>
                <a:spcPts val="600"/>
              </a:spcAft>
              <a:buFont typeface="Wingdings" panose="05000000000000000000" pitchFamily="2" charset="2"/>
              <a:buChar char="Ø"/>
            </a:pPr>
            <a:r>
              <a:rPr lang="en-US" sz="1800" dirty="0" smtClean="0">
                <a:solidFill>
                  <a:schemeClr val="tx1"/>
                </a:solidFill>
              </a:rPr>
              <a:t>Capacity Growth</a:t>
            </a: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127653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2828" y="2554014"/>
            <a:ext cx="6347114" cy="2276778"/>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a:t>
            </a:r>
            <a:r>
              <a:rPr lang="en-US" sz="3600" dirty="0" smtClean="0">
                <a:effectLst>
                  <a:outerShdw blurRad="50800" dist="38100" dir="2700000" algn="tl" rotWithShape="0">
                    <a:prstClr val="black">
                      <a:alpha val="40000"/>
                    </a:prstClr>
                  </a:outerShdw>
                </a:effectLst>
              </a:rPr>
              <a:t>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
            </a:r>
            <a:br>
              <a:rPr lang="en-US" sz="360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FINANCE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43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09020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fontScale="70000" lnSpcReduction="20000"/>
          </a:bodyPr>
          <a:lstStyle/>
          <a:p>
            <a:pPr marL="914400" lvl="1" indent="-457200">
              <a:spcAft>
                <a:spcPts val="600"/>
              </a:spcAft>
            </a:pPr>
            <a:r>
              <a:rPr lang="en-US" sz="2100" dirty="0" smtClean="0">
                <a:solidFill>
                  <a:schemeClr val="tx1"/>
                </a:solidFill>
              </a:rPr>
              <a:t>Accounting</a:t>
            </a:r>
          </a:p>
          <a:p>
            <a:pPr marL="914400" lvl="1" indent="-457200">
              <a:spcAft>
                <a:spcPts val="600"/>
              </a:spcAft>
              <a:buFont typeface="Wingdings" charset="2"/>
              <a:buChar char="Ø"/>
            </a:pPr>
            <a:r>
              <a:rPr lang="en-US" sz="2100" dirty="0" smtClean="0">
                <a:solidFill>
                  <a:prstClr val="black"/>
                </a:solidFill>
              </a:rPr>
              <a:t>Operational accounting and financial services</a:t>
            </a:r>
          </a:p>
          <a:p>
            <a:pPr marL="1371600" lvl="2" indent="-457200">
              <a:spcAft>
                <a:spcPts val="600"/>
              </a:spcAft>
              <a:buFont typeface="Wingdings" charset="2"/>
              <a:buChar char="Ø"/>
            </a:pPr>
            <a:r>
              <a:rPr lang="en-US" sz="2100" dirty="0" smtClean="0">
                <a:solidFill>
                  <a:prstClr val="black"/>
                </a:solidFill>
              </a:rPr>
              <a:t>Compliance with GASB, policies &amp; procedures, etc.</a:t>
            </a:r>
          </a:p>
          <a:p>
            <a:pPr marL="1371600" lvl="2" indent="-457200">
              <a:spcAft>
                <a:spcPts val="600"/>
              </a:spcAft>
              <a:buFont typeface="Wingdings" charset="2"/>
              <a:buChar char="Ø"/>
            </a:pPr>
            <a:r>
              <a:rPr lang="en-US" sz="2100" dirty="0" smtClean="0">
                <a:solidFill>
                  <a:prstClr val="black"/>
                </a:solidFill>
              </a:rPr>
              <a:t>Management of debt portfolio</a:t>
            </a:r>
          </a:p>
          <a:p>
            <a:pPr marL="1371600" lvl="2" indent="-457200">
              <a:spcAft>
                <a:spcPts val="600"/>
              </a:spcAft>
              <a:buFont typeface="Wingdings" charset="2"/>
              <a:buChar char="Ø"/>
            </a:pPr>
            <a:r>
              <a:rPr lang="en-US" sz="2100" dirty="0" smtClean="0">
                <a:solidFill>
                  <a:prstClr val="black"/>
                </a:solidFill>
              </a:rPr>
              <a:t>All accounting-related activities</a:t>
            </a:r>
          </a:p>
          <a:p>
            <a:pPr marL="914400" lvl="1" indent="-457200">
              <a:spcAft>
                <a:spcPts val="600"/>
              </a:spcAft>
            </a:pPr>
            <a:r>
              <a:rPr lang="en-US" sz="2100" dirty="0" smtClean="0">
                <a:solidFill>
                  <a:schemeClr val="tx1"/>
                </a:solidFill>
              </a:rPr>
              <a:t>Budgeting</a:t>
            </a:r>
          </a:p>
          <a:p>
            <a:pPr marL="914400" lvl="1" indent="-457200">
              <a:spcAft>
                <a:spcPts val="600"/>
              </a:spcAft>
              <a:buFont typeface="Wingdings" charset="2"/>
              <a:buChar char="Ø"/>
            </a:pPr>
            <a:r>
              <a:rPr lang="en-US" sz="2100" dirty="0" smtClean="0">
                <a:solidFill>
                  <a:prstClr val="black"/>
                </a:solidFill>
              </a:rPr>
              <a:t>Oversight and management of budget for all funds and accounts</a:t>
            </a:r>
          </a:p>
          <a:p>
            <a:pPr marL="914400" lvl="1" indent="-457200">
              <a:spcAft>
                <a:spcPts val="600"/>
              </a:spcAft>
              <a:buFont typeface="Wingdings" charset="2"/>
              <a:buChar char="Ø"/>
            </a:pPr>
            <a:r>
              <a:rPr lang="en-US" sz="2100" dirty="0" smtClean="0">
                <a:solidFill>
                  <a:prstClr val="black"/>
                </a:solidFill>
              </a:rPr>
              <a:t>Provide budget, fiscal and general issue analysis</a:t>
            </a:r>
          </a:p>
          <a:p>
            <a:pPr marL="914400" lvl="1" indent="-457200">
              <a:spcAft>
                <a:spcPts val="600"/>
              </a:spcAft>
            </a:pPr>
            <a:r>
              <a:rPr lang="en-US" sz="2100" dirty="0" smtClean="0">
                <a:solidFill>
                  <a:schemeClr val="tx1"/>
                </a:solidFill>
              </a:rPr>
              <a:t>Financial Planning</a:t>
            </a:r>
          </a:p>
          <a:p>
            <a:pPr marL="914400" lvl="1" indent="-457200">
              <a:spcAft>
                <a:spcPts val="600"/>
              </a:spcAft>
              <a:buFont typeface="Wingdings" charset="2"/>
              <a:buChar char="Ø"/>
            </a:pPr>
            <a:r>
              <a:rPr lang="en-US" sz="2100" dirty="0" smtClean="0">
                <a:solidFill>
                  <a:prstClr val="black"/>
                </a:solidFill>
              </a:rPr>
              <a:t>Overall financial reporting and financial updates</a:t>
            </a:r>
          </a:p>
          <a:p>
            <a:pPr marL="914400" lvl="1" indent="-457200">
              <a:spcAft>
                <a:spcPts val="600"/>
              </a:spcAft>
              <a:buFont typeface="Wingdings" charset="2"/>
              <a:buChar char="Ø"/>
            </a:pPr>
            <a:r>
              <a:rPr lang="en-US" sz="2100" dirty="0" smtClean="0">
                <a:solidFill>
                  <a:prstClr val="black"/>
                </a:solidFill>
              </a:rPr>
              <a:t>Manage investment portfolio</a:t>
            </a:r>
          </a:p>
          <a:p>
            <a:pPr marL="914400" lvl="1" indent="-457200">
              <a:spcAft>
                <a:spcPts val="600"/>
              </a:spcAft>
            </a:pPr>
            <a:r>
              <a:rPr lang="en-US" sz="2100" dirty="0" smtClean="0">
                <a:solidFill>
                  <a:schemeClr val="tx1"/>
                </a:solidFill>
              </a:rPr>
              <a:t>Organizational Support</a:t>
            </a:r>
          </a:p>
          <a:p>
            <a:pPr marL="914400" lvl="1" indent="-457200">
              <a:spcAft>
                <a:spcPts val="600"/>
              </a:spcAft>
              <a:buFont typeface="Wingdings" charset="2"/>
              <a:buChar char="Ø"/>
            </a:pPr>
            <a:r>
              <a:rPr lang="en-US" sz="2100" dirty="0" smtClean="0">
                <a:solidFill>
                  <a:prstClr val="black"/>
                </a:solidFill>
              </a:rPr>
              <a:t>Procurement</a:t>
            </a:r>
          </a:p>
          <a:p>
            <a:pPr marL="914400" lvl="1" indent="-457200">
              <a:spcAft>
                <a:spcPts val="600"/>
              </a:spcAft>
              <a:buFont typeface="Wingdings" charset="2"/>
              <a:buChar char="Ø"/>
            </a:pPr>
            <a:r>
              <a:rPr lang="en-US" sz="2100" dirty="0" smtClean="0">
                <a:solidFill>
                  <a:prstClr val="black"/>
                </a:solidFill>
              </a:rPr>
              <a:t>City mail</a:t>
            </a:r>
          </a:p>
          <a:p>
            <a:pPr marL="914400" lvl="1" indent="-457200">
              <a:spcAft>
                <a:spcPts val="600"/>
              </a:spcAft>
            </a:pPr>
            <a:r>
              <a:rPr lang="en-US" sz="2100" dirty="0" smtClean="0">
                <a:solidFill>
                  <a:prstClr val="black"/>
                </a:solidFill>
              </a:rPr>
              <a:t>Sewer Billing</a:t>
            </a:r>
            <a:endParaRPr lang="en-US" sz="2100" dirty="0" smtClean="0">
              <a:solidFill>
                <a:schemeClr val="tx1"/>
              </a:solidFill>
            </a:endParaRPr>
          </a:p>
          <a:p>
            <a:pPr marL="914400" lvl="1" indent="-457200">
              <a:spcAft>
                <a:spcPts val="600"/>
              </a:spcAft>
              <a:buFont typeface="Wingdings" charset="2"/>
              <a:buChar char="Ø"/>
            </a:pPr>
            <a:r>
              <a:rPr lang="en-US" sz="2100" dirty="0" smtClean="0">
                <a:solidFill>
                  <a:prstClr val="black"/>
                </a:solidFill>
              </a:rPr>
              <a:t>Maintenance of an effective and efficient sewer billing process</a:t>
            </a:r>
            <a:endParaRPr lang="en-US" sz="2100" dirty="0" smtClean="0">
              <a:solidFill>
                <a:schemeClr val="tx1"/>
              </a:solidFill>
            </a:endParaRPr>
          </a:p>
          <a:p>
            <a:pPr marL="914400" lvl="1" indent="-457200">
              <a:spcAft>
                <a:spcPts val="600"/>
              </a:spcAft>
              <a:buFont typeface="Wingdings" charset="2"/>
              <a:buChar char="Ø"/>
            </a:pPr>
            <a:endParaRPr lang="en-US" sz="1400" dirty="0" smtClean="0">
              <a:solidFill>
                <a:prstClr val="black"/>
              </a:solidFill>
            </a:endParaRPr>
          </a:p>
          <a:p>
            <a:pPr marL="457200" indent="-457200">
              <a:spcAft>
                <a:spcPts val="600"/>
              </a:spcAft>
            </a:pPr>
            <a:r>
              <a:rPr lang="en-US" sz="1400" dirty="0" smtClean="0">
                <a:solidFill>
                  <a:prstClr val="black"/>
                </a:solidFill>
              </a:rPr>
              <a:t>	</a:t>
            </a:r>
          </a:p>
          <a:p>
            <a:pPr marL="914400" lvl="1" indent="-457200">
              <a:spcAft>
                <a:spcPts val="600"/>
              </a:spcAft>
            </a:pPr>
            <a:endParaRPr lang="en-US" dirty="0" smtClean="0">
              <a:solidFill>
                <a:schemeClr val="tx1"/>
              </a:solidFill>
            </a:endParaRPr>
          </a:p>
          <a:p>
            <a:pPr marL="914400" lvl="1" indent="-457200">
              <a:spcAft>
                <a:spcPts val="600"/>
              </a:spcAft>
            </a:pPr>
            <a:endParaRPr lang="en-US"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20599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1371600" lvl="2" indent="-457200">
              <a:spcAft>
                <a:spcPts val="600"/>
              </a:spcAft>
              <a:buFont typeface="Wingdings" panose="05000000000000000000" pitchFamily="2" charset="2"/>
              <a:buChar char="Ø"/>
            </a:pPr>
            <a:r>
              <a:rPr lang="en-US" sz="1800" b="1" dirty="0" smtClean="0">
                <a:solidFill>
                  <a:schemeClr val="tx1"/>
                </a:solidFill>
              </a:rPr>
              <a:t>Research potential restructuring of the Redevelopment Agency Bonds</a:t>
            </a:r>
          </a:p>
          <a:p>
            <a:pPr marL="1371600" lvl="2" indent="-457200">
              <a:spcAft>
                <a:spcPts val="600"/>
              </a:spcAft>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Monitor all debt service</a:t>
            </a:r>
          </a:p>
          <a:p>
            <a:pPr marL="1828800" lvl="3" indent="-457200">
              <a:spcAft>
                <a:spcPts val="600"/>
              </a:spcAft>
              <a:buFont typeface="Wingdings" panose="05000000000000000000" pitchFamily="2" charset="2"/>
              <a:buChar char="Ø"/>
            </a:pPr>
            <a:r>
              <a:rPr lang="en-US" sz="1600" dirty="0" smtClean="0">
                <a:solidFill>
                  <a:schemeClr val="tx1"/>
                </a:solidFill>
              </a:rPr>
              <a:t>Initiate restructuring when economically feasible, including preparation of annual debt management report and updated policy.</a:t>
            </a: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Monitor economic conditions with constant review of revenues and expenditures</a:t>
            </a:r>
          </a:p>
          <a:p>
            <a:pPr marL="1828800" lvl="3" indent="-457200">
              <a:spcAft>
                <a:spcPts val="600"/>
              </a:spcAft>
              <a:buFont typeface="Wingdings" panose="05000000000000000000" pitchFamily="2" charset="2"/>
              <a:buChar char="Ø"/>
            </a:pPr>
            <a:r>
              <a:rPr lang="en-US" sz="1600" dirty="0" smtClean="0">
                <a:solidFill>
                  <a:schemeClr val="tx1"/>
                </a:solidFill>
              </a:rPr>
              <a:t>Review and update Budget Guiding Principles</a:t>
            </a:r>
            <a:endParaRPr lang="en-US" sz="1800" b="1" u="sng" dirty="0" smtClean="0">
              <a:solidFill>
                <a:schemeClr val="tx1"/>
              </a:solidFill>
            </a:endParaRP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Continue enhanced collection efforts in all areas</a:t>
            </a:r>
          </a:p>
          <a:p>
            <a:pPr marL="1828800" lvl="3" indent="-457200">
              <a:spcAft>
                <a:spcPts val="600"/>
              </a:spcAft>
              <a:buFont typeface="Wingdings" panose="05000000000000000000" pitchFamily="2" charset="2"/>
              <a:buChar char="Ø"/>
            </a:pPr>
            <a:r>
              <a:rPr lang="en-US" sz="1600" dirty="0" smtClean="0">
                <a:solidFill>
                  <a:schemeClr val="tx1"/>
                </a:solidFill>
              </a:rPr>
              <a:t>Sewer billing, parking tickets, code enforcement, etc.</a:t>
            </a:r>
          </a:p>
          <a:p>
            <a:pPr marL="914400" lvl="1" indent="-457200">
              <a:spcAft>
                <a:spcPts val="600"/>
              </a:spcAft>
              <a:buFont typeface="Wingdings" panose="05000000000000000000" pitchFamily="2" charset="2"/>
              <a:buChar char="Ø"/>
            </a:pPr>
            <a:endParaRPr lang="en-US" sz="2000" b="1"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86901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rmAutofit/>
          </a:bodyPr>
          <a:lstStyle/>
          <a:p>
            <a:pPr algn="ctr">
              <a:lnSpc>
                <a:spcPts val="3600"/>
              </a:lnSpc>
            </a:pPr>
            <a:r>
              <a:rPr lang="en-US" sz="3600" b="0" dirty="0">
                <a:effectLst>
                  <a:outerShdw blurRad="50800" dist="38100" dir="2700000" algn="tl" rotWithShape="0">
                    <a:prstClr val="black">
                      <a:alpha val="40000"/>
                    </a:prstClr>
                  </a:outerShdw>
                </a:effectLst>
              </a:rPr>
              <a:t>FY 18/19</a:t>
            </a:r>
            <a:br>
              <a:rPr lang="en-US" sz="3600" b="0" dirty="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br>
              <a:rPr lang="en-US" sz="3600" dirty="0" smtClean="0">
                <a:effectLst>
                  <a:outerShdw blurRad="50800" dist="38100" dir="2700000" algn="tl" rotWithShape="0">
                    <a:prstClr val="black">
                      <a:alpha val="40000"/>
                    </a:prstClr>
                  </a:outerShdw>
                </a:effectLst>
              </a:rPr>
            </a:br>
            <a:r>
              <a:rPr lang="en-US" sz="3600" b="0" dirty="0">
                <a:effectLst>
                  <a:outerShdw blurRad="50800" dist="38100" dir="2700000" algn="tl" rotWithShape="0">
                    <a:prstClr val="black">
                      <a:alpha val="40000"/>
                    </a:prstClr>
                  </a:outerShdw>
                </a:effectLst>
              </a:rPr>
              <a:t/>
            </a:r>
            <a:br>
              <a:rPr lang="en-US" sz="3600" b="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HUMAN RESOURCES</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46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691023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a:t>Departmental Core </a:t>
            </a:r>
            <a:r>
              <a:rPr lang="en-US" sz="2800" b="0" dirty="0" smtClean="0"/>
              <a:t>Services</a:t>
            </a:r>
            <a:endParaRPr lang="en-US" sz="2800" b="0" dirty="0"/>
          </a:p>
        </p:txBody>
      </p:sp>
      <p:sp>
        <p:nvSpPr>
          <p:cNvPr id="3" name="Text Placeholder 2"/>
          <p:cNvSpPr>
            <a:spLocks noGrp="1"/>
          </p:cNvSpPr>
          <p:nvPr>
            <p:ph idx="1"/>
          </p:nvPr>
        </p:nvSpPr>
        <p:spPr/>
        <p:txBody>
          <a:bodyPr>
            <a:normAutofit/>
          </a:bodyPr>
          <a:lstStyle/>
          <a:p>
            <a:pPr lvl="2">
              <a:spcAft>
                <a:spcPts val="600"/>
              </a:spcAft>
              <a:buNone/>
            </a:pPr>
            <a:endParaRPr lang="en-US" sz="2600" dirty="0">
              <a:solidFill>
                <a:schemeClr val="tx1"/>
              </a:solidFill>
            </a:endParaRPr>
          </a:p>
          <a:p>
            <a:pPr marL="914400" lvl="1" indent="-457200">
              <a:spcAft>
                <a:spcPts val="600"/>
              </a:spcAft>
              <a:buFont typeface="Wingdings" charset="2"/>
              <a:buChar char="Ø"/>
            </a:pPr>
            <a:r>
              <a:rPr lang="en-US" sz="2800" dirty="0">
                <a:solidFill>
                  <a:schemeClr val="tx1"/>
                </a:solidFill>
              </a:rPr>
              <a:t>Recruitment &amp; Development Program</a:t>
            </a:r>
          </a:p>
          <a:p>
            <a:pPr marL="914400" lvl="1" indent="-457200">
              <a:spcAft>
                <a:spcPts val="600"/>
              </a:spcAft>
              <a:buFont typeface="Wingdings" charset="2"/>
              <a:buChar char="Ø"/>
            </a:pPr>
            <a:r>
              <a:rPr lang="en-US" dirty="0"/>
              <a:t>Employee Services Program</a:t>
            </a:r>
          </a:p>
          <a:p>
            <a:pPr marL="914400" lvl="1" indent="-457200">
              <a:spcAft>
                <a:spcPts val="600"/>
              </a:spcAft>
              <a:buFont typeface="Wingdings" charset="2"/>
              <a:buChar char="Ø"/>
            </a:pPr>
            <a:r>
              <a:rPr lang="en-US" dirty="0"/>
              <a:t>Employee &amp; Labor Relations Program</a:t>
            </a:r>
          </a:p>
          <a:p>
            <a:pPr marL="914400" lvl="1" indent="-457200">
              <a:spcAft>
                <a:spcPts val="600"/>
              </a:spcAft>
              <a:buFont typeface="Wingdings" charset="2"/>
              <a:buChar char="Ø"/>
            </a:pPr>
            <a:r>
              <a:rPr lang="en-US" dirty="0"/>
              <a:t>Compliance Program</a:t>
            </a:r>
          </a:p>
          <a:p>
            <a:pPr marL="914400" lvl="1" indent="-457200">
              <a:spcAft>
                <a:spcPts val="600"/>
              </a:spcAft>
              <a:buFont typeface="Wingdings" charset="2"/>
              <a:buChar char="Ø"/>
            </a:pPr>
            <a:endParaRPr lang="en-US" sz="2800" dirty="0">
              <a:solidFill>
                <a:schemeClr val="tx1"/>
              </a:solidFill>
            </a:endParaRPr>
          </a:p>
          <a:p>
            <a:pPr>
              <a:spcAft>
                <a:spcPts val="600"/>
              </a:spcAft>
              <a:buFont typeface="Wingdings" pitchFamily="2" charset="2"/>
              <a:buChar char="§"/>
            </a:pPr>
            <a:endParaRPr lang="en-US" dirty="0">
              <a:solidFill>
                <a:schemeClr val="tx1"/>
              </a:solidFill>
            </a:endParaRPr>
          </a:p>
          <a:p>
            <a:pPr>
              <a:buFont typeface="Wingdings" pitchFamily="2" charset="2"/>
              <a:buChar char="§"/>
            </a:pPr>
            <a:endParaRPr lang="en-US" dirty="0">
              <a:solidFill>
                <a:schemeClr val="tx1"/>
              </a:solidFill>
            </a:endParaRPr>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47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84666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56359"/>
            <a:ext cx="8458200" cy="5070319"/>
          </a:xfrm>
        </p:spPr>
        <p:txBody>
          <a:bodyPr>
            <a:normAutofit/>
          </a:bodyPr>
          <a:lstStyle/>
          <a:p>
            <a:pPr marL="914400" lvl="1" indent="-457200">
              <a:spcAft>
                <a:spcPts val="600"/>
              </a:spcAft>
              <a:buFont typeface="Wingdings" panose="05000000000000000000" pitchFamily="2" charset="2"/>
              <a:buChar char="Ø"/>
            </a:pPr>
            <a:r>
              <a:rPr lang="en-US" sz="2800" dirty="0">
                <a:solidFill>
                  <a:schemeClr val="tx1"/>
                </a:solidFill>
              </a:rPr>
              <a:t>FUTURE GOALS</a:t>
            </a:r>
            <a:r>
              <a:rPr lang="en-US" sz="2000" dirty="0">
                <a:solidFill>
                  <a:schemeClr val="tx1"/>
                </a:solidFill>
              </a:rPr>
              <a:t>:</a:t>
            </a:r>
          </a:p>
          <a:p>
            <a:pPr marL="1371600" lvl="2" indent="-457200">
              <a:spcAft>
                <a:spcPts val="600"/>
              </a:spcAft>
              <a:buFont typeface="Wingdings" panose="05000000000000000000" pitchFamily="2" charset="2"/>
              <a:buChar char="Ø"/>
            </a:pPr>
            <a:r>
              <a:rPr lang="en-US" sz="2000" dirty="0">
                <a:solidFill>
                  <a:schemeClr val="tx1"/>
                </a:solidFill>
              </a:rPr>
              <a:t>To build a robust and meaningful Learning &amp; Development Program for the City of Reno</a:t>
            </a:r>
          </a:p>
          <a:p>
            <a:pPr marL="1371600" lvl="2" indent="-457200">
              <a:spcAft>
                <a:spcPts val="600"/>
              </a:spcAft>
              <a:buFont typeface="Wingdings" panose="05000000000000000000" pitchFamily="2" charset="2"/>
              <a:buChar char="Ø"/>
            </a:pPr>
            <a:r>
              <a:rPr lang="en-US" sz="2000" dirty="0">
                <a:solidFill>
                  <a:schemeClr val="tx1"/>
                </a:solidFill>
              </a:rPr>
              <a:t>To analyze, identify, and maximize efficiencies in all program areas</a:t>
            </a:r>
          </a:p>
          <a:p>
            <a:pPr marL="1371600" lvl="2" indent="-457200">
              <a:spcAft>
                <a:spcPts val="600"/>
              </a:spcAft>
              <a:buFont typeface="Wingdings" panose="05000000000000000000" pitchFamily="2" charset="2"/>
              <a:buChar char="Ø"/>
            </a:pPr>
            <a:r>
              <a:rPr lang="en-US" sz="2000" dirty="0">
                <a:solidFill>
                  <a:schemeClr val="tx1"/>
                </a:solidFill>
              </a:rPr>
              <a:t>To facilitate organizational culture change through inter-Departmental collaboration</a:t>
            </a:r>
          </a:p>
          <a:p>
            <a:pPr marL="914400" lvl="1" indent="-457200">
              <a:spcAft>
                <a:spcPts val="600"/>
              </a:spcAft>
              <a:buFont typeface="Wingdings" panose="05000000000000000000" pitchFamily="2" charset="2"/>
              <a:buChar char="Ø"/>
            </a:pPr>
            <a:endParaRPr lang="en-US" sz="2800" dirty="0">
              <a:solidFill>
                <a:schemeClr val="tx1"/>
              </a:solidFill>
            </a:endParaRPr>
          </a:p>
          <a:p>
            <a:pPr lvl="1">
              <a:spcAft>
                <a:spcPts val="600"/>
              </a:spcAft>
            </a:pPr>
            <a:endParaRPr lang="en-US" dirty="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a:t>Department Strategic </a:t>
            </a:r>
            <a:r>
              <a:rPr lang="en-US" sz="2800" b="0" dirty="0" smtClean="0"/>
              <a:t>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61022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4816" y="2044460"/>
            <a:ext cx="6234366"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MUNICIPAL COURT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49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08871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Department Presentations</a:t>
            </a:r>
            <a:endParaRPr lang="en-US" sz="4000" dirty="0"/>
          </a:p>
        </p:txBody>
      </p:sp>
      <p:sp>
        <p:nvSpPr>
          <p:cNvPr id="7" name="Content Placeholder 6"/>
          <p:cNvSpPr>
            <a:spLocks noGrp="1"/>
          </p:cNvSpPr>
          <p:nvPr>
            <p:ph idx="1"/>
          </p:nvPr>
        </p:nvSpPr>
        <p:spPr>
          <a:xfrm>
            <a:off x="315119" y="1919111"/>
            <a:ext cx="8513762" cy="4120832"/>
          </a:xfrm>
        </p:spPr>
        <p:txBody>
          <a:bodyPr/>
          <a:lstStyle/>
          <a:p>
            <a:pPr>
              <a:buFont typeface="Wingdings" pitchFamily="2" charset="2"/>
              <a:buChar char="Ø"/>
            </a:pPr>
            <a:r>
              <a:rPr lang="en-US" dirty="0" smtClean="0"/>
              <a:t>Communications </a:t>
            </a:r>
            <a:r>
              <a:rPr lang="en-US" dirty="0"/>
              <a:t>&amp; Community Engagement</a:t>
            </a:r>
          </a:p>
          <a:p>
            <a:pPr>
              <a:buFont typeface="Wingdings" pitchFamily="2" charset="2"/>
              <a:buChar char="Ø"/>
            </a:pPr>
            <a:r>
              <a:rPr lang="en-US" dirty="0" smtClean="0"/>
              <a:t>Civil Service</a:t>
            </a:r>
          </a:p>
          <a:p>
            <a:pPr>
              <a:buFont typeface="Wingdings" pitchFamily="2" charset="2"/>
              <a:buChar char="Ø"/>
            </a:pPr>
            <a:r>
              <a:rPr lang="en-US" dirty="0" smtClean="0"/>
              <a:t>Community Development</a:t>
            </a:r>
          </a:p>
          <a:p>
            <a:pPr>
              <a:buFont typeface="Wingdings" pitchFamily="2" charset="2"/>
              <a:buChar char="Ø"/>
            </a:pPr>
            <a:r>
              <a:rPr lang="en-US" dirty="0"/>
              <a:t>Department of Information Technology</a:t>
            </a:r>
          </a:p>
          <a:p>
            <a:pPr>
              <a:buFont typeface="Wingdings" pitchFamily="2" charset="2"/>
              <a:buChar char="Ø"/>
            </a:pPr>
            <a:r>
              <a:rPr lang="en-US" dirty="0"/>
              <a:t>Finance Department</a:t>
            </a:r>
          </a:p>
          <a:p>
            <a:pPr marL="0" indent="0">
              <a:buNone/>
            </a:pPr>
            <a:endParaRPr lang="en-US" dirty="0" smtClean="0"/>
          </a:p>
          <a:p>
            <a:pPr>
              <a:buNone/>
            </a:pPr>
            <a:endParaRPr lang="en-US"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498764" y="1521228"/>
            <a:ext cx="8171411" cy="4093428"/>
          </a:xfrm>
          <a:prstGeom prst="rect">
            <a:avLst/>
          </a:prstGeom>
        </p:spPr>
        <p:txBody>
          <a:bodyPr wrap="square">
            <a:spAutoFit/>
          </a:bodyPr>
          <a:lstStyle/>
          <a:p>
            <a:pPr>
              <a:buNone/>
            </a:pPr>
            <a:r>
              <a:rPr lang="en-US" sz="2000" dirty="0" smtClean="0"/>
              <a:t>Reno Municipal Court (RMC) is a busy 4 judge limited jurisdiction court, supported by 46 highly-skilled professionals, processing almost 20,000 cases each year and maintaining several unique specialty court programs.</a:t>
            </a:r>
          </a:p>
          <a:p>
            <a:pPr>
              <a:buNone/>
            </a:pPr>
            <a:endParaRPr lang="en-US" sz="2000" dirty="0" smtClean="0"/>
          </a:p>
          <a:p>
            <a:pPr>
              <a:buNone/>
            </a:pPr>
            <a:r>
              <a:rPr lang="en-US" sz="2000" dirty="0" smtClean="0"/>
              <a:t>The Court is an adult court of record, established by Chapter 5 of the Nevada Revised Statutes and adopted by the City of Reno Municipal Charter.</a:t>
            </a:r>
          </a:p>
          <a:p>
            <a:pPr>
              <a:buNone/>
            </a:pPr>
            <a:endParaRPr lang="en-US" sz="2000" dirty="0" smtClean="0"/>
          </a:p>
          <a:p>
            <a:pPr>
              <a:buNone/>
            </a:pPr>
            <a:r>
              <a:rPr lang="en-US" sz="2000" dirty="0" smtClean="0"/>
              <a:t>RMC’s core services are to impartially adjudicate misdemeanor crimes and code violations, provide supervised rehabilitation services to those needing treatment, operate in a cost-effective manner, provide safe and equal access to justice to all court users, maintain the integrity and independence of the judiciary, and preserve the confidence and respect of those coming before the Bench.  </a:t>
            </a:r>
            <a:endParaRPr lang="en-US" sz="200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50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57485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972589"/>
            <a:ext cx="8458200" cy="5454090"/>
          </a:xfrm>
        </p:spPr>
        <p:txBody>
          <a:bodyPr>
            <a:normAutofit lnSpcReduction="10000"/>
          </a:bodyPr>
          <a:lstStyle/>
          <a:p>
            <a:pPr marL="914400" lvl="1" indent="-457200">
              <a:spcAft>
                <a:spcPts val="600"/>
              </a:spcAft>
            </a:pPr>
            <a:endParaRPr lang="en-US" sz="800" b="1" dirty="0" smtClean="0">
              <a:solidFill>
                <a:schemeClr val="tx1"/>
              </a:solidFill>
            </a:endParaRPr>
          </a:p>
          <a:p>
            <a:pPr marL="914400" lvl="1" indent="-457200">
              <a:spcAft>
                <a:spcPts val="600"/>
              </a:spcAft>
            </a:pPr>
            <a:r>
              <a:rPr lang="en-US" sz="2000" b="1" dirty="0" smtClean="0">
                <a:solidFill>
                  <a:schemeClr val="tx1"/>
                </a:solidFill>
                <a:latin typeface="+mn-lt"/>
              </a:rPr>
              <a:t>PRIMARY GOAL 1:   MAINTAIN A MODEL COURT ENVIRONMENT</a:t>
            </a:r>
          </a:p>
          <a:p>
            <a:pPr marL="914400" lvl="1" indent="-457200">
              <a:spcAft>
                <a:spcPts val="600"/>
              </a:spcAft>
              <a:buFont typeface="Wingdings" pitchFamily="2" charset="2"/>
              <a:buChar char="Ø"/>
            </a:pPr>
            <a:r>
              <a:rPr lang="en-US" sz="2000" dirty="0" smtClean="0">
                <a:solidFill>
                  <a:schemeClr val="tx1"/>
                </a:solidFill>
                <a:latin typeface="+mn-lt"/>
              </a:rPr>
              <a:t>Continue to provide quality customer service both at the courthouse and online</a:t>
            </a:r>
          </a:p>
          <a:p>
            <a:pPr marL="1371600" lvl="2" indent="-227013">
              <a:spcAft>
                <a:spcPts val="600"/>
              </a:spcAft>
              <a:buFont typeface="Arial" pitchFamily="34" charset="0"/>
              <a:buChar char="•"/>
            </a:pPr>
            <a:r>
              <a:rPr lang="en-US" i="1" dirty="0" smtClean="0">
                <a:solidFill>
                  <a:schemeClr val="tx1"/>
                </a:solidFill>
                <a:latin typeface="+mn-lt"/>
              </a:rPr>
              <a:t>Developed a new check-in and payment process that opens 8 windows during peak times</a:t>
            </a:r>
          </a:p>
          <a:p>
            <a:pPr marL="914400" lvl="1" indent="-457200">
              <a:spcAft>
                <a:spcPts val="600"/>
              </a:spcAft>
              <a:buFont typeface="Wingdings" pitchFamily="2" charset="2"/>
              <a:buChar char="Ø"/>
            </a:pPr>
            <a:r>
              <a:rPr lang="en-US" sz="2000" dirty="0" smtClean="0">
                <a:solidFill>
                  <a:schemeClr val="tx1"/>
                </a:solidFill>
                <a:latin typeface="+mn-lt"/>
              </a:rPr>
              <a:t>Continue to make operational changes, such as introducing new technology, without impacting the court’s calendar, performance or budget</a:t>
            </a:r>
          </a:p>
          <a:p>
            <a:pPr marL="1371600" lvl="2" indent="-227013">
              <a:spcAft>
                <a:spcPts val="600"/>
              </a:spcAft>
              <a:buFont typeface="Arial" pitchFamily="34" charset="0"/>
              <a:buChar char="•"/>
            </a:pPr>
            <a:r>
              <a:rPr lang="en-US" i="1" dirty="0" smtClean="0">
                <a:solidFill>
                  <a:schemeClr val="tx1"/>
                </a:solidFill>
                <a:latin typeface="+mn-lt"/>
              </a:rPr>
              <a:t>Text notification of upcoming hearing and payment due dates</a:t>
            </a:r>
          </a:p>
          <a:p>
            <a:pPr marL="914400" lvl="1" indent="-457200">
              <a:spcAft>
                <a:spcPts val="600"/>
              </a:spcAft>
              <a:buFont typeface="Wingdings" pitchFamily="2" charset="2"/>
              <a:buChar char="Ø"/>
            </a:pPr>
            <a:r>
              <a:rPr lang="en-US" sz="2000" dirty="0" smtClean="0">
                <a:solidFill>
                  <a:schemeClr val="tx1"/>
                </a:solidFill>
                <a:latin typeface="+mn-lt"/>
              </a:rPr>
              <a:t>Continue to strengthen community relationships by working closely with city management, holding kids court, adopting a local school, making presentations at high schools and participating in special events</a:t>
            </a:r>
          </a:p>
          <a:p>
            <a:pPr marL="1371600" lvl="2" indent="-227013">
              <a:spcAft>
                <a:spcPts val="600"/>
              </a:spcAft>
              <a:buFont typeface="Arial" pitchFamily="34" charset="0"/>
              <a:buChar char="•"/>
            </a:pPr>
            <a:r>
              <a:rPr lang="en-US" i="1" dirty="0" smtClean="0">
                <a:solidFill>
                  <a:schemeClr val="tx1"/>
                </a:solidFill>
                <a:latin typeface="+mn-lt"/>
              </a:rPr>
              <a:t>Participated in the State of the City – Department Showcase </a:t>
            </a:r>
          </a:p>
          <a:p>
            <a:pPr marL="1371600" lvl="2" indent="-457200">
              <a:spcAft>
                <a:spcPts val="600"/>
              </a:spcAft>
              <a:buFont typeface="Arial" pitchFamily="34" charset="0"/>
              <a:buChar char="•"/>
            </a:pPr>
            <a:endParaRPr lang="en-US" sz="22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19194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fontScale="92500"/>
          </a:bodyPr>
          <a:lstStyle/>
          <a:p>
            <a:endParaRPr lang="en-US" sz="800" b="1" dirty="0" smtClean="0">
              <a:solidFill>
                <a:schemeClr val="tx1"/>
              </a:solidFill>
            </a:endParaRPr>
          </a:p>
          <a:p>
            <a:r>
              <a:rPr lang="en-US" sz="2000" b="1" dirty="0" smtClean="0">
                <a:solidFill>
                  <a:schemeClr val="tx1"/>
                </a:solidFill>
                <a:latin typeface="+mn-lt"/>
              </a:rPr>
              <a:t>	PRIMARY GOAL 2: </a:t>
            </a:r>
            <a:r>
              <a:rPr lang="en-US" b="1" dirty="0" smtClean="0">
                <a:solidFill>
                  <a:schemeClr val="tx1"/>
                </a:solidFill>
                <a:latin typeface="+mn-lt"/>
              </a:rPr>
              <a:t>  EXPAND THE USE OF TECHNOLOGY</a:t>
            </a:r>
          </a:p>
          <a:p>
            <a:endParaRPr lang="en-US" sz="800" b="1"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Continue to audit all active cases and workflows to ensure efficiencies and compliance to state and federal laws as well as Supreme Court mandates</a:t>
            </a:r>
          </a:p>
          <a:p>
            <a:pPr marL="1371600" lvl="2" indent="-457200">
              <a:spcAft>
                <a:spcPts val="600"/>
              </a:spcAft>
              <a:buFont typeface="Arial" pitchFamily="34" charset="0"/>
              <a:buChar char="•"/>
            </a:pPr>
            <a:r>
              <a:rPr lang="en-US" i="1" dirty="0" smtClean="0">
                <a:solidFill>
                  <a:schemeClr val="tx1"/>
                </a:solidFill>
                <a:latin typeface="+mn-lt"/>
              </a:rPr>
              <a:t>RMC was the first court in the State to have it’s case management system certified by the Nevada Supreme Court </a:t>
            </a:r>
          </a:p>
          <a:p>
            <a:pPr marL="914400" lvl="1" indent="-457200">
              <a:spcAft>
                <a:spcPts val="600"/>
              </a:spcAft>
              <a:buFont typeface="Wingdings" pitchFamily="2" charset="2"/>
              <a:buChar char="Ø"/>
            </a:pPr>
            <a:r>
              <a:rPr lang="en-US" sz="2000" dirty="0" smtClean="0">
                <a:solidFill>
                  <a:schemeClr val="tx1"/>
                </a:solidFill>
                <a:latin typeface="+mn-lt"/>
              </a:rPr>
              <a:t>Continue to advance the Electronic Case File project </a:t>
            </a:r>
          </a:p>
          <a:p>
            <a:pPr marL="1371600" lvl="2" indent="-457200">
              <a:spcAft>
                <a:spcPts val="600"/>
              </a:spcAft>
              <a:buFont typeface="Arial" pitchFamily="34" charset="0"/>
              <a:buChar char="•"/>
            </a:pPr>
            <a:r>
              <a:rPr lang="en-US" i="1" dirty="0" smtClean="0">
                <a:solidFill>
                  <a:schemeClr val="tx1"/>
                </a:solidFill>
                <a:latin typeface="+mn-lt"/>
              </a:rPr>
              <a:t>Research and implement new electronic features, such as digital signatures and file stamps </a:t>
            </a:r>
          </a:p>
          <a:p>
            <a:pPr marL="914400" lvl="1" indent="-457200">
              <a:spcAft>
                <a:spcPts val="600"/>
              </a:spcAft>
              <a:buFont typeface="Wingdings" pitchFamily="2" charset="2"/>
              <a:buChar char="Ø"/>
            </a:pPr>
            <a:r>
              <a:rPr lang="en-US" sz="2000" dirty="0" smtClean="0">
                <a:solidFill>
                  <a:schemeClr val="tx1"/>
                </a:solidFill>
                <a:latin typeface="+mn-lt"/>
              </a:rPr>
              <a:t>Continue to upgrade the Court’s recently redesign website</a:t>
            </a:r>
          </a:p>
          <a:p>
            <a:pPr marL="1376363" lvl="3" indent="-457200">
              <a:spcAft>
                <a:spcPts val="600"/>
              </a:spcAft>
              <a:buFont typeface="Arial" pitchFamily="34" charset="0"/>
              <a:buChar char="•"/>
            </a:pPr>
            <a:r>
              <a:rPr lang="en-US" sz="1600" i="1" dirty="0" smtClean="0">
                <a:solidFill>
                  <a:schemeClr val="tx1"/>
                </a:solidFill>
                <a:latin typeface="+mn-lt"/>
              </a:rPr>
              <a:t>Easy to navigate to primary areas of interest, such as online payments </a:t>
            </a:r>
            <a:br>
              <a:rPr lang="en-US" sz="1600" i="1" dirty="0" smtClean="0">
                <a:solidFill>
                  <a:schemeClr val="tx1"/>
                </a:solidFill>
                <a:latin typeface="+mn-lt"/>
              </a:rPr>
            </a:br>
            <a:r>
              <a:rPr lang="en-US" sz="1600" i="1" dirty="0" smtClean="0">
                <a:solidFill>
                  <a:schemeClr val="tx1"/>
                </a:solidFill>
                <a:latin typeface="+mn-lt"/>
              </a:rPr>
              <a:t>and select your own traffic arraignment date </a:t>
            </a:r>
            <a:endParaRPr lang="en-US" sz="1600"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Fully utilize the Court’s recently installed digital signage</a:t>
            </a:r>
          </a:p>
          <a:p>
            <a:pPr marL="1376363" lvl="3" indent="-461963">
              <a:spcAft>
                <a:spcPts val="600"/>
              </a:spcAft>
              <a:buFont typeface="Arial" pitchFamily="34" charset="0"/>
              <a:buChar char="•"/>
            </a:pPr>
            <a:r>
              <a:rPr lang="en-US" sz="1600" i="1" dirty="0" smtClean="0">
                <a:solidFill>
                  <a:schemeClr val="tx1"/>
                </a:solidFill>
                <a:latin typeface="+mn-lt"/>
              </a:rPr>
              <a:t>Helps to direct foot traffic and provides real-time information</a:t>
            </a:r>
          </a:p>
          <a:p>
            <a:pPr marL="1371600" lvl="2" indent="-457200">
              <a:spcAft>
                <a:spcPts val="600"/>
              </a:spcAft>
              <a:buFont typeface="Arial" pitchFamily="34" charset="0"/>
              <a:buChar char="•"/>
            </a:pPr>
            <a:endParaRPr lang="en-US" i="1" dirty="0" smtClean="0">
              <a:solidFill>
                <a:schemeClr val="tx1"/>
              </a:solidFill>
            </a:endParaRPr>
          </a:p>
          <a:p>
            <a:pPr marL="1371600" lvl="2" indent="-457200">
              <a:spcAft>
                <a:spcPts val="600"/>
              </a:spcAft>
              <a:buFont typeface="Arial" pitchFamily="34" charset="0"/>
              <a:buChar char="•"/>
            </a:pPr>
            <a:endParaRPr lang="en-US" i="1" dirty="0" smtClean="0">
              <a:solidFill>
                <a:schemeClr val="tx1"/>
              </a:solidFill>
            </a:endParaRPr>
          </a:p>
          <a:p>
            <a:pPr marL="914400" lvl="1" indent="-457200">
              <a:spcAft>
                <a:spcPts val="600"/>
              </a:spcAft>
              <a:buFont typeface="Arial" pitchFamily="34" charset="0"/>
              <a:buChar char="•"/>
            </a:pPr>
            <a:endParaRPr lang="en-US" sz="2000" dirty="0" smtClean="0">
              <a:solidFill>
                <a:schemeClr val="tx1"/>
              </a:solidFill>
            </a:endParaRPr>
          </a:p>
          <a:p>
            <a:pPr>
              <a:buFont typeface="Arial" pitchFamily="34" charset="0"/>
              <a:buChar char="•"/>
            </a:pPr>
            <a:endParaRPr lang="en-US" dirty="0" smtClean="0"/>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3251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4" name="Rectangle 3"/>
          <p:cNvSpPr/>
          <p:nvPr/>
        </p:nvSpPr>
        <p:spPr>
          <a:xfrm>
            <a:off x="348095" y="1288473"/>
            <a:ext cx="8579773" cy="4585871"/>
          </a:xfrm>
          <a:prstGeom prst="rect">
            <a:avLst/>
          </a:prstGeom>
        </p:spPr>
        <p:txBody>
          <a:bodyPr wrap="square">
            <a:spAutoFit/>
          </a:bodyPr>
          <a:lstStyle/>
          <a:p>
            <a:r>
              <a:rPr lang="en-US" sz="2000" b="1" dirty="0" smtClean="0"/>
              <a:t>	PRIMARY GOAL 3:   GROW SPECIALTY COURT PROGRAMS</a:t>
            </a:r>
          </a:p>
          <a:p>
            <a:endParaRPr lang="en-US" sz="800" b="1" dirty="0" smtClean="0"/>
          </a:p>
          <a:p>
            <a:pPr marL="914400" lvl="1" indent="-457200">
              <a:spcAft>
                <a:spcPts val="600"/>
              </a:spcAft>
              <a:buFont typeface="Wingdings" pitchFamily="2" charset="2"/>
              <a:buChar char="Ø"/>
            </a:pPr>
            <a:r>
              <a:rPr lang="en-US" sz="2000" dirty="0" smtClean="0"/>
              <a:t>Effectively utilize a limited budget to serve the growing population of specialty court participants </a:t>
            </a:r>
          </a:p>
          <a:p>
            <a:pPr marL="1376363" lvl="2" indent="-231775">
              <a:spcAft>
                <a:spcPts val="600"/>
              </a:spcAft>
              <a:buFont typeface="Arial" pitchFamily="34" charset="0"/>
              <a:buChar char="•"/>
            </a:pPr>
            <a:r>
              <a:rPr lang="en-US" sz="1600" i="1" dirty="0" smtClean="0"/>
              <a:t>6 programs, 261 participants, 82 graduates last year</a:t>
            </a:r>
          </a:p>
          <a:p>
            <a:pPr marL="914400" lvl="1" indent="-457200">
              <a:spcAft>
                <a:spcPts val="600"/>
              </a:spcAft>
              <a:buFont typeface="Wingdings" pitchFamily="2" charset="2"/>
              <a:buChar char="Ø"/>
            </a:pPr>
            <a:r>
              <a:rPr lang="en-US" sz="2000" dirty="0" smtClean="0"/>
              <a:t>Continue to identify new strategies to support specialty court participants </a:t>
            </a:r>
          </a:p>
          <a:p>
            <a:pPr marL="1371600" lvl="2" indent="-227013">
              <a:spcAft>
                <a:spcPts val="600"/>
              </a:spcAft>
              <a:buFont typeface="Arial" pitchFamily="34" charset="0"/>
              <a:buChar char="•"/>
            </a:pPr>
            <a:r>
              <a:rPr lang="en-US" sz="1600" i="1" dirty="0" smtClean="0"/>
              <a:t>Assist with housing placement, job training, and life-skills workshops</a:t>
            </a:r>
          </a:p>
          <a:p>
            <a:pPr marL="1371600" lvl="2" indent="-227013">
              <a:spcAft>
                <a:spcPts val="600"/>
              </a:spcAft>
              <a:buFont typeface="Arial" pitchFamily="34" charset="0"/>
              <a:buChar char="•"/>
            </a:pPr>
            <a:r>
              <a:rPr lang="en-US" sz="1600" i="1" dirty="0" smtClean="0"/>
              <a:t>Mobile breathalyzers</a:t>
            </a:r>
          </a:p>
          <a:p>
            <a:pPr marL="914400" lvl="1" indent="-457200">
              <a:spcAft>
                <a:spcPts val="600"/>
              </a:spcAft>
              <a:buFont typeface="Wingdings" pitchFamily="2" charset="2"/>
              <a:buChar char="Ø"/>
            </a:pPr>
            <a:r>
              <a:rPr lang="en-US" sz="2000" dirty="0" smtClean="0"/>
              <a:t>RMC is one of only a few courts throughout the nation selected to receive federal training in veteran’s treatment strategies </a:t>
            </a:r>
          </a:p>
          <a:p>
            <a:pPr marL="1376363" lvl="3" indent="-231775">
              <a:spcAft>
                <a:spcPts val="600"/>
              </a:spcAft>
              <a:buFont typeface="Arial" pitchFamily="34" charset="0"/>
              <a:buChar char="•"/>
            </a:pPr>
            <a:r>
              <a:rPr lang="en-US" sz="1600" i="1" dirty="0" smtClean="0"/>
              <a:t>RMC is planning to pilot a Veteran’s Court in the fall of this year</a:t>
            </a:r>
            <a:endParaRPr lang="en-US" sz="1600" dirty="0" smtClean="0"/>
          </a:p>
          <a:p>
            <a:pPr marL="914400" lvl="1" indent="-457200">
              <a:spcAft>
                <a:spcPts val="600"/>
              </a:spcAft>
              <a:buFont typeface="Wingdings" pitchFamily="2" charset="2"/>
              <a:buChar char="Ø"/>
            </a:pPr>
            <a:r>
              <a:rPr lang="en-US" sz="2000" dirty="0" smtClean="0"/>
              <a:t>Continued to support Project Homeless Connect</a:t>
            </a:r>
          </a:p>
          <a:p>
            <a:pPr marL="1376363" lvl="3" indent="-231775">
              <a:spcAft>
                <a:spcPts val="600"/>
              </a:spcAft>
              <a:buFont typeface="Arial" pitchFamily="34" charset="0"/>
              <a:buChar char="•"/>
            </a:pPr>
            <a:r>
              <a:rPr lang="en-US" sz="1600" i="1" dirty="0" smtClean="0"/>
              <a:t>Court is conducted offsite, usually at the homeless shelter or Reno Event Center</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53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16905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61770" y="2060423"/>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CLERK</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54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71429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71600"/>
            <a:ext cx="8458200" cy="4397433"/>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TextBox 3"/>
          <p:cNvSpPr txBox="1"/>
          <p:nvPr/>
        </p:nvSpPr>
        <p:spPr>
          <a:xfrm>
            <a:off x="698269" y="1371600"/>
            <a:ext cx="7664335" cy="4154984"/>
          </a:xfrm>
          <a:prstGeom prst="rect">
            <a:avLst/>
          </a:prstGeom>
          <a:noFill/>
        </p:spPr>
        <p:txBody>
          <a:bodyPr wrap="square" rtlCol="0">
            <a:spAutoFit/>
          </a:bodyPr>
          <a:lstStyle/>
          <a:p>
            <a:r>
              <a:rPr lang="en-US" sz="2800" dirty="0" smtClean="0">
                <a:latin typeface="Arial" pitchFamily="34" charset="0"/>
                <a:cs typeface="Arial" pitchFamily="34" charset="0"/>
              </a:rPr>
              <a:t>COUNCIL  SUPPORT</a:t>
            </a:r>
          </a:p>
          <a:p>
            <a:pPr lvl="1">
              <a:buFont typeface="Arial" pitchFamily="34" charset="0"/>
              <a:buChar char="•"/>
            </a:pPr>
            <a:r>
              <a:rPr lang="en-US" sz="2000" dirty="0" smtClean="0">
                <a:latin typeface="Arial" pitchFamily="34" charset="0"/>
                <a:cs typeface="Arial" pitchFamily="34" charset="0"/>
              </a:rPr>
              <a:t>Maintain official record, journal, laws, minutes and proceedings all of Council Meeting</a:t>
            </a:r>
          </a:p>
          <a:p>
            <a:pPr lvl="1">
              <a:buFont typeface="Arial" pitchFamily="34" charset="0"/>
              <a:buChar char="•"/>
            </a:pPr>
            <a:r>
              <a:rPr lang="en-US" sz="2000" dirty="0" smtClean="0">
                <a:latin typeface="Arial" pitchFamily="34" charset="0"/>
                <a:cs typeface="Arial" pitchFamily="34" charset="0"/>
              </a:rPr>
              <a:t>Boards and Commissions</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CENTRAL CASHIERING</a:t>
            </a:r>
          </a:p>
          <a:p>
            <a:pPr lvl="1">
              <a:buFont typeface="Arial" pitchFamily="34" charset="0"/>
              <a:buChar char="•"/>
            </a:pPr>
            <a:r>
              <a:rPr lang="en-US" sz="2000" dirty="0" smtClean="0">
                <a:latin typeface="Arial" pitchFamily="34" charset="0"/>
                <a:cs typeface="Arial" pitchFamily="34" charset="0"/>
              </a:rPr>
              <a:t>All payments</a:t>
            </a:r>
          </a:p>
          <a:p>
            <a:pPr lvl="1">
              <a:buFont typeface="Arial" pitchFamily="34" charset="0"/>
              <a:buChar char="•"/>
            </a:pPr>
            <a:r>
              <a:rPr lang="en-US" sz="2000" dirty="0" smtClean="0">
                <a:latin typeface="Arial" pitchFamily="34" charset="0"/>
                <a:cs typeface="Arial" pitchFamily="34" charset="0"/>
              </a:rPr>
              <a:t>Parking Permit Program Administration</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RECORDS MANAGEMENT</a:t>
            </a:r>
          </a:p>
          <a:p>
            <a:pPr lvl="1">
              <a:buFont typeface="Arial" pitchFamily="34" charset="0"/>
              <a:buChar char="•"/>
            </a:pPr>
            <a:r>
              <a:rPr lang="en-US" sz="2000" dirty="0" smtClean="0">
                <a:latin typeface="Arial" pitchFamily="34" charset="0"/>
                <a:cs typeface="Arial" pitchFamily="34" charset="0"/>
              </a:rPr>
              <a:t>Public Records</a:t>
            </a:r>
          </a:p>
          <a:p>
            <a:pPr lvl="1">
              <a:buFont typeface="Arial" pitchFamily="34" charset="0"/>
              <a:buChar char="•"/>
            </a:pPr>
            <a:r>
              <a:rPr lang="en-US" sz="2000" dirty="0" smtClean="0">
                <a:latin typeface="Arial" pitchFamily="34" charset="0"/>
                <a:cs typeface="Arial" pitchFamily="34" charset="0"/>
              </a:rPr>
              <a:t>Document and retention management</a:t>
            </a:r>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55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95809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218684"/>
            <a:ext cx="8458200" cy="3760644"/>
          </a:xfrm>
        </p:spPr>
        <p:txBody>
          <a:bodyPr>
            <a:normAutofit/>
          </a:bodyPr>
          <a:lstStyle/>
          <a:p>
            <a:pPr marL="914400" lvl="1" indent="-457200">
              <a:spcAft>
                <a:spcPts val="600"/>
              </a:spcAft>
            </a:pPr>
            <a:r>
              <a:rPr lang="en-US" sz="2600" b="1" dirty="0" smtClean="0">
                <a:solidFill>
                  <a:schemeClr val="tx1"/>
                </a:solidFill>
              </a:rPr>
              <a:t>PRIMARY GOALS:</a:t>
            </a:r>
          </a:p>
          <a:p>
            <a:pPr marL="914400" lvl="1" indent="-457200">
              <a:spcAft>
                <a:spcPts val="600"/>
              </a:spcAft>
              <a:buFont typeface="Arial" pitchFamily="34" charset="0"/>
              <a:buChar char="•"/>
            </a:pPr>
            <a:r>
              <a:rPr lang="en-US" sz="2800" dirty="0" smtClean="0">
                <a:solidFill>
                  <a:schemeClr val="tx1"/>
                </a:solidFill>
              </a:rPr>
              <a:t>Electronic Records</a:t>
            </a:r>
          </a:p>
          <a:p>
            <a:pPr marL="914400" lvl="1" indent="-457200">
              <a:spcAft>
                <a:spcPts val="600"/>
              </a:spcAft>
              <a:buFont typeface="Arial" pitchFamily="34" charset="0"/>
              <a:buChar char="•"/>
            </a:pPr>
            <a:r>
              <a:rPr lang="en-US" sz="2800" dirty="0" smtClean="0">
                <a:solidFill>
                  <a:schemeClr val="tx1"/>
                </a:solidFill>
              </a:rPr>
              <a:t>Federal, State, and Local law adherence</a:t>
            </a:r>
          </a:p>
          <a:p>
            <a:pPr marL="914400" lvl="1" indent="-457200">
              <a:spcAft>
                <a:spcPts val="600"/>
              </a:spcAft>
              <a:buFont typeface="Arial" pitchFamily="34" charset="0"/>
              <a:buChar char="•"/>
            </a:pPr>
            <a:r>
              <a:rPr lang="en-US" sz="2800" dirty="0" smtClean="0">
                <a:solidFill>
                  <a:schemeClr val="tx1"/>
                </a:solidFill>
              </a:rPr>
              <a:t>Customer Service</a:t>
            </a:r>
          </a:p>
          <a:p>
            <a:pPr marL="914400" lvl="1" indent="-457200">
              <a:spcAft>
                <a:spcPts val="600"/>
              </a:spcAft>
              <a:buFont typeface="Arial" pitchFamily="34" charset="0"/>
              <a:buChar char="•"/>
            </a:pPr>
            <a:r>
              <a:rPr lang="en-US" sz="2800" dirty="0" smtClean="0">
                <a:solidFill>
                  <a:schemeClr val="tx1"/>
                </a:solidFill>
              </a:rPr>
              <a:t>DMV Holds</a:t>
            </a:r>
          </a:p>
          <a:p>
            <a:pPr marL="914400" lvl="1" indent="-457200">
              <a:spcAft>
                <a:spcPts val="600"/>
              </a:spcAft>
              <a:buFont typeface="Arial" pitchFamily="34" charset="0"/>
              <a:buChar char="•"/>
            </a:pPr>
            <a:r>
              <a:rPr lang="en-US" sz="2800" dirty="0" smtClean="0">
                <a:solidFill>
                  <a:schemeClr val="tx1"/>
                </a:solidFill>
              </a:rPr>
              <a:t>Continued Efficiencies</a:t>
            </a:r>
          </a:p>
          <a:p>
            <a:pPr marL="914400" lvl="1" indent="-457200">
              <a:spcAft>
                <a:spcPts val="600"/>
              </a:spcAft>
              <a:buFont typeface="Arial" pitchFamily="34" charset="0"/>
              <a:buChar char="•"/>
            </a:pPr>
            <a:endParaRPr lang="en-US" sz="2600"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56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55510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RenoBackground.jpg"/>
          <p:cNvPicPr preferRelativeResize="0"/>
          <p:nvPr/>
        </p:nvPicPr>
        <p:blipFill rotWithShape="1">
          <a:blip r:embed="rId3" cstate="print">
            <a:alphaModFix/>
          </a:blip>
          <a:srcRect/>
          <a:stretch/>
        </p:blipFill>
        <p:spPr>
          <a:xfrm>
            <a:off x="0" y="0"/>
            <a:ext cx="9144000" cy="6858000"/>
          </a:xfrm>
          <a:prstGeom prst="rect">
            <a:avLst/>
          </a:prstGeom>
          <a:noFill/>
          <a:ln>
            <a:noFill/>
          </a:ln>
        </p:spPr>
      </p:pic>
      <p:sp>
        <p:nvSpPr>
          <p:cNvPr id="164" name="Shape 164"/>
          <p:cNvSpPr/>
          <p:nvPr/>
        </p:nvSpPr>
        <p:spPr>
          <a:xfrm rot="10800000" flipH="1">
            <a:off x="0" y="2270234"/>
            <a:ext cx="9144000" cy="2210110"/>
          </a:xfrm>
          <a:prstGeom prst="rect">
            <a:avLst/>
          </a:prstGeom>
          <a:gradFill>
            <a:gsLst>
              <a:gs pos="0">
                <a:srgbClr val="7F7F7F">
                  <a:alpha val="33725"/>
                </a:srgbClr>
              </a:gs>
              <a:gs pos="23000">
                <a:srgbClr val="7F7F7F">
                  <a:alpha val="33725"/>
                </a:srgbClr>
              </a:gs>
              <a:gs pos="100000">
                <a:srgbClr val="A77903"/>
              </a:gs>
            </a:gsLst>
            <a:path path="circle">
              <a:fillToRect l="100000" t="100000"/>
            </a:path>
            <a:tileRect r="-100000" b="-10000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spcBef>
                <a:spcPts val="0"/>
              </a:spcBef>
              <a:spcAft>
                <a:spcPts val="0"/>
              </a:spcAft>
            </a:pPr>
            <a:endParaRPr dirty="0">
              <a:solidFill>
                <a:schemeClr val="lt1"/>
              </a:solidFill>
              <a:latin typeface="Calibri"/>
              <a:ea typeface="Calibri"/>
              <a:cs typeface="Calibri"/>
              <a:sym typeface="Calibri"/>
            </a:endParaRPr>
          </a:p>
        </p:txBody>
      </p:sp>
      <p:sp>
        <p:nvSpPr>
          <p:cNvPr id="165" name="Shape 165"/>
          <p:cNvSpPr txBox="1">
            <a:spLocks noGrp="1"/>
          </p:cNvSpPr>
          <p:nvPr>
            <p:ph type="title"/>
          </p:nvPr>
        </p:nvSpPr>
        <p:spPr>
          <a:xfrm>
            <a:off x="1819423" y="2421635"/>
            <a:ext cx="5652300" cy="208980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FY 18/19</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COUNCIL BUDGET</a:t>
            </a:r>
            <a:endParaRPr sz="3200" dirty="0"/>
          </a:p>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WORKSHOP</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CITY MANAGER</a:t>
            </a:r>
            <a:endParaRPr sz="3200" dirty="0">
              <a:solidFill>
                <a:schemeClr val="lt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57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08304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773621"/>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457200">
              <a:spcBef>
                <a:spcPts val="0"/>
              </a:spcBef>
              <a:spcAft>
                <a:spcPts val="0"/>
              </a:spcAft>
              <a:buClr>
                <a:srgbClr val="000000"/>
              </a:buClr>
              <a:buSzPts val="2800"/>
              <a:buFont typeface="Arial"/>
              <a:buChar char="•"/>
            </a:pPr>
            <a:r>
              <a:rPr lang="en-US" sz="2800" dirty="0">
                <a:solidFill>
                  <a:srgbClr val="000000"/>
                </a:solidFill>
                <a:latin typeface="Arial"/>
                <a:ea typeface="Arial"/>
                <a:cs typeface="Arial"/>
                <a:sym typeface="Arial"/>
              </a:rPr>
              <a:t>Administration</a:t>
            </a:r>
            <a:endParaRPr dirty="0"/>
          </a:p>
          <a:p>
            <a:pPr marL="857250" lvl="1">
              <a:spcBef>
                <a:spcPts val="0"/>
              </a:spcBef>
              <a:spcAft>
                <a:spcPts val="0"/>
              </a:spcAft>
              <a:buClr>
                <a:srgbClr val="000000"/>
              </a:buClr>
              <a:buSzPts val="2400"/>
              <a:buFont typeface="Arial"/>
              <a:buChar char="–"/>
            </a:pPr>
            <a:r>
              <a:rPr lang="en-US" dirty="0">
                <a:solidFill>
                  <a:srgbClr val="000000"/>
                </a:solidFill>
              </a:rPr>
              <a:t>Senior Management &amp; Administration</a:t>
            </a:r>
            <a:endParaRPr sz="2400" dirty="0">
              <a:solidFill>
                <a:srgbClr val="000000"/>
              </a:solidFill>
              <a:latin typeface="Arial"/>
              <a:ea typeface="Arial"/>
              <a:cs typeface="Arial"/>
              <a:sym typeface="Arial"/>
            </a:endParaRPr>
          </a:p>
          <a:p>
            <a:pPr marL="857250" lvl="1">
              <a:spcBef>
                <a:spcPts val="480"/>
              </a:spcBef>
              <a:spcAft>
                <a:spcPts val="0"/>
              </a:spcAft>
              <a:buClr>
                <a:srgbClr val="000000"/>
              </a:buClr>
              <a:buSzPts val="2400"/>
              <a:buFont typeface="Arial"/>
              <a:buChar char="–"/>
            </a:pPr>
            <a:r>
              <a:rPr lang="en-US" dirty="0"/>
              <a:t>Citywide Strategic Planning Efforts</a:t>
            </a:r>
            <a:endParaRPr dirty="0">
              <a:solidFill>
                <a:srgbClr val="000000"/>
              </a:solidFill>
            </a:endParaRPr>
          </a:p>
          <a:p>
            <a:pPr marL="857250" lvl="1">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Coordination</a:t>
            </a:r>
            <a:r>
              <a:rPr lang="en-US" dirty="0">
                <a:solidFill>
                  <a:srgbClr val="000000"/>
                </a:solidFill>
              </a:rPr>
              <a:t> &amp; </a:t>
            </a:r>
            <a:r>
              <a:rPr lang="en-US" sz="2400" dirty="0">
                <a:solidFill>
                  <a:srgbClr val="000000"/>
                </a:solidFill>
                <a:latin typeface="Arial"/>
                <a:ea typeface="Arial"/>
                <a:cs typeface="Arial"/>
                <a:sym typeface="Arial"/>
              </a:rPr>
              <a:t>Support</a:t>
            </a:r>
            <a:endParaRPr sz="2400" dirty="0">
              <a:solidFill>
                <a:schemeClr val="dk1"/>
              </a:solidFill>
              <a:latin typeface="Arial"/>
              <a:ea typeface="Arial"/>
              <a:cs typeface="Arial"/>
              <a:sym typeface="Arial"/>
            </a:endParaRPr>
          </a:p>
          <a:p>
            <a:pPr lvl="2" indent="-63500">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72" name="Shape 17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73" name="Shape 173"/>
          <p:cNvSpPr txBox="1">
            <a:spLocks noGrp="1"/>
          </p:cNvSpPr>
          <p:nvPr>
            <p:ph type="body" idx="2"/>
          </p:nvPr>
        </p:nvSpPr>
        <p:spPr>
          <a:xfrm>
            <a:off x="4495800" y="1878724"/>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Intergovernmental Relations</a:t>
            </a:r>
            <a:endParaRPr dirty="0"/>
          </a:p>
          <a:p>
            <a:pPr lvl="1">
              <a:spcBef>
                <a:spcPts val="480"/>
              </a:spcBef>
              <a:spcAft>
                <a:spcPts val="0"/>
              </a:spcAft>
              <a:buClr>
                <a:schemeClr val="dk1"/>
              </a:buClr>
              <a:buSzPts val="2400"/>
              <a:buFont typeface="Arial"/>
              <a:buChar char="–"/>
            </a:pPr>
            <a:r>
              <a:rPr lang="en-US" dirty="0"/>
              <a:t>Lobbying</a:t>
            </a:r>
            <a:endParaRPr dirty="0"/>
          </a:p>
          <a:p>
            <a:pPr lvl="1">
              <a:spcBef>
                <a:spcPts val="480"/>
              </a:spcBef>
              <a:spcAft>
                <a:spcPts val="0"/>
              </a:spcAft>
              <a:buClr>
                <a:schemeClr val="dk1"/>
              </a:buClr>
              <a:buSzPts val="2400"/>
              <a:buFont typeface="Arial"/>
              <a:buChar char="–"/>
            </a:pPr>
            <a:r>
              <a:rPr lang="en-US" dirty="0"/>
              <a:t>Regional </a:t>
            </a:r>
            <a:r>
              <a:rPr lang="en-US" sz="2400" dirty="0">
                <a:solidFill>
                  <a:schemeClr val="dk1"/>
                </a:solidFill>
                <a:latin typeface="Arial"/>
                <a:ea typeface="Arial"/>
                <a:cs typeface="Arial"/>
                <a:sym typeface="Arial"/>
              </a:rPr>
              <a:t>Coordination</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Federal Legislative Program</a:t>
            </a:r>
            <a:endParaRPr dirty="0"/>
          </a:p>
          <a:p>
            <a:pPr lvl="1">
              <a:spcBef>
                <a:spcPts val="480"/>
              </a:spcBef>
              <a:spcAft>
                <a:spcPts val="0"/>
              </a:spcAft>
              <a:buClr>
                <a:schemeClr val="dk1"/>
              </a:buClr>
              <a:buSzPts val="2400"/>
              <a:buFont typeface="Arial"/>
              <a:buChar char="–"/>
            </a:pPr>
            <a:r>
              <a:rPr lang="en-US" dirty="0"/>
              <a:t>Special Projects</a:t>
            </a:r>
            <a:endParaRPr dirty="0"/>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a:t>
            </a:r>
          </a:p>
          <a:p>
            <a:pPr algn="ctr" defTabSz="914400"/>
            <a:endParaRPr lang="en-US" sz="280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58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816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80" name="Shape 180"/>
          <p:cNvSpPr txBox="1">
            <a:spLocks noGrp="1"/>
          </p:cNvSpPr>
          <p:nvPr>
            <p:ph type="body" idx="1"/>
          </p:nvPr>
        </p:nvSpPr>
        <p:spPr>
          <a:xfrm>
            <a:off x="457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Public Art</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Public Art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Arts and Culture Commission</a:t>
            </a:r>
            <a:endParaRPr dirty="0"/>
          </a:p>
          <a:p>
            <a:pPr lvl="2">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1" name="Shape 181"/>
          <p:cNvSpPr txBox="1">
            <a:spLocks noGrp="1"/>
          </p:cNvSpPr>
          <p:nvPr>
            <p:ph type="body" idx="2"/>
          </p:nvPr>
        </p:nvSpPr>
        <p:spPr>
          <a:xfrm>
            <a:off x="4648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sz="28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Special Events</a:t>
            </a:r>
            <a:endParaRPr dirty="0"/>
          </a:p>
          <a:p>
            <a:pPr lvl="2">
              <a:spcBef>
                <a:spcPts val="400"/>
              </a:spcBef>
              <a:spcAft>
                <a:spcPts val="0"/>
              </a:spcAft>
              <a:buClr>
                <a:schemeClr val="dk1"/>
              </a:buClr>
              <a:buSzPts val="2000"/>
              <a:buFont typeface="Arial"/>
              <a:buChar char="•"/>
            </a:pPr>
            <a:r>
              <a:rPr lang="en-US" dirty="0"/>
              <a:t>Permitting &amp; Coordination</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Special Events Sponsorship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Reno City Council Special Events Subcommittee</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Grant and Sponsorship </a:t>
            </a:r>
            <a:br>
              <a:rPr lang="en-US" sz="2000" dirty="0">
                <a:solidFill>
                  <a:schemeClr val="dk1"/>
                </a:solidFill>
                <a:latin typeface="Arial"/>
                <a:ea typeface="Arial"/>
                <a:cs typeface="Arial"/>
                <a:sym typeface="Arial"/>
              </a:rPr>
            </a:br>
            <a:r>
              <a:rPr lang="en-US" sz="2000" dirty="0">
                <a:solidFill>
                  <a:schemeClr val="dk1"/>
                </a:solidFill>
                <a:latin typeface="Arial"/>
                <a:ea typeface="Arial"/>
                <a:cs typeface="Arial"/>
                <a:sym typeface="Arial"/>
              </a:rPr>
              <a:t>Programs</a:t>
            </a:r>
            <a:endParaRPr sz="20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59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762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686909" cy="714375"/>
          </a:xfrm>
        </p:spPr>
        <p:txBody>
          <a:bodyPr/>
          <a:lstStyle/>
          <a:p>
            <a:r>
              <a:rPr lang="en-US" sz="4000" dirty="0" smtClean="0"/>
              <a:t>Department Presentations </a:t>
            </a:r>
            <a:r>
              <a:rPr lang="en-US" sz="2800" dirty="0" smtClean="0"/>
              <a:t>(Cont.)</a:t>
            </a:r>
            <a:endParaRPr lang="en-US" sz="4000" dirty="0"/>
          </a:p>
        </p:txBody>
      </p:sp>
      <p:sp>
        <p:nvSpPr>
          <p:cNvPr id="7" name="Content Placeholder 6"/>
          <p:cNvSpPr>
            <a:spLocks noGrp="1"/>
          </p:cNvSpPr>
          <p:nvPr>
            <p:ph idx="1"/>
          </p:nvPr>
        </p:nvSpPr>
        <p:spPr>
          <a:xfrm>
            <a:off x="242888" y="1952978"/>
            <a:ext cx="8513762" cy="4585934"/>
          </a:xfrm>
        </p:spPr>
        <p:txBody>
          <a:bodyPr/>
          <a:lstStyle/>
          <a:p>
            <a:pPr lvl="0">
              <a:buFont typeface="Wingdings" pitchFamily="2" charset="2"/>
              <a:buChar char="Ø"/>
            </a:pPr>
            <a:r>
              <a:rPr lang="en-US" dirty="0">
                <a:solidFill>
                  <a:prstClr val="black"/>
                </a:solidFill>
              </a:rPr>
              <a:t>Human Resources</a:t>
            </a:r>
          </a:p>
          <a:p>
            <a:pPr lvl="0">
              <a:buFont typeface="Wingdings" pitchFamily="2" charset="2"/>
              <a:buChar char="Ø"/>
            </a:pPr>
            <a:r>
              <a:rPr lang="en-US" dirty="0">
                <a:solidFill>
                  <a:prstClr val="black"/>
                </a:solidFill>
              </a:rPr>
              <a:t>Municipal </a:t>
            </a:r>
            <a:r>
              <a:rPr lang="en-US" dirty="0" smtClean="0">
                <a:solidFill>
                  <a:prstClr val="black"/>
                </a:solidFill>
              </a:rPr>
              <a:t>Court</a:t>
            </a:r>
            <a:endParaRPr lang="en-US" dirty="0" smtClean="0"/>
          </a:p>
          <a:p>
            <a:pPr>
              <a:buFont typeface="Wingdings" pitchFamily="2" charset="2"/>
              <a:buChar char="Ø"/>
            </a:pPr>
            <a:r>
              <a:rPr lang="en-US" dirty="0" smtClean="0"/>
              <a:t>City Clerk</a:t>
            </a:r>
          </a:p>
          <a:p>
            <a:pPr>
              <a:buFont typeface="Wingdings" pitchFamily="2" charset="2"/>
              <a:buChar char="Ø"/>
            </a:pPr>
            <a:r>
              <a:rPr lang="en-US" dirty="0" smtClean="0"/>
              <a:t>City Manager</a:t>
            </a:r>
          </a:p>
          <a:p>
            <a:pPr>
              <a:buFont typeface="Wingdings" pitchFamily="2" charset="2"/>
              <a:buChar char="Ø"/>
            </a:pPr>
            <a:r>
              <a:rPr lang="en-US" dirty="0" smtClean="0"/>
              <a:t>City Attorney</a:t>
            </a:r>
          </a:p>
          <a:p>
            <a:pPr>
              <a:buNone/>
            </a:pPr>
            <a:endParaRPr lang="en-US" dirty="0" smtClean="0"/>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DEPARTMENTAL CORE SERVICES</a:t>
            </a:r>
            <a:endParaRPr sz="2800" dirty="0">
              <a:solidFill>
                <a:schemeClr val="lt1"/>
              </a:solidFill>
              <a:latin typeface="Arial"/>
              <a:ea typeface="Arial"/>
              <a:cs typeface="Arial"/>
              <a:sym typeface="Arial"/>
            </a:endParaRPr>
          </a:p>
        </p:txBody>
      </p:sp>
      <p:sp>
        <p:nvSpPr>
          <p:cNvPr id="188" name="Shape 188"/>
          <p:cNvSpPr txBox="1">
            <a:spLocks noGrp="1"/>
          </p:cNvSpPr>
          <p:nvPr>
            <p:ph type="body" idx="1"/>
          </p:nvPr>
        </p:nvSpPr>
        <p:spPr>
          <a:xfrm>
            <a:off x="457200" y="2057400"/>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Economic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Business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Redevelopment</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Downtown Revitalization</a:t>
            </a:r>
            <a:endParaRPr dirty="0"/>
          </a:p>
          <a:p>
            <a:pPr marL="914400" lvl="1" indent="-457200">
              <a:spcBef>
                <a:spcPts val="480"/>
              </a:spcBef>
              <a:spcAft>
                <a:spcPts val="0"/>
              </a:spcAft>
              <a:buClr>
                <a:schemeClr val="dk1"/>
              </a:buClr>
              <a:buSzPts val="2400"/>
              <a:buNone/>
            </a:pPr>
            <a:endParaRPr sz="2400" dirty="0">
              <a:solidFill>
                <a:schemeClr val="dk1"/>
              </a:solidFill>
              <a:latin typeface="Arial"/>
              <a:ea typeface="Arial"/>
              <a:cs typeface="Arial"/>
              <a:sym typeface="Arial"/>
            </a:endParaRPr>
          </a:p>
          <a:p>
            <a:pPr lvl="1" indent="-10795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marL="1371600" lvl="2" indent="-292100">
              <a:spcBef>
                <a:spcPts val="11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9" name="Shape 189"/>
          <p:cNvSpPr txBox="1">
            <a:spLocks noGrp="1"/>
          </p:cNvSpPr>
          <p:nvPr>
            <p:ph type="body" idx="2"/>
          </p:nvPr>
        </p:nvSpPr>
        <p:spPr>
          <a:xfrm>
            <a:off x="4648200" y="2057400"/>
            <a:ext cx="43779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dirty="0"/>
              <a:t>Sustainability</a:t>
            </a:r>
            <a:endParaRPr dirty="0"/>
          </a:p>
          <a:p>
            <a:pPr lvl="1">
              <a:spcBef>
                <a:spcPts val="480"/>
              </a:spcBef>
              <a:spcAft>
                <a:spcPts val="0"/>
              </a:spcAft>
              <a:buClr>
                <a:schemeClr val="dk1"/>
              </a:buClr>
              <a:buSzPts val="2400"/>
              <a:buFont typeface="Arial"/>
              <a:buChar char="–"/>
            </a:pPr>
            <a:r>
              <a:rPr lang="en-US" dirty="0"/>
              <a:t>ReLeaf &amp; ReEnergize Programs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Strategic </a:t>
            </a:r>
            <a:r>
              <a:rPr lang="en-US" dirty="0"/>
              <a:t>Sustainability &amp; Climate Action Plan</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Collaboration &amp;</a:t>
            </a:r>
            <a:r>
              <a:rPr lang="en-US" dirty="0"/>
              <a:t> </a:t>
            </a:r>
            <a:r>
              <a:rPr lang="en-US" sz="2400" dirty="0">
                <a:solidFill>
                  <a:schemeClr val="dk1"/>
                </a:solidFill>
                <a:latin typeface="Arial"/>
                <a:ea typeface="Arial"/>
                <a:cs typeface="Arial"/>
                <a:sym typeface="Arial"/>
              </a:rPr>
              <a:t>Engagement </a:t>
            </a:r>
            <a:endParaRPr sz="24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60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503598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1648083"/>
            <a:ext cx="8229600" cy="451565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U</a:t>
            </a:r>
            <a:r>
              <a:rPr lang="en-US" sz="2200" dirty="0">
                <a:solidFill>
                  <a:schemeClr val="dk1"/>
                </a:solidFill>
                <a:latin typeface="Arial"/>
                <a:ea typeface="Arial"/>
                <a:cs typeface="Arial"/>
                <a:sym typeface="Arial"/>
              </a:rPr>
              <a:t>pdate</a:t>
            </a:r>
            <a:r>
              <a:rPr lang="en-US" sz="2200" dirty="0"/>
              <a:t>, improve, and train employees on </a:t>
            </a:r>
            <a:r>
              <a:rPr lang="en-US" sz="2200" dirty="0">
                <a:solidFill>
                  <a:schemeClr val="dk1"/>
                </a:solidFill>
                <a:latin typeface="Arial"/>
                <a:ea typeface="Arial"/>
                <a:cs typeface="Arial"/>
                <a:sym typeface="Arial"/>
              </a:rPr>
              <a:t>City policies</a:t>
            </a:r>
            <a:r>
              <a:rPr lang="en-US" sz="2200" dirty="0"/>
              <a:t> a</a:t>
            </a:r>
            <a:r>
              <a:rPr lang="en-US" sz="2200" dirty="0">
                <a:solidFill>
                  <a:schemeClr val="dk1"/>
                </a:solidFill>
                <a:latin typeface="Arial"/>
                <a:ea typeface="Arial"/>
                <a:cs typeface="Arial"/>
                <a:sym typeface="Arial"/>
              </a:rPr>
              <a:t>nd procedures.</a:t>
            </a:r>
            <a:endParaRPr dirty="0"/>
          </a:p>
          <a:p>
            <a:pPr marL="1371600" lvl="2" indent="-457200">
              <a:spcBef>
                <a:spcPts val="1040"/>
              </a:spcBef>
              <a:spcAft>
                <a:spcPts val="0"/>
              </a:spcAft>
              <a:buClr>
                <a:schemeClr val="dk1"/>
              </a:buClr>
              <a:buSzPts val="2200"/>
              <a:buFont typeface="Noto Sans Symbols"/>
              <a:buChar char="➢"/>
            </a:pPr>
            <a:r>
              <a:rPr lang="en-US" sz="2200" dirty="0"/>
              <a:t>Further strategic planning throughout organization</a:t>
            </a:r>
            <a:r>
              <a:rPr lang="en-US" sz="2200" dirty="0">
                <a:solidFill>
                  <a:schemeClr val="dk1"/>
                </a:solidFill>
                <a:latin typeface="Arial"/>
                <a:ea typeface="Arial"/>
                <a:cs typeface="Arial"/>
                <a:sym typeface="Arial"/>
              </a:rPr>
              <a:t>. </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Improve performance management and data-driven decision making.</a:t>
            </a:r>
            <a:endParaRPr sz="2200" dirty="0"/>
          </a:p>
          <a:p>
            <a:pPr marL="1371600" lvl="2" indent="-457200">
              <a:spcBef>
                <a:spcPts val="1040"/>
              </a:spcBef>
              <a:spcAft>
                <a:spcPts val="0"/>
              </a:spcAft>
              <a:buClr>
                <a:schemeClr val="dk1"/>
              </a:buClr>
              <a:buSzPts val="2200"/>
              <a:buFont typeface="Noto Sans Symbols"/>
              <a:buChar char="➢"/>
            </a:pPr>
            <a:r>
              <a:rPr lang="en-US" sz="2200" dirty="0"/>
              <a:t>Support process improvement, streamlining efforts, innovation, and best practices.</a:t>
            </a:r>
            <a:endParaRPr sz="2200" dirty="0"/>
          </a:p>
          <a:p>
            <a:pPr marL="1371600" lvl="2" indent="-457200">
              <a:spcBef>
                <a:spcPts val="1040"/>
              </a:spcBef>
              <a:spcAft>
                <a:spcPts val="0"/>
              </a:spcAft>
              <a:buClr>
                <a:schemeClr val="dk1"/>
              </a:buClr>
              <a:buSzPts val="2200"/>
              <a:buFont typeface="Noto Sans Symbols"/>
              <a:buChar char="➢"/>
            </a:pPr>
            <a:r>
              <a:rPr lang="en-US" sz="2200" dirty="0"/>
              <a:t>Continue focus on developing a positive and professional organizational culture.</a:t>
            </a:r>
            <a:endParaRPr sz="2200" dirty="0"/>
          </a:p>
        </p:txBody>
      </p:sp>
      <p:sp>
        <p:nvSpPr>
          <p:cNvPr id="196" name="Shape 196"/>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rgbClr val="FFFFFF"/>
              </a:buClr>
              <a:buSzPts val="2800"/>
            </a:pPr>
            <a:r>
              <a:rPr lang="en-US" sz="2800" dirty="0">
                <a:solidFill>
                  <a:srgbClr val="FFFFFF"/>
                </a:solidFill>
                <a:latin typeface="Arial"/>
                <a:ea typeface="Arial"/>
                <a:cs typeface="Arial"/>
                <a:sym typeface="Arial"/>
              </a:rPr>
              <a:t>DEPARTMENT STRATEGIC PLAN</a:t>
            </a:r>
            <a:endParaRPr sz="2800" dirty="0">
              <a:solidFill>
                <a:schemeClr val="lt1"/>
              </a:solidFill>
              <a:latin typeface="Arial"/>
              <a:ea typeface="Arial"/>
              <a:cs typeface="Arial"/>
              <a:sym typeface="Arial"/>
            </a:endParaRPr>
          </a:p>
        </p:txBody>
      </p:sp>
      <p:sp>
        <p:nvSpPr>
          <p:cNvPr id="4" name="Shape 120"/>
          <p:cNvSpPr txBox="1"/>
          <p:nvPr/>
        </p:nvSpPr>
        <p:spPr>
          <a:xfrm>
            <a:off x="134875" y="218700"/>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a:t>
            </a:r>
          </a:p>
          <a:p>
            <a:pPr marL="0" lvl="0" indent="0" algn="ctr" rtl="0">
              <a:spcBef>
                <a:spcPts val="0"/>
              </a:spcBef>
              <a:spcAft>
                <a:spcPts val="0"/>
              </a:spcAft>
              <a:buClr>
                <a:schemeClr val="lt1"/>
              </a:buClr>
              <a:buSzPts val="2800"/>
              <a:buFont typeface="Arial"/>
              <a:buNone/>
            </a:pPr>
            <a:endParaRPr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61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4981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 STRATEGIC PLAN</a:t>
            </a:r>
            <a:endParaRPr sz="2800" dirty="0">
              <a:solidFill>
                <a:srgbClr val="FFFFFF"/>
              </a:solidFill>
            </a:endParaRPr>
          </a:p>
        </p:txBody>
      </p:sp>
      <p:sp>
        <p:nvSpPr>
          <p:cNvPr id="203" name="Shape 203"/>
          <p:cNvSpPr txBox="1">
            <a:spLocks noGrp="1"/>
          </p:cNvSpPr>
          <p:nvPr>
            <p:ph type="body" idx="1"/>
          </p:nvPr>
        </p:nvSpPr>
        <p:spPr>
          <a:xfrm>
            <a:off x="457200" y="1648083"/>
            <a:ext cx="8229600" cy="38040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Develop Federal and State legislative platforms.</a:t>
            </a:r>
            <a:endParaRPr sz="2200" dirty="0"/>
          </a:p>
          <a:p>
            <a:pPr marL="1371600" lvl="2" indent="-457200">
              <a:spcBef>
                <a:spcPts val="1040"/>
              </a:spcBef>
              <a:spcAft>
                <a:spcPts val="0"/>
              </a:spcAft>
              <a:buClr>
                <a:schemeClr val="dk1"/>
              </a:buClr>
              <a:buSzPts val="2200"/>
              <a:buFont typeface="Noto Sans Symbols"/>
              <a:buChar char="➢"/>
            </a:pPr>
            <a:r>
              <a:rPr lang="en-US" sz="2200" dirty="0"/>
              <a:t>Maintain our role as a leader in arts, culture, and special events.</a:t>
            </a:r>
            <a:endParaRPr sz="2200" dirty="0"/>
          </a:p>
          <a:p>
            <a:pPr marL="1371600" lvl="2" indent="-457200">
              <a:spcBef>
                <a:spcPts val="1040"/>
              </a:spcBef>
              <a:spcAft>
                <a:spcPts val="0"/>
              </a:spcAft>
              <a:buClr>
                <a:schemeClr val="dk1"/>
              </a:buClr>
              <a:buSzPts val="2200"/>
              <a:buFont typeface="Noto Sans Symbols"/>
              <a:buChar char="➢"/>
            </a:pPr>
            <a:r>
              <a:rPr lang="en-US" sz="2200" dirty="0">
                <a:solidFill>
                  <a:schemeClr val="dk1"/>
                </a:solidFill>
                <a:latin typeface="Arial"/>
                <a:ea typeface="Arial"/>
                <a:cs typeface="Arial"/>
                <a:sym typeface="Arial"/>
              </a:rPr>
              <a:t>Ensure success of Downtown Management Organization and Business Improvement District.</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Work with regional and community partners to expand programs that reduce climate pollution.</a:t>
            </a:r>
            <a:endParaRPr sz="2200" dirty="0"/>
          </a:p>
        </p:txBody>
      </p:sp>
      <p:sp>
        <p:nvSpPr>
          <p:cNvPr id="4" name="Shape 120"/>
          <p:cNvSpPr txBox="1"/>
          <p:nvPr/>
        </p:nvSpPr>
        <p:spPr>
          <a:xfrm>
            <a:off x="134875" y="145128"/>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(CONT’D) </a:t>
            </a:r>
          </a:p>
          <a:p>
            <a:pPr marL="0" lvl="0" indent="0" algn="ctr" rtl="0">
              <a:spcBef>
                <a:spcPts val="0"/>
              </a:spcBef>
              <a:spcAft>
                <a:spcPts val="0"/>
              </a:spcAft>
              <a:buClr>
                <a:schemeClr val="lt1"/>
              </a:buClr>
              <a:buSzPts val="2800"/>
              <a:buFont typeface="Arial"/>
              <a:buNone/>
            </a:pPr>
            <a:endParaRPr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62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85045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36252" y="2044460"/>
            <a:ext cx="6609872"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ATTORNEY’S OFFICE</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63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572584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dirty="0" smtClean="0"/>
              <a:t>Departmental Core Services</a:t>
            </a:r>
            <a:endParaRPr lang="en-US" sz="2800" b="0" dirty="0"/>
          </a:p>
        </p:txBody>
      </p:sp>
      <p:sp>
        <p:nvSpPr>
          <p:cNvPr id="3" name="Text Placeholder 2"/>
          <p:cNvSpPr>
            <a:spLocks noGrp="1"/>
          </p:cNvSpPr>
          <p:nvPr>
            <p:ph idx="1"/>
          </p:nvPr>
        </p:nvSpPr>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Box 3"/>
          <p:cNvSpPr txBox="1"/>
          <p:nvPr/>
        </p:nvSpPr>
        <p:spPr>
          <a:xfrm>
            <a:off x="525101" y="1319603"/>
            <a:ext cx="7976103" cy="4247317"/>
          </a:xfrm>
          <a:prstGeom prst="rect">
            <a:avLst/>
          </a:prstGeom>
          <a:noFill/>
        </p:spPr>
        <p:txBody>
          <a:bodyPr wrap="square" rtlCol="0">
            <a:spAutoFit/>
          </a:bodyPr>
          <a:lstStyle/>
          <a:p>
            <a:pPr algn="just"/>
            <a:r>
              <a:rPr lang="en-US" dirty="0" smtClean="0"/>
              <a:t>The City Attorney’s Office (“CAO”) provides a full range of legal services to the City of Reno, including legal advice and counsel, civil litigation, criminal prosecution and risk management.  The CAO consists of three divisions:</a:t>
            </a:r>
          </a:p>
          <a:p>
            <a:pPr algn="just"/>
            <a:endParaRPr lang="en-US" dirty="0" smtClean="0"/>
          </a:p>
          <a:p>
            <a:pPr lvl="1"/>
            <a:r>
              <a:rPr lang="en-US" b="1" u="sng" dirty="0" smtClean="0"/>
              <a:t>Civil Division</a:t>
            </a:r>
            <a:r>
              <a:rPr lang="en-US" dirty="0" smtClean="0"/>
              <a:t> - Provides readily accessible, cost effective, high quality legal advice and counsel to City Council and staff.</a:t>
            </a:r>
          </a:p>
          <a:p>
            <a:pPr lvl="1"/>
            <a:endParaRPr lang="en-US" dirty="0" smtClean="0"/>
          </a:p>
          <a:p>
            <a:pPr lvl="1"/>
            <a:r>
              <a:rPr lang="en-US" b="1" u="sng" dirty="0" smtClean="0"/>
              <a:t>Criminal Division</a:t>
            </a:r>
            <a:r>
              <a:rPr lang="en-US" dirty="0" smtClean="0"/>
              <a:t> - Achieves justice through effective prosecution of misdemeanor offenses.</a:t>
            </a:r>
          </a:p>
          <a:p>
            <a:pPr lvl="1"/>
            <a:endParaRPr lang="en-US" dirty="0" smtClean="0"/>
          </a:p>
          <a:p>
            <a:pPr lvl="1"/>
            <a:r>
              <a:rPr lang="en-US" b="1" u="sng" dirty="0" smtClean="0"/>
              <a:t>Risk Division</a:t>
            </a:r>
            <a:r>
              <a:rPr lang="en-US" dirty="0" smtClean="0"/>
              <a:t> - Minimizes losses and costs related to property and liability claims through proactive and effective risk management.</a:t>
            </a:r>
          </a:p>
          <a:p>
            <a:pPr lvl="1"/>
            <a:endParaRPr lang="en-US" dirty="0" smtClean="0"/>
          </a:p>
          <a:p>
            <a:pPr marL="0" lvl="1" algn="just"/>
            <a:r>
              <a:rPr lang="en-US" dirty="0" smtClean="0"/>
              <a:t>As part of each division’s mission, the CAO emphasizes staff development, training, education and the practice of preventative law.</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64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36483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Strategic Plan</a:t>
            </a:r>
            <a:endParaRPr lang="en-US" sz="2800" b="0" dirty="0"/>
          </a:p>
        </p:txBody>
      </p:sp>
      <p:sp>
        <p:nvSpPr>
          <p:cNvPr id="7" name="Content Placeholder 6"/>
          <p:cNvSpPr>
            <a:spLocks noGrp="1"/>
          </p:cNvSpPr>
          <p:nvPr>
            <p:ph sz="half" idx="1"/>
          </p:nvPr>
        </p:nvSpPr>
        <p:spPr/>
        <p:txBody>
          <a:bodyPr>
            <a:normAutofit lnSpcReduction="10000"/>
          </a:bodyPr>
          <a:lstStyle/>
          <a:p>
            <a:r>
              <a:rPr lang="en-US" sz="2400" dirty="0" smtClean="0"/>
              <a:t>Civil Division</a:t>
            </a:r>
          </a:p>
          <a:p>
            <a:pPr lvl="1"/>
            <a:r>
              <a:rPr lang="en-US" sz="2000" dirty="0" smtClean="0"/>
              <a:t>Reno Municipal Code Update</a:t>
            </a:r>
          </a:p>
          <a:p>
            <a:pPr lvl="2"/>
            <a:r>
              <a:rPr lang="en-US" sz="1800" dirty="0" smtClean="0"/>
              <a:t>General procedures</a:t>
            </a:r>
          </a:p>
          <a:p>
            <a:pPr lvl="2"/>
            <a:r>
              <a:rPr lang="en-US" sz="1800" dirty="0" smtClean="0"/>
              <a:t>Appeals</a:t>
            </a:r>
          </a:p>
          <a:p>
            <a:pPr lvl="2"/>
            <a:r>
              <a:rPr lang="en-US" sz="1800" dirty="0" smtClean="0"/>
              <a:t>Adult business regulations</a:t>
            </a:r>
          </a:p>
          <a:p>
            <a:pPr lvl="2"/>
            <a:r>
              <a:rPr lang="en-US" sz="1800" dirty="0" smtClean="0"/>
              <a:t>Sign code</a:t>
            </a:r>
          </a:p>
          <a:p>
            <a:pPr lvl="2"/>
            <a:r>
              <a:rPr lang="en-US" sz="1800" dirty="0" smtClean="0"/>
              <a:t>Affordable housing</a:t>
            </a:r>
          </a:p>
          <a:p>
            <a:pPr lvl="1"/>
            <a:r>
              <a:rPr lang="en-US" sz="2000" dirty="0" smtClean="0"/>
              <a:t>Litigation </a:t>
            </a:r>
          </a:p>
          <a:p>
            <a:pPr lvl="2"/>
            <a:r>
              <a:rPr lang="en-US" sz="1800" dirty="0" smtClean="0"/>
              <a:t>Employment and Labor</a:t>
            </a:r>
          </a:p>
          <a:p>
            <a:pPr lvl="2"/>
            <a:r>
              <a:rPr lang="en-US" sz="1800" dirty="0" smtClean="0"/>
              <a:t>Civil rights</a:t>
            </a:r>
          </a:p>
          <a:p>
            <a:pPr lvl="2"/>
            <a:r>
              <a:rPr lang="en-US" sz="1800" dirty="0" smtClean="0"/>
              <a:t>North Valley Flooding</a:t>
            </a:r>
          </a:p>
          <a:p>
            <a:pPr lvl="2"/>
            <a:r>
              <a:rPr lang="en-US" sz="1800" dirty="0" smtClean="0"/>
              <a:t>Adult business regulations</a:t>
            </a:r>
          </a:p>
          <a:p>
            <a:pPr lvl="2"/>
            <a:r>
              <a:rPr lang="en-US" sz="1800" dirty="0" smtClean="0"/>
              <a:t>Sign code</a:t>
            </a:r>
          </a:p>
          <a:p>
            <a:pPr lvl="2"/>
            <a:r>
              <a:rPr lang="en-US" sz="1800" dirty="0" smtClean="0"/>
              <a:t>Solid waste litigation</a:t>
            </a:r>
          </a:p>
          <a:p>
            <a:endParaRPr lang="en-US" dirty="0"/>
          </a:p>
        </p:txBody>
      </p:sp>
      <p:sp>
        <p:nvSpPr>
          <p:cNvPr id="8" name="Content Placeholder 7"/>
          <p:cNvSpPr>
            <a:spLocks noGrp="1"/>
          </p:cNvSpPr>
          <p:nvPr>
            <p:ph sz="half" idx="2"/>
          </p:nvPr>
        </p:nvSpPr>
        <p:spPr/>
        <p:txBody>
          <a:bodyPr>
            <a:normAutofit lnSpcReduction="10000"/>
          </a:bodyPr>
          <a:lstStyle/>
          <a:p>
            <a:r>
              <a:rPr lang="en-US" sz="2400" dirty="0" smtClean="0"/>
              <a:t>Criminal Division</a:t>
            </a:r>
          </a:p>
          <a:p>
            <a:pPr lvl="1"/>
            <a:r>
              <a:rPr lang="en-US" sz="2100" dirty="0" smtClean="0"/>
              <a:t>Aggressive prosecution of driving while under the influence (DUI) cases.</a:t>
            </a:r>
          </a:p>
          <a:p>
            <a:pPr lvl="1"/>
            <a:r>
              <a:rPr lang="en-US" sz="2100" dirty="0" smtClean="0"/>
              <a:t>Aggressive prosecution of domestic violence cases.</a:t>
            </a:r>
          </a:p>
          <a:p>
            <a:pPr lvl="1"/>
            <a:r>
              <a:rPr lang="en-US" sz="2100" dirty="0" smtClean="0"/>
              <a:t>Aggressive prosecution graffiti and nuisance cases.</a:t>
            </a:r>
          </a:p>
          <a:p>
            <a:pPr lvl="1"/>
            <a:r>
              <a:rPr lang="en-US" sz="2100" dirty="0" smtClean="0"/>
              <a:t>Specialty courts</a:t>
            </a:r>
          </a:p>
          <a:p>
            <a:r>
              <a:rPr lang="en-US" sz="2400" dirty="0" smtClean="0"/>
              <a:t>Risk Division</a:t>
            </a:r>
          </a:p>
          <a:p>
            <a:pPr lvl="1"/>
            <a:r>
              <a:rPr lang="en-US" sz="2000" dirty="0" smtClean="0"/>
              <a:t>Minimizes losses and costs related to property and liability claims</a:t>
            </a:r>
          </a:p>
          <a:p>
            <a:pPr>
              <a:buNone/>
            </a:pPr>
            <a:endParaRPr lang="en-US" sz="2400" dirty="0" smtClean="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65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62837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985649"/>
          </a:xfrm>
        </p:spPr>
        <p:txBody>
          <a:bodyPr anchor="b"/>
          <a:lstStyle/>
          <a:p>
            <a:pPr algn="ctr">
              <a:lnSpc>
                <a:spcPts val="3600"/>
              </a:lnSpc>
            </a:pPr>
            <a:r>
              <a:rPr lang="en-US" altLang="zh-CN" sz="3800" b="1" dirty="0" smtClean="0"/>
              <a:t>Council Budget Priorities</a:t>
            </a: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66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Budget Priorities </a:t>
            </a:r>
            <a:endParaRPr lang="en-US" dirty="0"/>
          </a:p>
        </p:txBody>
      </p:sp>
      <p:sp>
        <p:nvSpPr>
          <p:cNvPr id="7" name="Content Placeholder 6"/>
          <p:cNvSpPr>
            <a:spLocks noGrp="1"/>
          </p:cNvSpPr>
          <p:nvPr>
            <p:ph idx="1"/>
          </p:nvPr>
        </p:nvSpPr>
        <p:spPr>
          <a:xfrm>
            <a:off x="128187" y="1783645"/>
            <a:ext cx="8879080" cy="4398433"/>
          </a:xfrm>
        </p:spPr>
        <p:txBody>
          <a:bodyPr/>
          <a:lstStyle/>
          <a:p>
            <a:pPr>
              <a:buFont typeface="Wingdings" pitchFamily="2" charset="2"/>
              <a:buChar char="Ø"/>
            </a:pPr>
            <a:r>
              <a:rPr lang="en-US" dirty="0" smtClean="0"/>
              <a:t>Discussion regarding Council’s budget priorities for FY 2018-19</a:t>
            </a:r>
          </a:p>
          <a:p>
            <a:pPr>
              <a:buFont typeface="Wingdings" pitchFamily="2" charset="2"/>
              <a:buChar char="Ø"/>
            </a:pPr>
            <a:r>
              <a:rPr lang="en-US" dirty="0" smtClean="0"/>
              <a:t>Next Steps</a:t>
            </a:r>
          </a:p>
          <a:p>
            <a:pPr lvl="1">
              <a:buFont typeface="Wingdings" pitchFamily="2" charset="2"/>
              <a:buChar char="Ø"/>
            </a:pPr>
            <a:r>
              <a:rPr lang="en-US" sz="2600" dirty="0" smtClean="0"/>
              <a:t>April 15 – Tentative City Budget due to State</a:t>
            </a:r>
          </a:p>
          <a:p>
            <a:pPr lvl="1">
              <a:buFont typeface="Wingdings" pitchFamily="2" charset="2"/>
              <a:buChar char="Ø"/>
            </a:pPr>
            <a:r>
              <a:rPr lang="en-US" sz="2600" dirty="0" smtClean="0"/>
              <a:t>1</a:t>
            </a:r>
            <a:r>
              <a:rPr lang="en-US" sz="2600" baseline="30000" dirty="0" smtClean="0"/>
              <a:t>st</a:t>
            </a:r>
            <a:r>
              <a:rPr lang="en-US" sz="2600" dirty="0" smtClean="0"/>
              <a:t> and 2</a:t>
            </a:r>
            <a:r>
              <a:rPr lang="en-US" sz="2600" baseline="30000" dirty="0" smtClean="0"/>
              <a:t>nd</a:t>
            </a:r>
            <a:r>
              <a:rPr lang="en-US" sz="2600" dirty="0" smtClean="0"/>
              <a:t> weeks May – Council Budget Workshops (including public engagement)</a:t>
            </a:r>
          </a:p>
          <a:p>
            <a:pPr lvl="1">
              <a:buFont typeface="Wingdings" pitchFamily="2" charset="2"/>
              <a:buChar char="Ø"/>
            </a:pPr>
            <a:r>
              <a:rPr lang="en-US" sz="2600" dirty="0" smtClean="0"/>
              <a:t>May 23 – Public Hearing &amp; Budget Adoption</a:t>
            </a:r>
          </a:p>
          <a:p>
            <a:pPr lvl="1">
              <a:buFont typeface="Wingdings" pitchFamily="2" charset="2"/>
              <a:buChar char="Ø"/>
            </a:pPr>
            <a:r>
              <a:rPr lang="en-US" sz="2600" dirty="0" smtClean="0"/>
              <a:t>June 1 – Budget due to State</a:t>
            </a:r>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67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6"/>
          <p:cNvSpPr>
            <a:spLocks noChangeArrowheads="1"/>
          </p:cNvSpPr>
          <p:nvPr/>
        </p:nvSpPr>
        <p:spPr bwMode="auto">
          <a:xfrm flipV="1">
            <a:off x="0" y="1931988"/>
            <a:ext cx="9144000" cy="24733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81925" name="Title 1"/>
          <p:cNvSpPr>
            <a:spLocks noGrp="1" noChangeArrowheads="1"/>
          </p:cNvSpPr>
          <p:nvPr>
            <p:ph type="title" idx="4294967295"/>
          </p:nvPr>
        </p:nvSpPr>
        <p:spPr>
          <a:xfrm>
            <a:off x="0" y="2438401"/>
            <a:ext cx="8878479" cy="1637040"/>
          </a:xfrm>
        </p:spPr>
        <p:txBody>
          <a:bodyPr anchor="b"/>
          <a:lstStyle/>
          <a:p>
            <a:pPr algn="ctr" eaLnBrk="1" hangingPunct="1">
              <a:lnSpc>
                <a:spcPts val="3600"/>
              </a:lnSpc>
            </a:pPr>
            <a:r>
              <a:rPr lang="en-US" altLang="zh-CN" sz="4000" b="1" dirty="0" smtClean="0"/>
              <a:t>FY 18/19 </a:t>
            </a:r>
            <a:br>
              <a:rPr lang="en-US" altLang="zh-CN" sz="4000" b="1" dirty="0" smtClean="0"/>
            </a:br>
            <a:r>
              <a:rPr lang="en-US" altLang="zh-CN" sz="4000" b="1" dirty="0" smtClean="0"/>
              <a:t>Other Funds</a:t>
            </a:r>
            <a:br>
              <a:rPr lang="en-US" altLang="zh-CN" sz="4000" b="1" dirty="0" smtClean="0"/>
            </a:br>
            <a:r>
              <a:rPr lang="en-US" altLang="zh-CN" sz="2800" b="1" dirty="0"/>
              <a:t>(</a:t>
            </a:r>
            <a:r>
              <a:rPr lang="en-US" altLang="zh-CN" sz="2800" b="1" dirty="0" smtClean="0"/>
              <a:t>Additional Information at May Workshop)</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68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416102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2" y="97113"/>
            <a:ext cx="7865844" cy="586060"/>
          </a:xfrm>
        </p:spPr>
        <p:txBody>
          <a:bodyPr/>
          <a:lstStyle/>
          <a:p>
            <a:r>
              <a:rPr lang="en-US" sz="2800" dirty="0" smtClean="0"/>
              <a:t>Summary of FY 18/19 Revenues &amp; Expenses</a:t>
            </a:r>
            <a:br>
              <a:rPr lang="en-US" sz="2800" dirty="0" smtClean="0"/>
            </a:br>
            <a:r>
              <a:rPr lang="en-US" sz="2800" dirty="0" smtClean="0"/>
              <a:t>(excluding General Fund)</a:t>
            </a:r>
            <a:endParaRPr lang="en-US" sz="2800" dirty="0"/>
          </a:p>
        </p:txBody>
      </p:sp>
      <p:graphicFrame>
        <p:nvGraphicFramePr>
          <p:cNvPr id="3" name="Object 2"/>
          <p:cNvGraphicFramePr>
            <a:graphicFrameLocks noChangeAspect="1"/>
          </p:cNvGraphicFramePr>
          <p:nvPr>
            <p:extLst/>
          </p:nvPr>
        </p:nvGraphicFramePr>
        <p:xfrm>
          <a:off x="1217941" y="873879"/>
          <a:ext cx="6223383" cy="5482471"/>
        </p:xfrm>
        <a:graphic>
          <a:graphicData uri="http://schemas.openxmlformats.org/presentationml/2006/ole">
            <mc:AlternateContent xmlns:mc="http://schemas.openxmlformats.org/markup-compatibility/2006">
              <mc:Choice xmlns:v="urn:schemas-microsoft-com:vml" Requires="v">
                <p:oleObj spid="_x0000_s4113" name="Worksheet" r:id="rId4" imgW="5410232" imgH="5461066" progId="Excel.Sheet.12">
                  <p:embed/>
                </p:oleObj>
              </mc:Choice>
              <mc:Fallback>
                <p:oleObj name="Worksheet" r:id="rId4" imgW="5410232" imgH="546106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41" y="873879"/>
                        <a:ext cx="6223383" cy="5482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69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6798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1840" y="2112722"/>
            <a:ext cx="8780318" cy="2786332"/>
          </a:xfrm>
        </p:spPr>
        <p:txBody>
          <a:bodyPr>
            <a:normAutofit fontScale="90000"/>
          </a:bodyPr>
          <a:lstStyle/>
          <a:p>
            <a:pPr algn="ctr">
              <a:lnSpc>
                <a:spcPts val="3600"/>
              </a:lnSpc>
            </a:pPr>
            <a:r>
              <a:rPr lang="en-US" sz="4000" b="0" dirty="0" smtClean="0">
                <a:effectLst>
                  <a:outerShdw blurRad="50800" dist="38100" dir="2700000" algn="tl" rotWithShape="0">
                    <a:prstClr val="black">
                      <a:alpha val="40000"/>
                    </a:prstClr>
                  </a:outerShdw>
                </a:effectLst>
              </a:rPr>
              <a:t>FY 18/19</a:t>
            </a:r>
            <a:br>
              <a:rPr lang="en-US" sz="4000" b="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COUNCIL BUDGET</a:t>
            </a:r>
            <a:br>
              <a:rPr lang="en-US" sz="400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WORKSHOP</a:t>
            </a:r>
            <a:br>
              <a:rPr lang="en-US" sz="400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
            </a:r>
            <a:br>
              <a:rPr lang="en-US" sz="4000" b="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OFFICE OF COMMUNICATIONS AND COMMUNITY ENGAGEMENT(OCCE</a:t>
            </a:r>
            <a:r>
              <a:rPr lang="en-US" b="0" dirty="0" smtClean="0">
                <a:effectLst>
                  <a:outerShdw blurRad="50800" dist="38100" dir="2700000" algn="tl" rotWithShape="0">
                    <a:prstClr val="black">
                      <a:alpha val="40000"/>
                    </a:prstClr>
                  </a:outerShdw>
                </a:effectLst>
              </a:rPr>
              <a:t>)</a:t>
            </a:r>
            <a:endParaRPr lang="en-US"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250918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6"/>
          <p:cNvSpPr>
            <a:spLocks noChangeArrowheads="1"/>
          </p:cNvSpPr>
          <p:nvPr/>
        </p:nvSpPr>
        <p:spPr bwMode="auto">
          <a:xfrm flipV="1">
            <a:off x="0" y="1931988"/>
            <a:ext cx="9144000" cy="24733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81925" name="Title 1"/>
          <p:cNvSpPr>
            <a:spLocks noGrp="1" noChangeArrowheads="1"/>
          </p:cNvSpPr>
          <p:nvPr>
            <p:ph type="title" idx="4294967295"/>
          </p:nvPr>
        </p:nvSpPr>
        <p:spPr>
          <a:xfrm>
            <a:off x="0" y="2438401"/>
            <a:ext cx="8878479" cy="1637040"/>
          </a:xfrm>
        </p:spPr>
        <p:txBody>
          <a:bodyPr anchor="b"/>
          <a:lstStyle/>
          <a:p>
            <a:pPr algn="ctr" eaLnBrk="1" hangingPunct="1">
              <a:lnSpc>
                <a:spcPts val="3600"/>
              </a:lnSpc>
            </a:pPr>
            <a:r>
              <a:rPr lang="en-US" altLang="zh-CN" sz="4000" b="1" dirty="0" smtClean="0"/>
              <a:t>FY 18/19 </a:t>
            </a:r>
            <a:br>
              <a:rPr lang="en-US" altLang="zh-CN" sz="4000" b="1" dirty="0" smtClean="0"/>
            </a:br>
            <a:r>
              <a:rPr lang="en-US" altLang="zh-CN" sz="4000" b="1" dirty="0" smtClean="0"/>
              <a:t>Capital Improvement Plan (CIP)</a:t>
            </a:r>
            <a:br>
              <a:rPr lang="en-US" altLang="zh-CN" sz="4000" b="1" dirty="0" smtClean="0"/>
            </a:br>
            <a:r>
              <a:rPr lang="en-US" altLang="zh-CN" sz="2800" b="1" dirty="0"/>
              <a:t>(</a:t>
            </a:r>
            <a:r>
              <a:rPr lang="en-US" altLang="zh-CN" sz="2800" b="1" dirty="0" smtClean="0"/>
              <a:t>Additional Information at May Workshop)</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70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107844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noChangeArrowheads="1"/>
          </p:cNvSpPr>
          <p:nvPr>
            <p:ph type="title"/>
          </p:nvPr>
        </p:nvSpPr>
        <p:spPr>
          <a:xfrm>
            <a:off x="242888" y="122238"/>
            <a:ext cx="7697787" cy="714375"/>
          </a:xfrm>
        </p:spPr>
        <p:txBody>
          <a:bodyPr/>
          <a:lstStyle/>
          <a:p>
            <a:r>
              <a:rPr lang="en-US" altLang="zh-CN" dirty="0" smtClean="0"/>
              <a:t>FY 18/19 Capital Improvement Plan (CIP)</a:t>
            </a:r>
          </a:p>
        </p:txBody>
      </p:sp>
      <p:sp>
        <p:nvSpPr>
          <p:cNvPr id="82949" name="Content Placeholder 2"/>
          <p:cNvSpPr>
            <a:spLocks noGrp="1" noChangeArrowheads="1"/>
          </p:cNvSpPr>
          <p:nvPr>
            <p:ph idx="4294967295"/>
          </p:nvPr>
        </p:nvSpPr>
        <p:spPr>
          <a:xfrm>
            <a:off x="242888" y="1455134"/>
            <a:ext cx="8555804" cy="4779963"/>
          </a:xfrm>
        </p:spPr>
        <p:txBody>
          <a:bodyPr/>
          <a:lstStyle/>
          <a:p>
            <a:pPr>
              <a:spcBef>
                <a:spcPts val="1200"/>
              </a:spcBef>
              <a:spcAft>
                <a:spcPts val="600"/>
              </a:spcAft>
              <a:buFont typeface="Wingdings" panose="05000000000000000000" pitchFamily="2" charset="2"/>
              <a:buChar char="Ø"/>
            </a:pPr>
            <a:r>
              <a:rPr lang="en-US" altLang="zh-CN" sz="2400" dirty="0" smtClean="0"/>
              <a:t>The Capital Improvement Plan guides the construction and major maintenance of City facilities and infrastructure. </a:t>
            </a:r>
          </a:p>
          <a:p>
            <a:pPr>
              <a:spcBef>
                <a:spcPts val="1200"/>
              </a:spcBef>
              <a:spcAft>
                <a:spcPts val="600"/>
              </a:spcAft>
              <a:buFont typeface="Wingdings" panose="05000000000000000000" pitchFamily="2" charset="2"/>
              <a:buChar char="Ø"/>
            </a:pPr>
            <a:r>
              <a:rPr lang="en-US" altLang="zh-CN" sz="2400" dirty="0"/>
              <a:t>C</a:t>
            </a:r>
            <a:r>
              <a:rPr lang="en-US" altLang="zh-CN" sz="2400" dirty="0" smtClean="0"/>
              <a:t>onstitutes a critical component in the City’s system of planning, monitoring, and managing municipal activities.</a:t>
            </a:r>
          </a:p>
          <a:p>
            <a:pPr>
              <a:spcBef>
                <a:spcPts val="1200"/>
              </a:spcBef>
              <a:spcAft>
                <a:spcPts val="600"/>
              </a:spcAft>
              <a:buFont typeface="Wingdings" panose="05000000000000000000" pitchFamily="2" charset="2"/>
              <a:buChar char="Ø"/>
            </a:pPr>
            <a:r>
              <a:rPr lang="en-US" altLang="zh-CN" sz="2400" dirty="0" smtClean="0"/>
              <a:t>Links together in a single process the annual cycle of planning, budgeting, implementation, and quality assessment activities.</a:t>
            </a:r>
          </a:p>
          <a:p>
            <a:pPr>
              <a:spcBef>
                <a:spcPts val="1200"/>
              </a:spcBef>
              <a:spcAft>
                <a:spcPts val="600"/>
              </a:spcAft>
              <a:buFont typeface="Wingdings" panose="05000000000000000000" pitchFamily="2" charset="2"/>
              <a:buChar char="Ø"/>
            </a:pPr>
            <a:r>
              <a:rPr lang="en-US" altLang="zh-CN" sz="2400" dirty="0" smtClean="0"/>
              <a:t>CIP Committee met in February to review FY 18/19 projects and provide recommendations for projects to be funded.   </a:t>
            </a:r>
          </a:p>
          <a:p>
            <a:pPr>
              <a:spcAft>
                <a:spcPts val="600"/>
              </a:spcAft>
            </a:pPr>
            <a:endParaRPr lang="en-US" altLang="zh-CN" sz="2500" dirty="0" smtClean="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71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537950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Improvement Plan by Fund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31140043"/>
              </p:ext>
            </p:extLst>
          </p:nvPr>
        </p:nvGraphicFramePr>
        <p:xfrm>
          <a:off x="59179" y="1450427"/>
          <a:ext cx="9024428" cy="4415603"/>
        </p:xfrm>
        <a:graphic>
          <a:graphicData uri="http://schemas.openxmlformats.org/presentationml/2006/ole">
            <mc:AlternateContent xmlns:mc="http://schemas.openxmlformats.org/markup-compatibility/2006">
              <mc:Choice xmlns:v="urn:schemas-microsoft-com:vml" Requires="v">
                <p:oleObj spid="_x0000_s5136" name="Worksheet" r:id="rId4" imgW="6543807" imgH="3200485" progId="Excel.Sheet.12">
                  <p:embed/>
                </p:oleObj>
              </mc:Choice>
              <mc:Fallback>
                <p:oleObj name="Worksheet" r:id="rId4" imgW="6543807" imgH="3200485" progId="Excel.Sheet.12">
                  <p:embed/>
                  <p:pic>
                    <p:nvPicPr>
                      <p:cNvPr id="0" name=""/>
                      <p:cNvPicPr>
                        <a:picLocks noChangeAspect="1" noChangeArrowheads="1"/>
                      </p:cNvPicPr>
                      <p:nvPr/>
                    </p:nvPicPr>
                    <p:blipFill>
                      <a:blip r:embed="rId5"/>
                      <a:srcRect/>
                      <a:stretch>
                        <a:fillRect/>
                      </a:stretch>
                    </p:blipFill>
                    <p:spPr bwMode="auto">
                      <a:xfrm>
                        <a:off x="59179" y="1450427"/>
                        <a:ext cx="9024428" cy="4415603"/>
                      </a:xfrm>
                      <a:prstGeom prst="rect">
                        <a:avLst/>
                      </a:prstGeom>
                      <a:noFill/>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72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05307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noChangeArrowheads="1"/>
          </p:cNvSpPr>
          <p:nvPr>
            <p:ph type="title"/>
          </p:nvPr>
        </p:nvSpPr>
        <p:spPr>
          <a:xfrm>
            <a:off x="242888" y="122238"/>
            <a:ext cx="8443912" cy="714375"/>
          </a:xfrm>
        </p:spPr>
        <p:txBody>
          <a:bodyPr/>
          <a:lstStyle/>
          <a:p>
            <a:r>
              <a:rPr lang="en-US" altLang="zh-CN" dirty="0" smtClean="0"/>
              <a:t>FY 18/19 Capital Improvement Plan (CIP)</a:t>
            </a:r>
          </a:p>
        </p:txBody>
      </p:sp>
      <p:sp>
        <p:nvSpPr>
          <p:cNvPr id="5" name="TextBox 4"/>
          <p:cNvSpPr txBox="1"/>
          <p:nvPr/>
        </p:nvSpPr>
        <p:spPr>
          <a:xfrm>
            <a:off x="242888" y="994909"/>
            <a:ext cx="7866691" cy="1015663"/>
          </a:xfrm>
          <a:prstGeom prst="rect">
            <a:avLst/>
          </a:prstGeom>
          <a:noFill/>
        </p:spPr>
        <p:txBody>
          <a:bodyPr wrap="square" rtlCol="0">
            <a:spAutoFit/>
          </a:bodyPr>
          <a:lstStyle/>
          <a:p>
            <a:r>
              <a:rPr lang="en-US" sz="2000" dirty="0"/>
              <a:t>Funding Source:  City Capital Projects Fund </a:t>
            </a:r>
            <a:r>
              <a:rPr lang="en-US" sz="2000" dirty="0" smtClean="0"/>
              <a:t>(Fund 30000) is </a:t>
            </a:r>
            <a:r>
              <a:rPr lang="en-US" sz="2000" dirty="0"/>
              <a:t>funded via a General Fund Transfer. </a:t>
            </a:r>
            <a:r>
              <a:rPr lang="en-US" sz="2000" dirty="0" smtClean="0"/>
              <a:t>Of </a:t>
            </a:r>
            <a:r>
              <a:rPr lang="en-US" sz="2000" dirty="0"/>
              <a:t>all the CIP funds, this is the least restrictive, and thus gets the most competition for projects. </a:t>
            </a:r>
          </a:p>
        </p:txBody>
      </p:sp>
      <p:graphicFrame>
        <p:nvGraphicFramePr>
          <p:cNvPr id="7" name="Object 6"/>
          <p:cNvGraphicFramePr>
            <a:graphicFrameLocks noChangeAspect="1"/>
          </p:cNvGraphicFramePr>
          <p:nvPr>
            <p:extLst>
              <p:ext uri="{D42A27DB-BD31-4B8C-83A1-F6EECF244321}">
                <p14:modId xmlns:p14="http://schemas.microsoft.com/office/powerpoint/2010/main" val="242026946"/>
              </p:ext>
            </p:extLst>
          </p:nvPr>
        </p:nvGraphicFramePr>
        <p:xfrm>
          <a:off x="215458" y="2262816"/>
          <a:ext cx="8747709" cy="3922941"/>
        </p:xfrm>
        <a:graphic>
          <a:graphicData uri="http://schemas.openxmlformats.org/presentationml/2006/ole">
            <mc:AlternateContent xmlns:mc="http://schemas.openxmlformats.org/markup-compatibility/2006">
              <mc:Choice xmlns:v="urn:schemas-microsoft-com:vml" Requires="v">
                <p:oleObj spid="_x0000_s6160" name="Worksheet" r:id="rId4" imgW="7391496" imgH="3314871" progId="Excel.Sheet.12">
                  <p:embed/>
                </p:oleObj>
              </mc:Choice>
              <mc:Fallback>
                <p:oleObj name="Worksheet" r:id="rId4" imgW="7391496" imgH="3314871" progId="Excel.Sheet.12">
                  <p:embed/>
                  <p:pic>
                    <p:nvPicPr>
                      <p:cNvPr id="0" name=""/>
                      <p:cNvPicPr>
                        <a:picLocks noChangeAspect="1" noChangeArrowheads="1"/>
                      </p:cNvPicPr>
                      <p:nvPr/>
                    </p:nvPicPr>
                    <p:blipFill>
                      <a:blip r:embed="rId5"/>
                      <a:srcRect/>
                      <a:stretch>
                        <a:fillRect/>
                      </a:stretch>
                    </p:blipFill>
                    <p:spPr bwMode="auto">
                      <a:xfrm>
                        <a:off x="215458" y="2262816"/>
                        <a:ext cx="8747709" cy="3922941"/>
                      </a:xfrm>
                      <a:prstGeom prst="rect">
                        <a:avLst/>
                      </a:prstGeom>
                      <a:noFill/>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73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865257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itle 1"/>
          <p:cNvSpPr>
            <a:spLocks noGrp="1" noChangeArrowheads="1"/>
          </p:cNvSpPr>
          <p:nvPr>
            <p:ph type="title"/>
          </p:nvPr>
        </p:nvSpPr>
        <p:spPr>
          <a:xfrm>
            <a:off x="242888" y="122238"/>
            <a:ext cx="8443912" cy="714375"/>
          </a:xfrm>
        </p:spPr>
        <p:txBody>
          <a:bodyPr/>
          <a:lstStyle/>
          <a:p>
            <a:r>
              <a:rPr lang="en-US" altLang="zh-CN" dirty="0" smtClean="0"/>
              <a:t>FY 18/19 Capital Improvement Plan (CIP)</a:t>
            </a:r>
          </a:p>
        </p:txBody>
      </p:sp>
      <p:sp>
        <p:nvSpPr>
          <p:cNvPr id="9" name="TextBox 8"/>
          <p:cNvSpPr txBox="1"/>
          <p:nvPr/>
        </p:nvSpPr>
        <p:spPr>
          <a:xfrm>
            <a:off x="457200" y="1055077"/>
            <a:ext cx="7362193" cy="707886"/>
          </a:xfrm>
          <a:prstGeom prst="rect">
            <a:avLst/>
          </a:prstGeom>
          <a:noFill/>
        </p:spPr>
        <p:txBody>
          <a:bodyPr wrap="square" rtlCol="0">
            <a:spAutoFit/>
          </a:bodyPr>
          <a:lstStyle/>
          <a:p>
            <a:r>
              <a:rPr lang="en-US" sz="2000" dirty="0"/>
              <a:t>Funding Source:  </a:t>
            </a:r>
            <a:r>
              <a:rPr lang="en-US" sz="2000" dirty="0" smtClean="0"/>
              <a:t>CDBG Entitlement Grant for the Department of Housing and Urban Development (HUD)</a:t>
            </a:r>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1582494890"/>
              </p:ext>
            </p:extLst>
          </p:nvPr>
        </p:nvGraphicFramePr>
        <p:xfrm>
          <a:off x="92075" y="1993900"/>
          <a:ext cx="8948738" cy="3333750"/>
        </p:xfrm>
        <a:graphic>
          <a:graphicData uri="http://schemas.openxmlformats.org/presentationml/2006/ole">
            <mc:AlternateContent xmlns:mc="http://schemas.openxmlformats.org/markup-compatibility/2006">
              <mc:Choice xmlns:v="urn:schemas-microsoft-com:vml" Requires="v">
                <p:oleObj spid="_x0000_s7184" name="Worksheet" r:id="rId4" imgW="7391496" imgH="2752540" progId="Excel.Sheet.12">
                  <p:embed/>
                </p:oleObj>
              </mc:Choice>
              <mc:Fallback>
                <p:oleObj name="Worksheet" r:id="rId4" imgW="7391496" imgH="2752540" progId="Excel.Sheet.12">
                  <p:embed/>
                  <p:pic>
                    <p:nvPicPr>
                      <p:cNvPr id="0" name=""/>
                      <p:cNvPicPr>
                        <a:picLocks noChangeAspect="1" noChangeArrowheads="1"/>
                      </p:cNvPicPr>
                      <p:nvPr/>
                    </p:nvPicPr>
                    <p:blipFill>
                      <a:blip r:embed="rId5"/>
                      <a:srcRect/>
                      <a:stretch>
                        <a:fillRect/>
                      </a:stretch>
                    </p:blipFill>
                    <p:spPr bwMode="auto">
                      <a:xfrm>
                        <a:off x="92075" y="1993900"/>
                        <a:ext cx="8948738" cy="3333750"/>
                      </a:xfrm>
                      <a:prstGeom prst="rect">
                        <a:avLst/>
                      </a:prstGeom>
                      <a:noFill/>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74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351811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829468" y="2678496"/>
            <a:ext cx="7485063" cy="1031107"/>
          </a:xfrm>
        </p:spPr>
        <p:txBody>
          <a:bodyPr anchor="b"/>
          <a:lstStyle/>
          <a:p>
            <a:pPr algn="ctr"/>
            <a:r>
              <a:rPr lang="en-US" altLang="zh-CN" sz="5400" b="1" dirty="0" smtClean="0"/>
              <a:t>Questions</a:t>
            </a:r>
            <a:r>
              <a:rPr lang="en-US" altLang="zh-CN" sz="4000" b="1" dirty="0" smtClean="0"/>
              <a:t>?</a:t>
            </a: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082275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829468" y="2678496"/>
            <a:ext cx="7485063" cy="1031107"/>
          </a:xfrm>
        </p:spPr>
        <p:txBody>
          <a:bodyPr anchor="b"/>
          <a:lstStyle/>
          <a:p>
            <a:pPr algn="ctr"/>
            <a:r>
              <a:rPr lang="en-US" altLang="zh-CN" sz="4000" b="1" dirty="0" smtClean="0"/>
              <a:t>Additional Slides</a:t>
            </a: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22030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375334" y="2218958"/>
            <a:ext cx="8108266" cy="1950183"/>
          </a:xfrm>
        </p:spPr>
        <p:txBody>
          <a:bodyPr anchor="b"/>
          <a:lstStyle/>
          <a:p>
            <a:pPr algn="ctr"/>
            <a:r>
              <a:rPr lang="en-US" altLang="zh-CN" sz="4000" b="1" dirty="0" smtClean="0"/>
              <a:t>Follow-up items from February 21</a:t>
            </a:r>
            <a:r>
              <a:rPr lang="en-US" altLang="zh-CN" sz="4000" b="1" baseline="30000" dirty="0" smtClean="0"/>
              <a:t>st</a:t>
            </a:r>
            <a:r>
              <a:rPr lang="en-US" altLang="zh-CN" sz="4000" b="1" dirty="0" smtClean="0"/>
              <a:t>  &amp; February 23</a:t>
            </a:r>
            <a:r>
              <a:rPr lang="en-US" altLang="zh-CN" sz="4000" b="1" baseline="30000" dirty="0" smtClean="0"/>
              <a:t>rd</a:t>
            </a:r>
            <a:r>
              <a:rPr lang="en-US" altLang="zh-CN" sz="4000" b="1" dirty="0" smtClean="0"/>
              <a:t> Council Budget Workshops</a:t>
            </a: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810996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845317" y="967336"/>
            <a:ext cx="8866241"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600" u="sng" dirty="0" smtClean="0">
                <a:solidFill>
                  <a:schemeClr val="bg1"/>
                </a:solidFill>
              </a:rPr>
              <a:t>Follow-up items from February  </a:t>
            </a:r>
          </a:p>
          <a:p>
            <a:r>
              <a:rPr lang="en-US" altLang="en-US" sz="3600" u="sng" dirty="0" smtClean="0">
                <a:solidFill>
                  <a:schemeClr val="bg1"/>
                </a:solidFill>
              </a:rPr>
              <a:t>Council Workshops:</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FY 18/19 Preliminary Budget</a:t>
            </a:r>
          </a:p>
          <a:p>
            <a:pPr marL="571500" indent="-571500">
              <a:spcBef>
                <a:spcPts val="1800"/>
              </a:spcBef>
              <a:spcAft>
                <a:spcPts val="0"/>
              </a:spcAft>
              <a:buFont typeface="Wingdings" panose="05000000000000000000" pitchFamily="2" charset="2"/>
              <a:buChar char="Ø"/>
            </a:pPr>
            <a:r>
              <a:rPr lang="en-US" altLang="en-US" sz="3200" dirty="0">
                <a:solidFill>
                  <a:schemeClr val="bg1"/>
                </a:solidFill>
              </a:rPr>
              <a:t>Budget Assumptions for FY18/19</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Summary of Revenues &amp; Expenses</a:t>
            </a:r>
            <a:endParaRPr lang="en-US" altLang="en-US" sz="3200" dirty="0">
              <a:solidFill>
                <a:schemeClr val="bg1"/>
              </a:solidFill>
            </a:endParaRP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Fee Structure </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Room Tax</a:t>
            </a: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881778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Assumptions for FY 18/19</a:t>
            </a:r>
            <a:endParaRPr lang="en-US" dirty="0"/>
          </a:p>
        </p:txBody>
      </p:sp>
      <p:graphicFrame>
        <p:nvGraphicFramePr>
          <p:cNvPr id="3" name="Object 2"/>
          <p:cNvGraphicFramePr>
            <a:graphicFrameLocks noChangeAspect="1"/>
          </p:cNvGraphicFramePr>
          <p:nvPr>
            <p:extLst/>
          </p:nvPr>
        </p:nvGraphicFramePr>
        <p:xfrm>
          <a:off x="750888" y="1013300"/>
          <a:ext cx="7016257" cy="5063449"/>
        </p:xfrm>
        <a:graphic>
          <a:graphicData uri="http://schemas.openxmlformats.org/presentationml/2006/ole">
            <mc:AlternateContent xmlns:mc="http://schemas.openxmlformats.org/markup-compatibility/2006">
              <mc:Choice xmlns:v="urn:schemas-microsoft-com:vml" Requires="v">
                <p:oleObj spid="_x0000_s9228" name="Worksheet" r:id="rId4" imgW="4952968" imgH="3575116" progId="Excel.Sheet.12">
                  <p:embed/>
                </p:oleObj>
              </mc:Choice>
              <mc:Fallback>
                <p:oleObj name="Worksheet" r:id="rId4" imgW="4952968" imgH="357511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1013300"/>
                        <a:ext cx="7016257" cy="5063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40828" y="6253436"/>
            <a:ext cx="7083972" cy="369332"/>
          </a:xfrm>
          <a:prstGeom prst="rect">
            <a:avLst/>
          </a:prstGeom>
          <a:noFill/>
        </p:spPr>
        <p:txBody>
          <a:bodyPr wrap="square" rtlCol="0">
            <a:spAutoFit/>
          </a:bodyPr>
          <a:lstStyle/>
          <a:p>
            <a:r>
              <a:rPr lang="en-US" dirty="0" smtClean="0"/>
              <a:t>*Proposed reduction to 0% </a:t>
            </a:r>
            <a:endParaRPr lang="en-US"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08A24B6-02D9-4798-B3F2-0C2C88910712}" type="slidenum">
              <a:rPr lang="en-US" altLang="en-US" smtClean="0"/>
              <a:pPr>
                <a:defRPr/>
              </a:pPr>
              <a:t>79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66205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dirty="0" smtClean="0"/>
              <a:t>       Departmental Core Services</a:t>
            </a:r>
            <a:endParaRPr lang="en-US" sz="2800" b="0" dirty="0"/>
          </a:p>
        </p:txBody>
      </p:sp>
      <p:sp>
        <p:nvSpPr>
          <p:cNvPr id="3" name="Text Placeholder 2"/>
          <p:cNvSpPr>
            <a:spLocks noGrp="1"/>
          </p:cNvSpPr>
          <p:nvPr>
            <p:ph idx="1"/>
          </p:nvPr>
        </p:nvSpPr>
        <p:spPr>
          <a:xfrm>
            <a:off x="242207" y="1202876"/>
            <a:ext cx="8515062" cy="3557384"/>
          </a:xfrm>
        </p:spPr>
        <p:txBody>
          <a:bodyPr>
            <a:normAutofit/>
          </a:bodyPr>
          <a:lstStyle/>
          <a:p>
            <a:pPr marL="914400" lvl="1" indent="-457200">
              <a:spcAft>
                <a:spcPts val="600"/>
              </a:spcAft>
              <a:buFont typeface="Wingdings" charset="2"/>
              <a:buChar char="Ø"/>
            </a:pPr>
            <a:r>
              <a:rPr lang="en-US" dirty="0" smtClean="0"/>
              <a:t>Support the City of Reno’s Vision, Mission and Strategic Priorities by:</a:t>
            </a:r>
          </a:p>
          <a:p>
            <a:pPr marL="1314450" lvl="2" indent="-457200">
              <a:spcAft>
                <a:spcPts val="600"/>
              </a:spcAft>
              <a:buFont typeface="Wingdings" charset="2"/>
              <a:buChar char="Ø"/>
            </a:pPr>
            <a:r>
              <a:rPr lang="en-US" dirty="0" smtClean="0"/>
              <a:t>Informing and engaging citizens, employees, media, and Mayor/City Council</a:t>
            </a:r>
          </a:p>
          <a:p>
            <a:pPr marL="1314450" lvl="2" indent="-457200">
              <a:spcAft>
                <a:spcPts val="600"/>
              </a:spcAft>
              <a:buFont typeface="Wingdings" charset="2"/>
              <a:buChar char="Ø"/>
            </a:pPr>
            <a:r>
              <a:rPr lang="en-US" dirty="0" smtClean="0"/>
              <a:t>Ensuring responsive communication </a:t>
            </a:r>
          </a:p>
          <a:p>
            <a:pPr marL="1314450" lvl="2" indent="-457200">
              <a:spcAft>
                <a:spcPts val="600"/>
              </a:spcAft>
              <a:buFont typeface="Wingdings" charset="2"/>
              <a:buChar char="Ø"/>
            </a:pPr>
            <a:r>
              <a:rPr lang="en-US" dirty="0" smtClean="0"/>
              <a:t>Enhancing City services through community input</a:t>
            </a:r>
          </a:p>
          <a:p>
            <a:pPr marL="1314450" lvl="2" indent="-457200">
              <a:spcAft>
                <a:spcPts val="600"/>
              </a:spcAft>
              <a:buFont typeface="Wingdings" charset="2"/>
              <a:buChar char="Ø"/>
            </a:pPr>
            <a:r>
              <a:rPr lang="en-US" dirty="0" smtClean="0"/>
              <a:t>Building trust through increased transparency</a:t>
            </a: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83332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2" y="97113"/>
            <a:ext cx="7865844" cy="586060"/>
          </a:xfrm>
        </p:spPr>
        <p:txBody>
          <a:bodyPr/>
          <a:lstStyle/>
          <a:p>
            <a:r>
              <a:rPr lang="en-US" sz="2800" dirty="0" smtClean="0"/>
              <a:t>Summary of FY 18/19 Revenues &amp; Expenses</a:t>
            </a:r>
            <a:br>
              <a:rPr lang="en-US" sz="2800" dirty="0" smtClean="0"/>
            </a:br>
            <a:r>
              <a:rPr lang="en-US" sz="2800" dirty="0" smtClean="0"/>
              <a:t>(excluding General Fund)</a:t>
            </a:r>
            <a:endParaRPr lang="en-US" sz="2800" dirty="0"/>
          </a:p>
        </p:txBody>
      </p:sp>
      <p:graphicFrame>
        <p:nvGraphicFramePr>
          <p:cNvPr id="3" name="Object 2"/>
          <p:cNvGraphicFramePr>
            <a:graphicFrameLocks noChangeAspect="1"/>
          </p:cNvGraphicFramePr>
          <p:nvPr>
            <p:extLst/>
          </p:nvPr>
        </p:nvGraphicFramePr>
        <p:xfrm>
          <a:off x="1217941" y="873879"/>
          <a:ext cx="6223383" cy="5482471"/>
        </p:xfrm>
        <a:graphic>
          <a:graphicData uri="http://schemas.openxmlformats.org/presentationml/2006/ole">
            <mc:AlternateContent xmlns:mc="http://schemas.openxmlformats.org/markup-compatibility/2006">
              <mc:Choice xmlns:v="urn:schemas-microsoft-com:vml" Requires="v">
                <p:oleObj spid="_x0000_s10252" name="Worksheet" r:id="rId4" imgW="5410232" imgH="5461066" progId="Excel.Sheet.12">
                  <p:embed/>
                </p:oleObj>
              </mc:Choice>
              <mc:Fallback>
                <p:oleObj name="Worksheet" r:id="rId4" imgW="5410232" imgH="546106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41" y="873879"/>
                        <a:ext cx="6223383" cy="5482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80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933280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776505" cy="714375"/>
          </a:xfrm>
        </p:spPr>
        <p:txBody>
          <a:bodyPr/>
          <a:lstStyle/>
          <a:p>
            <a:r>
              <a:rPr lang="en-US" dirty="0" smtClean="0"/>
              <a:t>Fee Structure</a:t>
            </a:r>
            <a:endParaRPr lang="en-US" dirty="0"/>
          </a:p>
        </p:txBody>
      </p:sp>
      <p:sp>
        <p:nvSpPr>
          <p:cNvPr id="6" name="Content Placeholder 6"/>
          <p:cNvSpPr txBox="1">
            <a:spLocks/>
          </p:cNvSpPr>
          <p:nvPr/>
        </p:nvSpPr>
        <p:spPr>
          <a:xfrm>
            <a:off x="242888" y="1319212"/>
            <a:ext cx="8513762" cy="503713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Opportunities for Additional Revenues Through Fee Adjustments</a:t>
            </a:r>
          </a:p>
          <a:p>
            <a:pPr lvl="1"/>
            <a:r>
              <a:rPr lang="en-US" sz="2600" dirty="0" smtClean="0"/>
              <a:t>Fees vs Taxes</a:t>
            </a:r>
          </a:p>
          <a:p>
            <a:pPr lvl="2"/>
            <a:r>
              <a:rPr lang="en-US" dirty="0" smtClean="0"/>
              <a:t>Most of the City fees are based on the cost for providing the related service (increased by CPI).</a:t>
            </a:r>
          </a:p>
          <a:p>
            <a:pPr lvl="2"/>
            <a:r>
              <a:rPr lang="en-US" dirty="0" smtClean="0"/>
              <a:t>Business License fees are taxes, so not tied to cost</a:t>
            </a:r>
          </a:p>
          <a:p>
            <a:pPr lvl="3"/>
            <a:r>
              <a:rPr lang="en-US" dirty="0" smtClean="0"/>
              <a:t>NRS sets a statutory cap on the amount of business license fees collected each year</a:t>
            </a:r>
          </a:p>
          <a:p>
            <a:pPr lvl="4"/>
            <a:r>
              <a:rPr lang="en-US" dirty="0" smtClean="0"/>
              <a:t>Fees as a percentage of gross revenue may only increase by approximately $500,000</a:t>
            </a:r>
          </a:p>
          <a:p>
            <a:pPr lvl="4"/>
            <a:r>
              <a:rPr lang="en-US" dirty="0" smtClean="0"/>
              <a:t>Flat fees may increase by approx. $8 million</a:t>
            </a:r>
          </a:p>
          <a:p>
            <a:pPr lvl="1"/>
            <a:r>
              <a:rPr lang="en-US" sz="2600" dirty="0" smtClean="0"/>
              <a:t>Staff will analyze fees/taxes for potential increases</a:t>
            </a:r>
            <a:endParaRPr lang="en-US" sz="2600" dirty="0"/>
          </a:p>
        </p:txBody>
      </p:sp>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81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17413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 18/19 Room </a:t>
            </a:r>
            <a:r>
              <a:rPr lang="en-US" altLang="zh-CN" sz="2800" dirty="0"/>
              <a:t>Tax </a:t>
            </a:r>
            <a:r>
              <a:rPr lang="en-US" altLang="zh-CN" sz="2800" dirty="0" smtClean="0"/>
              <a:t>Fund Council</a:t>
            </a:r>
            <a:endParaRPr lang="en-US" altLang="zh-CN" dirty="0" smtClean="0"/>
          </a:p>
        </p:txBody>
      </p:sp>
      <p:graphicFrame>
        <p:nvGraphicFramePr>
          <p:cNvPr id="2" name="Table 8"/>
          <p:cNvGraphicFramePr>
            <a:graphicFrameLocks noGrp="1"/>
          </p:cNvGraphicFramePr>
          <p:nvPr>
            <p:extLst/>
          </p:nvPr>
        </p:nvGraphicFramePr>
        <p:xfrm>
          <a:off x="733671" y="857696"/>
          <a:ext cx="7128066" cy="5728396"/>
        </p:xfrm>
        <a:graphic>
          <a:graphicData uri="http://schemas.openxmlformats.org/drawingml/2006/table">
            <a:tbl>
              <a:tblPr/>
              <a:tblGrid>
                <a:gridCol w="2051955">
                  <a:extLst>
                    <a:ext uri="{9D8B030D-6E8A-4147-A177-3AD203B41FA5}">
                      <a16:colId xmlns:a16="http://schemas.microsoft.com/office/drawing/2014/main" val="3012957250"/>
                    </a:ext>
                  </a:extLst>
                </a:gridCol>
                <a:gridCol w="2248661">
                  <a:extLst>
                    <a:ext uri="{9D8B030D-6E8A-4147-A177-3AD203B41FA5}">
                      <a16:colId xmlns:a16="http://schemas.microsoft.com/office/drawing/2014/main" val="20001"/>
                    </a:ext>
                  </a:extLst>
                </a:gridCol>
                <a:gridCol w="1222811">
                  <a:extLst>
                    <a:ext uri="{9D8B030D-6E8A-4147-A177-3AD203B41FA5}">
                      <a16:colId xmlns:a16="http://schemas.microsoft.com/office/drawing/2014/main" val="4180529847"/>
                    </a:ext>
                  </a:extLst>
                </a:gridCol>
                <a:gridCol w="1604639">
                  <a:extLst>
                    <a:ext uri="{9D8B030D-6E8A-4147-A177-3AD203B41FA5}">
                      <a16:colId xmlns:a16="http://schemas.microsoft.com/office/drawing/2014/main" val="41375536"/>
                    </a:ext>
                  </a:extLst>
                </a:gridCol>
              </a:tblGrid>
              <a:tr h="353573">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Notes</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$11,500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03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$1,002,991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Pioneer Center</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KTMB</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Arts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Commission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$284,271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$205,406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Administrative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Costs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$13,770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$19,244</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Special Events Support</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$530,736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$545,212</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Artown </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Support</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 in Public Places</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$299,178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$50,000</a:t>
                      </a: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30004652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Sternberg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Poles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903375750"/>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Jack Tighe Parking Lot</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Downtown Lamp Replace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$4,381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DMO</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$187,500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5"/>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Amtrak ADA Restroom</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$307,705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$60,168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07038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370185818"/>
                  </a:ext>
                </a:extLst>
              </a:tr>
            </a:tbl>
          </a:graphicData>
        </a:graphic>
      </p:graphicFrame>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82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37390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FY18/19 Room </a:t>
            </a:r>
            <a:r>
              <a:rPr lang="en-US" altLang="zh-CN" sz="2800" dirty="0"/>
              <a:t>Tax </a:t>
            </a:r>
            <a:r>
              <a:rPr lang="en-US" altLang="zh-CN" sz="2800" dirty="0" smtClean="0"/>
              <a:t>Fund PRCS</a:t>
            </a:r>
            <a:endParaRPr lang="en-US" altLang="zh-CN" dirty="0" smtClean="0"/>
          </a:p>
        </p:txBody>
      </p:sp>
      <p:graphicFrame>
        <p:nvGraphicFramePr>
          <p:cNvPr id="2" name="Table 8"/>
          <p:cNvGraphicFramePr>
            <a:graphicFrameLocks noGrp="1"/>
          </p:cNvGraphicFramePr>
          <p:nvPr>
            <p:extLst/>
          </p:nvPr>
        </p:nvGraphicFramePr>
        <p:xfrm>
          <a:off x="1219200" y="1145627"/>
          <a:ext cx="6421821" cy="5140710"/>
        </p:xfrm>
        <a:graphic>
          <a:graphicData uri="http://schemas.openxmlformats.org/drawingml/2006/table">
            <a:tbl>
              <a:tblPr/>
              <a:tblGrid>
                <a:gridCol w="2856962">
                  <a:extLst>
                    <a:ext uri="{9D8B030D-6E8A-4147-A177-3AD203B41FA5}">
                      <a16:colId xmlns:a16="http://schemas.microsoft.com/office/drawing/2014/main" val="3012957250"/>
                    </a:ext>
                  </a:extLst>
                </a:gridCol>
                <a:gridCol w="1451752">
                  <a:extLst>
                    <a:ext uri="{9D8B030D-6E8A-4147-A177-3AD203B41FA5}">
                      <a16:colId xmlns:a16="http://schemas.microsoft.com/office/drawing/2014/main" val="4180529847"/>
                    </a:ext>
                  </a:extLst>
                </a:gridCol>
                <a:gridCol w="2113107">
                  <a:extLst>
                    <a:ext uri="{9D8B030D-6E8A-4147-A177-3AD203B41FA5}">
                      <a16:colId xmlns:a16="http://schemas.microsoft.com/office/drawing/2014/main" val="41375536"/>
                    </a:ext>
                  </a:extLst>
                </a:gridCol>
              </a:tblGrid>
              <a:tr h="42242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Irrigation System Technician</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$96,652</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$84,876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Additional Mowing</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 Camera’s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$92,820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Parks Support</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$935,639</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$973,348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rPr>
                        <a:t>Idlewild Pool</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3608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$272,056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1"/>
                  </a:ext>
                </a:extLst>
              </a:tr>
              <a:tr h="360830">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$175,897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47107038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370185818"/>
                  </a:ext>
                </a:extLst>
              </a:tr>
            </a:tbl>
          </a:graphicData>
        </a:graphic>
      </p:graphicFrame>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83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5675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nvGraphicFramePr>
        <p:xfrm>
          <a:off x="2740051" y="1839454"/>
          <a:ext cx="3965542" cy="393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Up-Down Arrow 21"/>
          <p:cNvSpPr/>
          <p:nvPr/>
        </p:nvSpPr>
        <p:spPr>
          <a:xfrm>
            <a:off x="4434654" y="1948543"/>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42207" y="121925"/>
            <a:ext cx="7883484" cy="713975"/>
          </a:xfrm>
        </p:spPr>
        <p:txBody>
          <a:bodyPr>
            <a:noAutofit/>
          </a:bodyPr>
          <a:lstStyle/>
          <a:p>
            <a:pPr algn="ctr"/>
            <a:r>
              <a:rPr lang="en-US" sz="2800" b="0" dirty="0" smtClean="0"/>
              <a:t>Departmental Core services (CONT’D)</a:t>
            </a:r>
            <a:endParaRPr lang="en-US" sz="2800" b="0" dirty="0"/>
          </a:p>
        </p:txBody>
      </p:sp>
      <p:sp>
        <p:nvSpPr>
          <p:cNvPr id="2" name="Oval 1"/>
          <p:cNvSpPr/>
          <p:nvPr/>
        </p:nvSpPr>
        <p:spPr>
          <a:xfrm>
            <a:off x="3754728" y="2951967"/>
            <a:ext cx="1828800" cy="18288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city of reno log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92" t="3935" r="21496" b="10882"/>
          <a:stretch>
            <a:fillRect/>
          </a:stretch>
        </p:blipFill>
        <p:spPr bwMode="auto">
          <a:xfrm>
            <a:off x="4258734" y="3166533"/>
            <a:ext cx="846666" cy="127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368523" y="2521443"/>
            <a:ext cx="1371600" cy="603504"/>
          </a:xfrm>
          <a:prstGeom prst="rect">
            <a:avLst/>
          </a:prstGeom>
          <a:solidFill>
            <a:schemeClr val="bg1"/>
          </a:solidFill>
          <a:ln>
            <a:noFill/>
          </a:ln>
          <a:effectLst>
            <a:outerShdw blurRad="50800" dist="38100" dir="13500000" algn="b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Strategic</a:t>
            </a:r>
          </a:p>
          <a:p>
            <a:pPr algn="ctr"/>
            <a:r>
              <a:rPr lang="en-US" sz="1500" b="1" dirty="0" smtClean="0">
                <a:solidFill>
                  <a:srgbClr val="8B6403"/>
                </a:solidFill>
                <a:latin typeface="Arial Narrow" panose="020B0606020202030204" pitchFamily="34" charset="0"/>
              </a:rPr>
              <a:t>Communications</a:t>
            </a:r>
            <a:endParaRPr lang="en-US" sz="1500" b="1" dirty="0">
              <a:solidFill>
                <a:srgbClr val="8B6403"/>
              </a:solidFill>
              <a:latin typeface="Arial Narrow" panose="020B0606020202030204" pitchFamily="34" charset="0"/>
            </a:endParaRPr>
          </a:p>
        </p:txBody>
      </p:sp>
      <p:sp>
        <p:nvSpPr>
          <p:cNvPr id="36" name="Rectangle 35"/>
          <p:cNvSpPr/>
          <p:nvPr/>
        </p:nvSpPr>
        <p:spPr>
          <a:xfrm>
            <a:off x="5560199" y="2512976"/>
            <a:ext cx="1371600" cy="603504"/>
          </a:xfrm>
          <a:prstGeom prst="rect">
            <a:avLst/>
          </a:prstGeom>
          <a:solidFill>
            <a:schemeClr val="bg1"/>
          </a:solidFill>
          <a:ln>
            <a:noFill/>
          </a:ln>
          <a:effectLst>
            <a:outerShdw blurRad="50800" dist="38100" dir="18900000" algn="b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Digital</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37" name="Rectangle 36"/>
          <p:cNvSpPr/>
          <p:nvPr/>
        </p:nvSpPr>
        <p:spPr>
          <a:xfrm>
            <a:off x="2385457" y="4644708"/>
            <a:ext cx="1371600" cy="603504"/>
          </a:xfrm>
          <a:prstGeom prst="rect">
            <a:avLst/>
          </a:prstGeom>
          <a:solidFill>
            <a:schemeClr val="bg1"/>
          </a:solidFill>
          <a:ln>
            <a:noFill/>
          </a:ln>
          <a:effectLst>
            <a:outerShdw blurRad="50800" dist="38100" dir="8100000" algn="t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Reno </a:t>
            </a:r>
          </a:p>
          <a:p>
            <a:pPr algn="ctr"/>
            <a:r>
              <a:rPr lang="en-US" sz="1500" b="1" dirty="0" smtClean="0">
                <a:solidFill>
                  <a:srgbClr val="8B6403"/>
                </a:solidFill>
                <a:latin typeface="Arial Narrow" panose="020B0606020202030204" pitchFamily="34" charset="0"/>
              </a:rPr>
              <a:t>Direct</a:t>
            </a:r>
            <a:endParaRPr lang="en-US" sz="1500" b="1" dirty="0">
              <a:solidFill>
                <a:srgbClr val="8B6403"/>
              </a:solidFill>
              <a:latin typeface="Arial Narrow" panose="020B0606020202030204" pitchFamily="34" charset="0"/>
            </a:endParaRPr>
          </a:p>
        </p:txBody>
      </p:sp>
      <p:sp>
        <p:nvSpPr>
          <p:cNvPr id="38" name="Rectangle 37"/>
          <p:cNvSpPr/>
          <p:nvPr/>
        </p:nvSpPr>
        <p:spPr>
          <a:xfrm>
            <a:off x="5551732" y="4653175"/>
            <a:ext cx="1371600" cy="603504"/>
          </a:xfrm>
          <a:prstGeom prst="rect">
            <a:avLst/>
          </a:prstGeom>
          <a:solidFill>
            <a:schemeClr val="bg1"/>
          </a:solidFill>
          <a:ln>
            <a:noFill/>
          </a:ln>
          <a:effectLst>
            <a:outerShdw blurRad="50800" dist="38100" dir="2700000" algn="t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Community</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26" name="Up-Down Arrow 25"/>
          <p:cNvSpPr/>
          <p:nvPr/>
        </p:nvSpPr>
        <p:spPr>
          <a:xfrm rot="5400000">
            <a:off x="2870125" y="3498696"/>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Up-Down Arrow 33"/>
          <p:cNvSpPr/>
          <p:nvPr/>
        </p:nvSpPr>
        <p:spPr>
          <a:xfrm>
            <a:off x="4434654" y="5040080"/>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Up-Down Arrow 34"/>
          <p:cNvSpPr/>
          <p:nvPr/>
        </p:nvSpPr>
        <p:spPr>
          <a:xfrm rot="5400000">
            <a:off x="6004238" y="3494342"/>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741917" y="3425514"/>
            <a:ext cx="1645337"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0" name="Oval 39"/>
          <p:cNvSpPr/>
          <p:nvPr/>
        </p:nvSpPr>
        <p:spPr>
          <a:xfrm>
            <a:off x="3945668" y="963386"/>
            <a:ext cx="1606329"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b="1" dirty="0">
              <a:solidFill>
                <a:schemeClr val="tx1"/>
              </a:solidFill>
            </a:endParaRPr>
          </a:p>
        </p:txBody>
      </p:sp>
      <p:sp>
        <p:nvSpPr>
          <p:cNvPr id="41" name="Oval 40"/>
          <p:cNvSpPr/>
          <p:nvPr/>
        </p:nvSpPr>
        <p:spPr>
          <a:xfrm>
            <a:off x="1191664" y="3442448"/>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2" name="Oval 41"/>
          <p:cNvSpPr/>
          <p:nvPr/>
        </p:nvSpPr>
        <p:spPr>
          <a:xfrm>
            <a:off x="3977199" y="5901265"/>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4" name="TextBox 43"/>
          <p:cNvSpPr txBox="1"/>
          <p:nvPr/>
        </p:nvSpPr>
        <p:spPr>
          <a:xfrm>
            <a:off x="3884060" y="1203868"/>
            <a:ext cx="1699467" cy="400110"/>
          </a:xfrm>
          <a:prstGeom prst="rect">
            <a:avLst/>
          </a:prstGeom>
          <a:noFill/>
        </p:spPr>
        <p:txBody>
          <a:bodyPr wrap="square" rtlCol="0">
            <a:spAutoFit/>
          </a:bodyPr>
          <a:lstStyle/>
          <a:p>
            <a:pPr algn="ctr"/>
            <a:r>
              <a:rPr lang="en-US" sz="2000" b="1" dirty="0" smtClean="0"/>
              <a:t>Community</a:t>
            </a:r>
            <a:endParaRPr lang="en-US" sz="2000" b="1" dirty="0"/>
          </a:p>
        </p:txBody>
      </p:sp>
      <p:sp>
        <p:nvSpPr>
          <p:cNvPr id="45" name="TextBox 44"/>
          <p:cNvSpPr txBox="1"/>
          <p:nvPr/>
        </p:nvSpPr>
        <p:spPr>
          <a:xfrm>
            <a:off x="3992435" y="6175405"/>
            <a:ext cx="1346200" cy="400110"/>
          </a:xfrm>
          <a:prstGeom prst="rect">
            <a:avLst/>
          </a:prstGeom>
          <a:noFill/>
        </p:spPr>
        <p:txBody>
          <a:bodyPr wrap="square" rtlCol="0">
            <a:spAutoFit/>
          </a:bodyPr>
          <a:lstStyle/>
          <a:p>
            <a:pPr algn="ctr"/>
            <a:r>
              <a:rPr lang="en-US" sz="2000" b="1" dirty="0" smtClean="0"/>
              <a:t>Media</a:t>
            </a:r>
            <a:endParaRPr lang="en-US" sz="2000" b="1" dirty="0"/>
          </a:p>
        </p:txBody>
      </p:sp>
      <p:sp>
        <p:nvSpPr>
          <p:cNvPr id="46" name="TextBox 45"/>
          <p:cNvSpPr txBox="1"/>
          <p:nvPr/>
        </p:nvSpPr>
        <p:spPr>
          <a:xfrm>
            <a:off x="6767319" y="3658103"/>
            <a:ext cx="1619936" cy="400110"/>
          </a:xfrm>
          <a:prstGeom prst="rect">
            <a:avLst/>
          </a:prstGeom>
          <a:noFill/>
        </p:spPr>
        <p:txBody>
          <a:bodyPr wrap="square" rtlCol="0">
            <a:spAutoFit/>
          </a:bodyPr>
          <a:lstStyle/>
          <a:p>
            <a:pPr algn="ctr"/>
            <a:r>
              <a:rPr lang="en-US" sz="2000" b="1" dirty="0" smtClean="0"/>
              <a:t>Employees</a:t>
            </a:r>
            <a:endParaRPr lang="en-US" sz="2000" b="1" dirty="0"/>
          </a:p>
        </p:txBody>
      </p:sp>
      <p:sp>
        <p:nvSpPr>
          <p:cNvPr id="47" name="TextBox 46"/>
          <p:cNvSpPr txBox="1"/>
          <p:nvPr/>
        </p:nvSpPr>
        <p:spPr>
          <a:xfrm>
            <a:off x="1097962" y="3500736"/>
            <a:ext cx="1574534" cy="837152"/>
          </a:xfrm>
          <a:prstGeom prst="rect">
            <a:avLst/>
          </a:prstGeom>
          <a:noFill/>
        </p:spPr>
        <p:txBody>
          <a:bodyPr wrap="square" rtlCol="0">
            <a:spAutoFit/>
          </a:bodyPr>
          <a:lstStyle/>
          <a:p>
            <a:pPr algn="ctr">
              <a:lnSpc>
                <a:spcPct val="80000"/>
              </a:lnSpc>
            </a:pPr>
            <a:r>
              <a:rPr lang="en-US" sz="2000" b="1" dirty="0" smtClean="0"/>
              <a:t>Mayor</a:t>
            </a:r>
          </a:p>
          <a:p>
            <a:pPr algn="ctr">
              <a:lnSpc>
                <a:spcPct val="80000"/>
              </a:lnSpc>
            </a:pPr>
            <a:r>
              <a:rPr lang="en-US" sz="2000" b="1" dirty="0" smtClean="0"/>
              <a:t>and</a:t>
            </a:r>
          </a:p>
          <a:p>
            <a:pPr algn="ctr">
              <a:lnSpc>
                <a:spcPct val="80000"/>
              </a:lnSpc>
            </a:pPr>
            <a:r>
              <a:rPr lang="en-US" sz="2000" b="1" dirty="0" smtClean="0"/>
              <a:t>Council</a:t>
            </a:r>
            <a:endParaRPr lang="en-US" sz="2000" b="1"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02186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7021</TotalTime>
  <Pages>0</Pages>
  <Words>3985</Words>
  <Characters>0</Characters>
  <Application>Microsoft Office PowerPoint</Application>
  <DocSecurity>0</DocSecurity>
  <PresentationFormat>On-screen Show (4:3)</PresentationFormat>
  <Lines>0</Lines>
  <Paragraphs>926</Paragraphs>
  <Slides>83</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2" baseType="lpstr">
      <vt:lpstr>SimSun</vt:lpstr>
      <vt:lpstr>Arial</vt:lpstr>
      <vt:lpstr>Arial Narrow</vt:lpstr>
      <vt:lpstr>Calibri</vt:lpstr>
      <vt:lpstr>等线</vt:lpstr>
      <vt:lpstr>Noto Sans Symbols</vt:lpstr>
      <vt:lpstr>Wingdings</vt:lpstr>
      <vt:lpstr>Office Theme</vt:lpstr>
      <vt:lpstr>Worksheet</vt:lpstr>
      <vt:lpstr>City of Reno Council Workshop</vt:lpstr>
      <vt:lpstr>PowerPoint Presentation</vt:lpstr>
      <vt:lpstr>FY 18/19 Preliminary Budget</vt:lpstr>
      <vt:lpstr>Department Core Services and Strategic Plans (Cont’d)</vt:lpstr>
      <vt:lpstr>Department Presentations</vt:lpstr>
      <vt:lpstr>Department Presentations (Cont.)</vt:lpstr>
      <vt:lpstr>FY 18/19 COUNCIL BUDGET WORKSHOP  OFFICE OF COMMUNICATIONS AND COMMUNITY ENGAGEMENT(OCCE)</vt:lpstr>
      <vt:lpstr>       Departmental Core Services</vt:lpstr>
      <vt:lpstr>Departmental Core services (CONT’D)</vt:lpstr>
      <vt:lpstr>Department Strategic Plan</vt:lpstr>
      <vt:lpstr>FY 18/19 COUNCIL BUDGET WORKSHOP  CIVIL SERVICE COMMISSION</vt:lpstr>
      <vt:lpstr>Departmental Core Services</vt:lpstr>
      <vt:lpstr>Departmental Core Services (CONT’D)</vt:lpstr>
      <vt:lpstr>Department Strategic Plan</vt:lpstr>
      <vt:lpstr>FY 18/19 COUNCIL BUDGET WORKSHOP  COMMUNITY DEVELOPMENT</vt:lpstr>
      <vt:lpstr>Departmental Core services</vt:lpstr>
      <vt:lpstr>Departmental Core services</vt:lpstr>
      <vt:lpstr>Departmental Core services</vt:lpstr>
      <vt:lpstr>Departmental Core services (CONT’D)</vt:lpstr>
      <vt:lpstr>Departmental Core services (CONT’D)</vt:lpstr>
      <vt:lpstr>Departmental Core services (CONT’D)</vt:lpstr>
      <vt:lpstr>Departmental Core services (CONT’D)</vt:lpstr>
      <vt:lpstr>Departmental Core services (CONT’D)</vt:lpstr>
      <vt:lpstr>Department Strategic plan</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FY 18/19 COUNCIL BUDGET WORKSHOP  DEPARTMENT OF INFORMATION TECHNOLOGY</vt:lpstr>
      <vt:lpstr>Departmental Core Services</vt:lpstr>
      <vt:lpstr>Departmental Core Services (CONT’D)</vt:lpstr>
      <vt:lpstr>Department Strategic Plan</vt:lpstr>
      <vt:lpstr>FY 18/19 COUNCIL BUDGET WORKSHOP  FINANCE DEPARTMENT</vt:lpstr>
      <vt:lpstr>Departmental Core services</vt:lpstr>
      <vt:lpstr>Department Strategic plan</vt:lpstr>
      <vt:lpstr>FY 18/19 COUNCIL BUDGET WORKSHOP  HUMAN RESOURCES</vt:lpstr>
      <vt:lpstr>Departmental Core Services</vt:lpstr>
      <vt:lpstr>Department Strategic Plan</vt:lpstr>
      <vt:lpstr>FY 18/19 COUNCIL BUDGET WORKSHOP  MUNICIPAL COURT</vt:lpstr>
      <vt:lpstr>Departmental Core Services</vt:lpstr>
      <vt:lpstr>Department Strategic Plan</vt:lpstr>
      <vt:lpstr>Department Strategic Plan (CONT’D)</vt:lpstr>
      <vt:lpstr>Department Strategic Plan (CONT’D)</vt:lpstr>
      <vt:lpstr>FY 18/19 COUNCIL BUDGET WORKSHOP  CITY CLERK</vt:lpstr>
      <vt:lpstr>Departmental Core Services</vt:lpstr>
      <vt:lpstr>Department Strategic Plan</vt:lpstr>
      <vt:lpstr>FY 18/19 COUNCIL BUDGET WORKSHOP  CITY MANAGER</vt:lpstr>
      <vt:lpstr>DEPARTMENTAL CORE SERVICES</vt:lpstr>
      <vt:lpstr>DEPARTMENTAL CORE SERVICES</vt:lpstr>
      <vt:lpstr>DEPARTMENTAL CORE SERVICES</vt:lpstr>
      <vt:lpstr>DEPARTMENT STRATEGIC PLAN</vt:lpstr>
      <vt:lpstr>DEPARTMENT STRATEGIC PLAN</vt:lpstr>
      <vt:lpstr>FY 18/19 COUNCIL BUDGET WORKSHOP  CITY ATTORNEY’S OFFICE</vt:lpstr>
      <vt:lpstr>Departmental Core Services</vt:lpstr>
      <vt:lpstr>Departmental Strategic Plan</vt:lpstr>
      <vt:lpstr>Council Budget Priorities</vt:lpstr>
      <vt:lpstr>Council Budget Priorities </vt:lpstr>
      <vt:lpstr>FY 18/19  Other Funds (Additional Information at May Workshop)</vt:lpstr>
      <vt:lpstr>Summary of FY 18/19 Revenues &amp; Expenses (excluding General Fund)</vt:lpstr>
      <vt:lpstr>FY 18/19  Capital Improvement Plan (CIP) (Additional Information at May Workshop)</vt:lpstr>
      <vt:lpstr>FY 18/19 Capital Improvement Plan (CIP)</vt:lpstr>
      <vt:lpstr>Capital Improvement Plan by Fund</vt:lpstr>
      <vt:lpstr>FY 18/19 Capital Improvement Plan (CIP)</vt:lpstr>
      <vt:lpstr>FY 18/19 Capital Improvement Plan (CIP)</vt:lpstr>
      <vt:lpstr>Questions?</vt:lpstr>
      <vt:lpstr>Additional Slides</vt:lpstr>
      <vt:lpstr>Follow-up items from February 21st  &amp; February 23rd Council Budget Workshops</vt:lpstr>
      <vt:lpstr>PowerPoint Presentation</vt:lpstr>
      <vt:lpstr>Budget Assumptions for FY 18/19</vt:lpstr>
      <vt:lpstr>Summary of FY 18/19 Revenues &amp; Expenses (excluding General Fund)</vt:lpstr>
      <vt:lpstr>Fee Structure</vt:lpstr>
      <vt:lpstr>FY 18/19 Room Tax Fund Council</vt:lpstr>
      <vt:lpstr>FY18/19 Room Tax Fund PRCS</vt:lpstr>
    </vt:vector>
  </TitlesOfParts>
  <Company>Creative:Mint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dc:creator>
  <cp:lastModifiedBy>Vicki VanBuren</cp:lastModifiedBy>
  <cp:revision>1293</cp:revision>
  <cp:lastPrinted>2018-03-13T20:08:39Z</cp:lastPrinted>
  <dcterms:created xsi:type="dcterms:W3CDTF">2012-11-13T05:36:00Z</dcterms:created>
  <dcterms:modified xsi:type="dcterms:W3CDTF">2018-03-27T19:47:21Z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