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307" r:id="rId2"/>
    <p:sldId id="547" r:id="rId3"/>
    <p:sldId id="577" r:id="rId4"/>
    <p:sldId id="592" r:id="rId5"/>
    <p:sldId id="581" r:id="rId6"/>
    <p:sldId id="595" r:id="rId7"/>
    <p:sldId id="593" r:id="rId8"/>
    <p:sldId id="594" r:id="rId9"/>
    <p:sldId id="596" r:id="rId10"/>
    <p:sldId id="597" r:id="rId11"/>
    <p:sldId id="568" r:id="rId12"/>
    <p:sldId id="570" r:id="rId13"/>
    <p:sldId id="578" r:id="rId14"/>
    <p:sldId id="618" r:id="rId15"/>
    <p:sldId id="619" r:id="rId16"/>
    <p:sldId id="620" r:id="rId17"/>
    <p:sldId id="621" r:id="rId18"/>
    <p:sldId id="622" r:id="rId19"/>
    <p:sldId id="674" r:id="rId20"/>
    <p:sldId id="676" r:id="rId21"/>
    <p:sldId id="678" r:id="rId22"/>
    <p:sldId id="680" r:id="rId23"/>
    <p:sldId id="582" r:id="rId24"/>
    <p:sldId id="640" r:id="rId25"/>
    <p:sldId id="641" r:id="rId26"/>
    <p:sldId id="642" r:id="rId27"/>
    <p:sldId id="643" r:id="rId28"/>
    <p:sldId id="644" r:id="rId29"/>
    <p:sldId id="645" r:id="rId30"/>
    <p:sldId id="646" r:id="rId31"/>
    <p:sldId id="647" r:id="rId32"/>
    <p:sldId id="611" r:id="rId33"/>
    <p:sldId id="612" r:id="rId34"/>
    <p:sldId id="613" r:id="rId35"/>
    <p:sldId id="681" r:id="rId36"/>
    <p:sldId id="614" r:id="rId37"/>
    <p:sldId id="615" r:id="rId38"/>
    <p:sldId id="616" r:id="rId39"/>
    <p:sldId id="617" r:id="rId40"/>
    <p:sldId id="602" r:id="rId41"/>
    <p:sldId id="603" r:id="rId42"/>
    <p:sldId id="604" r:id="rId43"/>
    <p:sldId id="605" r:id="rId44"/>
    <p:sldId id="658" r:id="rId45"/>
    <p:sldId id="659" r:id="rId46"/>
    <p:sldId id="660" r:id="rId47"/>
    <p:sldId id="661" r:id="rId48"/>
    <p:sldId id="662" r:id="rId49"/>
    <p:sldId id="663" r:id="rId50"/>
    <p:sldId id="664" r:id="rId51"/>
    <p:sldId id="665" r:id="rId52"/>
    <p:sldId id="666" r:id="rId53"/>
    <p:sldId id="667" r:id="rId54"/>
    <p:sldId id="668" r:id="rId55"/>
    <p:sldId id="669" r:id="rId56"/>
    <p:sldId id="670" r:id="rId57"/>
    <p:sldId id="671" r:id="rId58"/>
    <p:sldId id="672" r:id="rId59"/>
    <p:sldId id="673" r:id="rId60"/>
    <p:sldId id="598" r:id="rId61"/>
    <p:sldId id="599" r:id="rId62"/>
    <p:sldId id="600" r:id="rId63"/>
    <p:sldId id="601" r:id="rId64"/>
    <p:sldId id="586" r:id="rId65"/>
    <p:sldId id="587" r:id="rId66"/>
    <p:sldId id="588" r:id="rId67"/>
    <p:sldId id="623" r:id="rId68"/>
    <p:sldId id="624" r:id="rId69"/>
    <p:sldId id="625" r:id="rId70"/>
    <p:sldId id="606" r:id="rId71"/>
    <p:sldId id="607" r:id="rId72"/>
    <p:sldId id="608" r:id="rId73"/>
    <p:sldId id="609" r:id="rId74"/>
    <p:sldId id="610" r:id="rId75"/>
    <p:sldId id="626" r:id="rId76"/>
    <p:sldId id="627" r:id="rId77"/>
    <p:sldId id="628" r:id="rId78"/>
    <p:sldId id="629" r:id="rId79"/>
    <p:sldId id="630" r:id="rId80"/>
    <p:sldId id="589" r:id="rId81"/>
    <p:sldId id="590" r:id="rId82"/>
    <p:sldId id="591" r:id="rId83"/>
    <p:sldId id="631" r:id="rId84"/>
    <p:sldId id="632" r:id="rId85"/>
    <p:sldId id="633" r:id="rId86"/>
    <p:sldId id="634" r:id="rId87"/>
    <p:sldId id="635" r:id="rId88"/>
    <p:sldId id="636" r:id="rId89"/>
    <p:sldId id="637" r:id="rId90"/>
    <p:sldId id="638" r:id="rId91"/>
    <p:sldId id="639" r:id="rId92"/>
    <p:sldId id="579" r:id="rId93"/>
    <p:sldId id="580" r:id="rId94"/>
    <p:sldId id="572" r:id="rId95"/>
  </p:sldIdLst>
  <p:sldSz cx="9144000" cy="6858000" type="screen4x3"/>
  <p:notesSz cx="6950075" cy="9236075"/>
  <p:defaultTextStyle>
    <a:defPPr>
      <a:defRPr lang="zh-CN"/>
    </a:defPPr>
    <a:lvl1pPr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9pPr>
  </p:defaultTextStyle>
  <p:extLst>
    <p:ext uri="{EFAFB233-063F-42B5-8137-9DF3F51BA10A}">
      <p15:sldGuideLst xmlns:p15="http://schemas.microsoft.com/office/powerpoint/2012/main">
        <p15:guide id="1" orient="horz" pos="222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933C"/>
    <a:srgbClr val="7F7F7F"/>
    <a:srgbClr val="31719C"/>
    <a:srgbClr val="D62B04"/>
    <a:srgbClr val="BD9A05"/>
    <a:srgbClr val="0077C0"/>
    <a:srgbClr val="FF9900"/>
    <a:srgbClr val="9966FF"/>
    <a:srgbClr val="009999"/>
    <a:srgbClr val="F5D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8387" autoAdjust="0"/>
  </p:normalViewPr>
  <p:slideViewPr>
    <p:cSldViewPr snapToGrid="0" snapToObjects="1">
      <p:cViewPr varScale="1">
        <p:scale>
          <a:sx n="69" d="100"/>
          <a:sy n="69" d="100"/>
        </p:scale>
        <p:origin x="1276" y="44"/>
      </p:cViewPr>
      <p:guideLst>
        <p:guide orient="horz" pos="2225"/>
        <p:guide pos="2878"/>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64A39-A02D-4A5E-BAAF-E3DE48EFD15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625C7726-3EB6-46E7-82D1-1046AAD2424E}">
      <dgm:prSet phldrT="[Text]"/>
      <dgm:spPr/>
      <dgm:t>
        <a:bodyPr/>
        <a:lstStyle/>
        <a:p>
          <a:r>
            <a:rPr lang="en-US" dirty="0" smtClean="0"/>
            <a:t>GENERAL FUND SERVICES</a:t>
          </a:r>
          <a:endParaRPr lang="en-US" dirty="0"/>
        </a:p>
      </dgm:t>
    </dgm:pt>
    <dgm:pt modelId="{E7D47B96-90B5-43B8-A605-B0FA1F8CA587}" type="parTrans" cxnId="{CDDB1507-9105-4562-AABB-1DE4BD9683E5}">
      <dgm:prSet/>
      <dgm:spPr/>
      <dgm:t>
        <a:bodyPr/>
        <a:lstStyle/>
        <a:p>
          <a:endParaRPr lang="en-US"/>
        </a:p>
      </dgm:t>
    </dgm:pt>
    <dgm:pt modelId="{2E82D963-62D6-4273-A998-2E83CA2E0B8F}" type="sibTrans" cxnId="{CDDB1507-9105-4562-AABB-1DE4BD9683E5}">
      <dgm:prSet/>
      <dgm:spPr/>
      <dgm:t>
        <a:bodyPr/>
        <a:lstStyle/>
        <a:p>
          <a:endParaRPr lang="en-US"/>
        </a:p>
      </dgm:t>
    </dgm:pt>
    <dgm:pt modelId="{9BBF49FA-9BEC-444D-8751-A22161AAACC2}">
      <dgm:prSet phldrT="[Text]"/>
      <dgm:spPr/>
      <dgm:t>
        <a:bodyPr/>
        <a:lstStyle/>
        <a:p>
          <a:r>
            <a:rPr lang="en-US" dirty="0" smtClean="0"/>
            <a:t>Facilities Maintenance</a:t>
          </a:r>
          <a:endParaRPr lang="en-US" dirty="0"/>
        </a:p>
      </dgm:t>
    </dgm:pt>
    <dgm:pt modelId="{03ABA6A5-B025-483E-9CD5-1D35A42D15C0}" type="parTrans" cxnId="{B16D506E-E454-46F4-A87B-CAFE39B7F34C}">
      <dgm:prSet/>
      <dgm:spPr/>
      <dgm:t>
        <a:bodyPr/>
        <a:lstStyle/>
        <a:p>
          <a:endParaRPr lang="en-US"/>
        </a:p>
      </dgm:t>
    </dgm:pt>
    <dgm:pt modelId="{FF17E3D2-5F95-4E42-99EB-6DADB953708B}" type="sibTrans" cxnId="{B16D506E-E454-46F4-A87B-CAFE39B7F34C}">
      <dgm:prSet/>
      <dgm:spPr/>
      <dgm:t>
        <a:bodyPr/>
        <a:lstStyle/>
        <a:p>
          <a:endParaRPr lang="en-US"/>
        </a:p>
      </dgm:t>
    </dgm:pt>
    <dgm:pt modelId="{9071E4CA-CC91-4A15-804F-926BBAA68A10}">
      <dgm:prSet phldrT="[Text]"/>
      <dgm:spPr/>
      <dgm:t>
        <a:bodyPr/>
        <a:lstStyle/>
        <a:p>
          <a:r>
            <a:rPr lang="en-US" dirty="0" smtClean="0"/>
            <a:t>Downtown Maintenance</a:t>
          </a:r>
          <a:endParaRPr lang="en-US" dirty="0"/>
        </a:p>
      </dgm:t>
    </dgm:pt>
    <dgm:pt modelId="{745BCD07-3B16-4336-BFBF-A9281F5082F7}" type="parTrans" cxnId="{4E8E4686-DB5E-4DDD-9F38-7EE4B1176954}">
      <dgm:prSet/>
      <dgm:spPr/>
      <dgm:t>
        <a:bodyPr/>
        <a:lstStyle/>
        <a:p>
          <a:endParaRPr lang="en-US"/>
        </a:p>
      </dgm:t>
    </dgm:pt>
    <dgm:pt modelId="{1B2C9D9F-0503-4037-9D5A-1B06E8C091CE}" type="sibTrans" cxnId="{4E8E4686-DB5E-4DDD-9F38-7EE4B1176954}">
      <dgm:prSet/>
      <dgm:spPr/>
      <dgm:t>
        <a:bodyPr/>
        <a:lstStyle/>
        <a:p>
          <a:endParaRPr lang="en-US"/>
        </a:p>
      </dgm:t>
    </dgm:pt>
    <dgm:pt modelId="{E79E9D9E-71A8-4B29-8791-B2E92BF4FF5A}">
      <dgm:prSet phldrT="[Text]"/>
      <dgm:spPr/>
      <dgm:t>
        <a:bodyPr/>
        <a:lstStyle/>
        <a:p>
          <a:r>
            <a:rPr lang="en-US" dirty="0" smtClean="0"/>
            <a:t>STREETS</a:t>
          </a:r>
          <a:endParaRPr lang="en-US" dirty="0"/>
        </a:p>
      </dgm:t>
    </dgm:pt>
    <dgm:pt modelId="{CDB7CCF1-7ED7-41D7-9E1C-E07EE54F9A4D}" type="parTrans" cxnId="{A4E74E25-6C4E-4EF7-B4A5-E24B94580BBB}">
      <dgm:prSet/>
      <dgm:spPr/>
      <dgm:t>
        <a:bodyPr/>
        <a:lstStyle/>
        <a:p>
          <a:endParaRPr lang="en-US"/>
        </a:p>
      </dgm:t>
    </dgm:pt>
    <dgm:pt modelId="{248E16BF-CB2B-4CAF-B100-474829750D69}" type="sibTrans" cxnId="{A4E74E25-6C4E-4EF7-B4A5-E24B94580BBB}">
      <dgm:prSet/>
      <dgm:spPr/>
      <dgm:t>
        <a:bodyPr/>
        <a:lstStyle/>
        <a:p>
          <a:endParaRPr lang="en-US"/>
        </a:p>
      </dgm:t>
    </dgm:pt>
    <dgm:pt modelId="{765BB75A-5E0F-47BC-8AF5-9556240C4619}">
      <dgm:prSet phldrT="[Text]"/>
      <dgm:spPr/>
      <dgm:t>
        <a:bodyPr/>
        <a:lstStyle/>
        <a:p>
          <a:r>
            <a:rPr lang="en-US" dirty="0" smtClean="0"/>
            <a:t>SEWER</a:t>
          </a:r>
          <a:endParaRPr lang="en-US" dirty="0"/>
        </a:p>
      </dgm:t>
    </dgm:pt>
    <dgm:pt modelId="{7FA0AE64-0177-45FA-8605-1DA3FDA8E939}" type="parTrans" cxnId="{F604461E-11E4-497E-A818-B3612A46DB63}">
      <dgm:prSet/>
      <dgm:spPr/>
      <dgm:t>
        <a:bodyPr/>
        <a:lstStyle/>
        <a:p>
          <a:endParaRPr lang="en-US"/>
        </a:p>
      </dgm:t>
    </dgm:pt>
    <dgm:pt modelId="{E1D812F2-601F-43EC-B7FE-1499431BEEE6}" type="sibTrans" cxnId="{F604461E-11E4-497E-A818-B3612A46DB63}">
      <dgm:prSet/>
      <dgm:spPr/>
      <dgm:t>
        <a:bodyPr/>
        <a:lstStyle/>
        <a:p>
          <a:endParaRPr lang="en-US"/>
        </a:p>
      </dgm:t>
    </dgm:pt>
    <dgm:pt modelId="{8F8B1E37-33C3-4588-9869-BF5DB351F582}">
      <dgm:prSet phldrT="[Text]"/>
      <dgm:spPr/>
      <dgm:t>
        <a:bodyPr/>
        <a:lstStyle/>
        <a:p>
          <a:r>
            <a:rPr lang="en-US" dirty="0" smtClean="0"/>
            <a:t>FLEET MANAGEMENT</a:t>
          </a:r>
          <a:endParaRPr lang="en-US" dirty="0"/>
        </a:p>
      </dgm:t>
    </dgm:pt>
    <dgm:pt modelId="{DC39BA20-A60A-4B79-B5EA-C1E92E93A5C9}" type="parTrans" cxnId="{25E62E9C-C700-4C60-8AE6-63551F572301}">
      <dgm:prSet/>
      <dgm:spPr/>
      <dgm:t>
        <a:bodyPr/>
        <a:lstStyle/>
        <a:p>
          <a:endParaRPr lang="en-US"/>
        </a:p>
      </dgm:t>
    </dgm:pt>
    <dgm:pt modelId="{83B03D56-C14D-4D83-A519-1F809DADBBA1}" type="sibTrans" cxnId="{25E62E9C-C700-4C60-8AE6-63551F572301}">
      <dgm:prSet/>
      <dgm:spPr/>
      <dgm:t>
        <a:bodyPr/>
        <a:lstStyle/>
        <a:p>
          <a:endParaRPr lang="en-US"/>
        </a:p>
      </dgm:t>
    </dgm:pt>
    <dgm:pt modelId="{2BCB49B9-2B09-4831-91ED-0CDFB14E0501}">
      <dgm:prSet phldrT="[Text]"/>
      <dgm:spPr/>
      <dgm:t>
        <a:bodyPr/>
        <a:lstStyle/>
        <a:p>
          <a:r>
            <a:rPr lang="en-US" dirty="0" smtClean="0"/>
            <a:t>Parking Meters</a:t>
          </a:r>
          <a:endParaRPr lang="en-US" dirty="0"/>
        </a:p>
      </dgm:t>
    </dgm:pt>
    <dgm:pt modelId="{1EB92DA3-D370-4187-8646-DD0A331381CB}" type="parTrans" cxnId="{128FDF4F-F045-40D1-895E-06C42DCAB8C9}">
      <dgm:prSet/>
      <dgm:spPr/>
      <dgm:t>
        <a:bodyPr/>
        <a:lstStyle/>
        <a:p>
          <a:endParaRPr lang="en-US"/>
        </a:p>
      </dgm:t>
    </dgm:pt>
    <dgm:pt modelId="{3691BFDA-6E92-4160-BCA3-64F136CFA6F2}" type="sibTrans" cxnId="{128FDF4F-F045-40D1-895E-06C42DCAB8C9}">
      <dgm:prSet/>
      <dgm:spPr/>
      <dgm:t>
        <a:bodyPr/>
        <a:lstStyle/>
        <a:p>
          <a:endParaRPr lang="en-US"/>
        </a:p>
      </dgm:t>
    </dgm:pt>
    <dgm:pt modelId="{2760082F-0960-43BE-A362-692966BA34ED}">
      <dgm:prSet phldrT="[Text]"/>
      <dgm:spPr/>
      <dgm:t>
        <a:bodyPr/>
        <a:lstStyle/>
        <a:p>
          <a:r>
            <a:rPr lang="en-US" dirty="0" smtClean="0"/>
            <a:t>Capital Projects</a:t>
          </a:r>
          <a:endParaRPr lang="en-US" dirty="0"/>
        </a:p>
      </dgm:t>
    </dgm:pt>
    <dgm:pt modelId="{B5D4139A-5D05-4D07-93D6-FACC9E1754F4}" type="parTrans" cxnId="{FF2CB353-3272-4E8D-ABB0-7B613F3D223C}">
      <dgm:prSet/>
      <dgm:spPr/>
      <dgm:t>
        <a:bodyPr/>
        <a:lstStyle/>
        <a:p>
          <a:endParaRPr lang="en-US"/>
        </a:p>
      </dgm:t>
    </dgm:pt>
    <dgm:pt modelId="{C9E9E6C0-6474-407D-B374-396E8167223B}" type="sibTrans" cxnId="{FF2CB353-3272-4E8D-ABB0-7B613F3D223C}">
      <dgm:prSet/>
      <dgm:spPr/>
      <dgm:t>
        <a:bodyPr/>
        <a:lstStyle/>
        <a:p>
          <a:endParaRPr lang="en-US"/>
        </a:p>
      </dgm:t>
    </dgm:pt>
    <dgm:pt modelId="{1C7FEB04-DD04-4A0B-A586-57B8E9B48AE9}">
      <dgm:prSet phldrT="[Text]"/>
      <dgm:spPr/>
      <dgm:t>
        <a:bodyPr/>
        <a:lstStyle/>
        <a:p>
          <a:r>
            <a:rPr lang="en-US" dirty="0" smtClean="0"/>
            <a:t>Capital Projects</a:t>
          </a:r>
          <a:endParaRPr lang="en-US" dirty="0"/>
        </a:p>
      </dgm:t>
    </dgm:pt>
    <dgm:pt modelId="{0C107455-22E0-4FEE-BDEC-EE488CFE5F31}" type="parTrans" cxnId="{2220D10E-82AA-4FB7-9DDE-E28032385634}">
      <dgm:prSet/>
      <dgm:spPr/>
      <dgm:t>
        <a:bodyPr/>
        <a:lstStyle/>
        <a:p>
          <a:endParaRPr lang="en-US"/>
        </a:p>
      </dgm:t>
    </dgm:pt>
    <dgm:pt modelId="{06B2D5BE-F2CE-4AFC-96D1-9C349A28AAD8}" type="sibTrans" cxnId="{2220D10E-82AA-4FB7-9DDE-E28032385634}">
      <dgm:prSet/>
      <dgm:spPr/>
      <dgm:t>
        <a:bodyPr/>
        <a:lstStyle/>
        <a:p>
          <a:endParaRPr lang="en-US"/>
        </a:p>
      </dgm:t>
    </dgm:pt>
    <dgm:pt modelId="{3980083C-0AC1-4382-A9EC-8E204F1F68F8}">
      <dgm:prSet phldrT="[Text]"/>
      <dgm:spPr/>
      <dgm:t>
        <a:bodyPr/>
        <a:lstStyle/>
        <a:p>
          <a:r>
            <a:rPr lang="en-US" dirty="0" smtClean="0"/>
            <a:t>Street Sweeping</a:t>
          </a:r>
          <a:endParaRPr lang="en-US" dirty="0"/>
        </a:p>
      </dgm:t>
    </dgm:pt>
    <dgm:pt modelId="{1E507BF9-8872-42B0-966A-9155B518F0BE}" type="parTrans" cxnId="{A443AF9B-3581-4644-B5AE-95A7C1C65C6D}">
      <dgm:prSet/>
      <dgm:spPr/>
      <dgm:t>
        <a:bodyPr/>
        <a:lstStyle/>
        <a:p>
          <a:endParaRPr lang="en-US"/>
        </a:p>
      </dgm:t>
    </dgm:pt>
    <dgm:pt modelId="{57C49055-BD5C-46C5-849D-999C0137DAF5}" type="sibTrans" cxnId="{A443AF9B-3581-4644-B5AE-95A7C1C65C6D}">
      <dgm:prSet/>
      <dgm:spPr/>
      <dgm:t>
        <a:bodyPr/>
        <a:lstStyle/>
        <a:p>
          <a:endParaRPr lang="en-US"/>
        </a:p>
      </dgm:t>
    </dgm:pt>
    <dgm:pt modelId="{63DC509C-FE6C-444E-BC50-D059FBFB157A}">
      <dgm:prSet phldrT="[Text]"/>
      <dgm:spPr/>
      <dgm:t>
        <a:bodyPr/>
        <a:lstStyle/>
        <a:p>
          <a:r>
            <a:rPr lang="en-US" dirty="0" smtClean="0"/>
            <a:t>Snow &amp; Ice Control</a:t>
          </a:r>
          <a:endParaRPr lang="en-US" dirty="0"/>
        </a:p>
      </dgm:t>
    </dgm:pt>
    <dgm:pt modelId="{B1988CD3-01D4-498D-9701-1B709F524ACE}" type="parTrans" cxnId="{E439E490-86C1-4CE7-8656-749459369393}">
      <dgm:prSet/>
      <dgm:spPr/>
      <dgm:t>
        <a:bodyPr/>
        <a:lstStyle/>
        <a:p>
          <a:endParaRPr lang="en-US"/>
        </a:p>
      </dgm:t>
    </dgm:pt>
    <dgm:pt modelId="{2EDE29AE-EDE4-4810-BD00-674FED50E082}" type="sibTrans" cxnId="{E439E490-86C1-4CE7-8656-749459369393}">
      <dgm:prSet/>
      <dgm:spPr/>
      <dgm:t>
        <a:bodyPr/>
        <a:lstStyle/>
        <a:p>
          <a:endParaRPr lang="en-US"/>
        </a:p>
      </dgm:t>
    </dgm:pt>
    <dgm:pt modelId="{6B844CB2-8BCD-4CA9-A3B5-5883B0A97C6E}">
      <dgm:prSet phldrT="[Text]"/>
      <dgm:spPr/>
      <dgm:t>
        <a:bodyPr/>
        <a:lstStyle/>
        <a:p>
          <a:r>
            <a:rPr lang="en-US" dirty="0" smtClean="0"/>
            <a:t>Sewer &amp; Storm Drain Maintenance</a:t>
          </a:r>
          <a:endParaRPr lang="en-US" dirty="0"/>
        </a:p>
      </dgm:t>
    </dgm:pt>
    <dgm:pt modelId="{02432CC1-8617-4D88-8ADD-48F309458790}" type="parTrans" cxnId="{A267DFA6-9FA5-4861-A717-6ACE99FDC5E3}">
      <dgm:prSet/>
      <dgm:spPr/>
      <dgm:t>
        <a:bodyPr/>
        <a:lstStyle/>
        <a:p>
          <a:endParaRPr lang="en-US"/>
        </a:p>
      </dgm:t>
    </dgm:pt>
    <dgm:pt modelId="{0BEA07C1-8720-4B8A-BE8B-0329DC73C43D}" type="sibTrans" cxnId="{A267DFA6-9FA5-4861-A717-6ACE99FDC5E3}">
      <dgm:prSet/>
      <dgm:spPr/>
      <dgm:t>
        <a:bodyPr/>
        <a:lstStyle/>
        <a:p>
          <a:endParaRPr lang="en-US"/>
        </a:p>
      </dgm:t>
    </dgm:pt>
    <dgm:pt modelId="{AFE7E0DF-EA17-482B-8A65-283AEA591DCC}">
      <dgm:prSet phldrT="[Text]"/>
      <dgm:spPr/>
      <dgm:t>
        <a:bodyPr/>
        <a:lstStyle/>
        <a:p>
          <a:r>
            <a:rPr lang="en-US" dirty="0" smtClean="0"/>
            <a:t>Environmental Engineering</a:t>
          </a:r>
          <a:endParaRPr lang="en-US" dirty="0"/>
        </a:p>
      </dgm:t>
    </dgm:pt>
    <dgm:pt modelId="{455F5AD0-BB3B-4C28-88D6-80892294729F}" type="parTrans" cxnId="{347D4252-AE39-4A68-B5A2-5F987B5267AE}">
      <dgm:prSet/>
      <dgm:spPr/>
      <dgm:t>
        <a:bodyPr/>
        <a:lstStyle/>
        <a:p>
          <a:endParaRPr lang="en-US"/>
        </a:p>
      </dgm:t>
    </dgm:pt>
    <dgm:pt modelId="{53AC6AFF-6A74-4E9F-A18C-EEDF6BA94434}" type="sibTrans" cxnId="{347D4252-AE39-4A68-B5A2-5F987B5267AE}">
      <dgm:prSet/>
      <dgm:spPr/>
      <dgm:t>
        <a:bodyPr/>
        <a:lstStyle/>
        <a:p>
          <a:endParaRPr lang="en-US"/>
        </a:p>
      </dgm:t>
    </dgm:pt>
    <dgm:pt modelId="{524119D9-B799-4F5D-8ADD-942828268C69}">
      <dgm:prSet phldrT="[Text]"/>
      <dgm:spPr/>
      <dgm:t>
        <a:bodyPr/>
        <a:lstStyle/>
        <a:p>
          <a:r>
            <a:rPr lang="en-US" dirty="0" smtClean="0"/>
            <a:t>TMWRF &amp; Stead Treatment Plants </a:t>
          </a:r>
          <a:endParaRPr lang="en-US" dirty="0"/>
        </a:p>
      </dgm:t>
    </dgm:pt>
    <dgm:pt modelId="{99170AA2-A6FF-4946-894D-2FECA78DB5BA}" type="parTrans" cxnId="{5737365D-2468-4AEB-AA1D-3F3C8F6C5280}">
      <dgm:prSet/>
      <dgm:spPr/>
      <dgm:t>
        <a:bodyPr/>
        <a:lstStyle/>
        <a:p>
          <a:endParaRPr lang="en-US"/>
        </a:p>
      </dgm:t>
    </dgm:pt>
    <dgm:pt modelId="{41501B08-DBBA-4F20-AE59-5317F456C13A}" type="sibTrans" cxnId="{5737365D-2468-4AEB-AA1D-3F3C8F6C5280}">
      <dgm:prSet/>
      <dgm:spPr/>
      <dgm:t>
        <a:bodyPr/>
        <a:lstStyle/>
        <a:p>
          <a:endParaRPr lang="en-US"/>
        </a:p>
      </dgm:t>
    </dgm:pt>
    <dgm:pt modelId="{C4A8B781-DE5E-4C69-9252-3C2199033632}">
      <dgm:prSet phldrT="[Text]"/>
      <dgm:spPr/>
      <dgm:t>
        <a:bodyPr/>
        <a:lstStyle/>
        <a:p>
          <a:r>
            <a:rPr lang="en-US" dirty="0" smtClean="0"/>
            <a:t>Sewer Collection Systems</a:t>
          </a:r>
          <a:endParaRPr lang="en-US" dirty="0"/>
        </a:p>
      </dgm:t>
    </dgm:pt>
    <dgm:pt modelId="{CD6EACAE-28D9-49D5-A51C-A3EBE0B5CB96}" type="parTrans" cxnId="{845F5FC8-3178-4E86-A607-A28C2E229B79}">
      <dgm:prSet/>
      <dgm:spPr/>
      <dgm:t>
        <a:bodyPr/>
        <a:lstStyle/>
        <a:p>
          <a:endParaRPr lang="en-US"/>
        </a:p>
      </dgm:t>
    </dgm:pt>
    <dgm:pt modelId="{8F999E8B-3EC4-4BDB-B053-59C6417DEA92}" type="sibTrans" cxnId="{845F5FC8-3178-4E86-A607-A28C2E229B79}">
      <dgm:prSet/>
      <dgm:spPr/>
      <dgm:t>
        <a:bodyPr/>
        <a:lstStyle/>
        <a:p>
          <a:endParaRPr lang="en-US"/>
        </a:p>
      </dgm:t>
    </dgm:pt>
    <dgm:pt modelId="{AD14C635-8F10-43AA-AD0D-5E28F4788CC3}">
      <dgm:prSet phldrT="[Text]"/>
      <dgm:spPr/>
      <dgm:t>
        <a:bodyPr/>
        <a:lstStyle/>
        <a:p>
          <a:r>
            <a:rPr lang="en-US" dirty="0" smtClean="0"/>
            <a:t>Environmental Control</a:t>
          </a:r>
        </a:p>
      </dgm:t>
    </dgm:pt>
    <dgm:pt modelId="{8D1FC610-B55A-4850-B609-0CA2E9555FE7}" type="parTrans" cxnId="{B6BA941B-10DB-49FD-87AC-5785084F10B8}">
      <dgm:prSet/>
      <dgm:spPr/>
      <dgm:t>
        <a:bodyPr/>
        <a:lstStyle/>
        <a:p>
          <a:endParaRPr lang="en-US"/>
        </a:p>
      </dgm:t>
    </dgm:pt>
    <dgm:pt modelId="{02CE6F33-5E48-4802-AD7F-394095C4ED5D}" type="sibTrans" cxnId="{B6BA941B-10DB-49FD-87AC-5785084F10B8}">
      <dgm:prSet/>
      <dgm:spPr/>
      <dgm:t>
        <a:bodyPr/>
        <a:lstStyle/>
        <a:p>
          <a:endParaRPr lang="en-US"/>
        </a:p>
      </dgm:t>
    </dgm:pt>
    <dgm:pt modelId="{1B8528D3-7257-452F-9024-0C74168584CA}">
      <dgm:prSet phldrT="[Text]"/>
      <dgm:spPr/>
      <dgm:t>
        <a:bodyPr/>
        <a:lstStyle/>
        <a:p>
          <a:r>
            <a:rPr lang="en-US" dirty="0" smtClean="0"/>
            <a:t>Capital Projects</a:t>
          </a:r>
          <a:endParaRPr lang="en-US" dirty="0"/>
        </a:p>
      </dgm:t>
    </dgm:pt>
    <dgm:pt modelId="{E6B8D36F-8B37-49D0-847D-0068589E085B}" type="parTrans" cxnId="{4AFC0C29-502B-4963-9B21-E25AB87E73E4}">
      <dgm:prSet/>
      <dgm:spPr/>
      <dgm:t>
        <a:bodyPr/>
        <a:lstStyle/>
        <a:p>
          <a:endParaRPr lang="en-US"/>
        </a:p>
      </dgm:t>
    </dgm:pt>
    <dgm:pt modelId="{C8727D88-2A8A-409F-8BAC-636635E07BFE}" type="sibTrans" cxnId="{4AFC0C29-502B-4963-9B21-E25AB87E73E4}">
      <dgm:prSet/>
      <dgm:spPr/>
      <dgm:t>
        <a:bodyPr/>
        <a:lstStyle/>
        <a:p>
          <a:endParaRPr lang="en-US"/>
        </a:p>
      </dgm:t>
    </dgm:pt>
    <dgm:pt modelId="{E0665B22-6597-47DB-B4F0-B45E1AD21472}">
      <dgm:prSet phldrT="[Text]"/>
      <dgm:spPr/>
      <dgm:t>
        <a:bodyPr/>
        <a:lstStyle/>
        <a:p>
          <a:r>
            <a:rPr lang="en-US" dirty="0" smtClean="0"/>
            <a:t>Pavement Maintenance</a:t>
          </a:r>
          <a:endParaRPr lang="en-US" dirty="0"/>
        </a:p>
      </dgm:t>
    </dgm:pt>
    <dgm:pt modelId="{DAAB9382-13DE-4B98-A1C7-7BF97596CB71}" type="parTrans" cxnId="{28B74C05-7E4E-44EF-8FBE-9AB9B73C6D95}">
      <dgm:prSet/>
      <dgm:spPr/>
      <dgm:t>
        <a:bodyPr/>
        <a:lstStyle/>
        <a:p>
          <a:endParaRPr lang="en-US"/>
        </a:p>
      </dgm:t>
    </dgm:pt>
    <dgm:pt modelId="{4B6A450D-A24D-44C0-BC28-1BCD26475504}" type="sibTrans" cxnId="{28B74C05-7E4E-44EF-8FBE-9AB9B73C6D95}">
      <dgm:prSet/>
      <dgm:spPr/>
      <dgm:t>
        <a:bodyPr/>
        <a:lstStyle/>
        <a:p>
          <a:endParaRPr lang="en-US"/>
        </a:p>
      </dgm:t>
    </dgm:pt>
    <dgm:pt modelId="{56D845E0-AE38-4786-81BC-0DBD0FA93A4C}">
      <dgm:prSet phldrT="[Text]"/>
      <dgm:spPr/>
      <dgm:t>
        <a:bodyPr/>
        <a:lstStyle/>
        <a:p>
          <a:r>
            <a:rPr lang="en-US" dirty="0" smtClean="0"/>
            <a:t>Paint and Sign</a:t>
          </a:r>
          <a:endParaRPr lang="en-US" dirty="0"/>
        </a:p>
      </dgm:t>
    </dgm:pt>
    <dgm:pt modelId="{661BAE6D-DC76-4B61-9E64-6CA40873C1B9}" type="parTrans" cxnId="{8C094496-0854-4562-BFB9-DFAF3E296137}">
      <dgm:prSet/>
      <dgm:spPr/>
      <dgm:t>
        <a:bodyPr/>
        <a:lstStyle/>
        <a:p>
          <a:endParaRPr lang="en-US"/>
        </a:p>
      </dgm:t>
    </dgm:pt>
    <dgm:pt modelId="{83731CAD-0BF5-49C7-977A-EA601E68E94E}" type="sibTrans" cxnId="{8C094496-0854-4562-BFB9-DFAF3E296137}">
      <dgm:prSet/>
      <dgm:spPr/>
      <dgm:t>
        <a:bodyPr/>
        <a:lstStyle/>
        <a:p>
          <a:endParaRPr lang="en-US"/>
        </a:p>
      </dgm:t>
    </dgm:pt>
    <dgm:pt modelId="{0134B575-2F3C-451B-AE07-6908A6B5CD1E}">
      <dgm:prSet phldrT="[Text]"/>
      <dgm:spPr/>
      <dgm:t>
        <a:bodyPr/>
        <a:lstStyle/>
        <a:p>
          <a:r>
            <a:rPr lang="en-US" dirty="0" smtClean="0"/>
            <a:t>Right-of-Way Maintenance</a:t>
          </a:r>
          <a:endParaRPr lang="en-US" dirty="0"/>
        </a:p>
      </dgm:t>
    </dgm:pt>
    <dgm:pt modelId="{DB8502B0-5234-4A3F-BBD5-4A0E39B7207C}" type="parTrans" cxnId="{39A37F2A-2F59-4CB2-A5BD-6A67FCEE4123}">
      <dgm:prSet/>
      <dgm:spPr/>
      <dgm:t>
        <a:bodyPr/>
        <a:lstStyle/>
        <a:p>
          <a:endParaRPr lang="en-US"/>
        </a:p>
      </dgm:t>
    </dgm:pt>
    <dgm:pt modelId="{E1D89A60-0AD2-4654-BBEE-135C5A531C05}" type="sibTrans" cxnId="{39A37F2A-2F59-4CB2-A5BD-6A67FCEE4123}">
      <dgm:prSet/>
      <dgm:spPr/>
      <dgm:t>
        <a:bodyPr/>
        <a:lstStyle/>
        <a:p>
          <a:endParaRPr lang="en-US"/>
        </a:p>
      </dgm:t>
    </dgm:pt>
    <dgm:pt modelId="{5261D5EE-24C3-4FFB-830D-DF47E73EC809}">
      <dgm:prSet phldrT="[Text]"/>
      <dgm:spPr/>
      <dgm:t>
        <a:bodyPr/>
        <a:lstStyle/>
        <a:p>
          <a:r>
            <a:rPr lang="en-US" dirty="0" smtClean="0"/>
            <a:t>Vehicle Acquisition</a:t>
          </a:r>
          <a:endParaRPr lang="en-US" dirty="0"/>
        </a:p>
      </dgm:t>
    </dgm:pt>
    <dgm:pt modelId="{F18310C0-54EA-402C-A0C4-3FF355691B1C}" type="parTrans" cxnId="{8F4B2AEB-07A5-40D4-BE44-5E86D8DE87BC}">
      <dgm:prSet/>
      <dgm:spPr/>
      <dgm:t>
        <a:bodyPr/>
        <a:lstStyle/>
        <a:p>
          <a:endParaRPr lang="en-US"/>
        </a:p>
      </dgm:t>
    </dgm:pt>
    <dgm:pt modelId="{D93E0CAB-6E56-40EF-84AB-B87C8F1C535E}" type="sibTrans" cxnId="{8F4B2AEB-07A5-40D4-BE44-5E86D8DE87BC}">
      <dgm:prSet/>
      <dgm:spPr/>
      <dgm:t>
        <a:bodyPr/>
        <a:lstStyle/>
        <a:p>
          <a:endParaRPr lang="en-US"/>
        </a:p>
      </dgm:t>
    </dgm:pt>
    <dgm:pt modelId="{E56BF611-E5E6-40B0-924B-FCC402A50E86}">
      <dgm:prSet phldrT="[Text]"/>
      <dgm:spPr/>
      <dgm:t>
        <a:bodyPr/>
        <a:lstStyle/>
        <a:p>
          <a:r>
            <a:rPr lang="en-US" dirty="0" smtClean="0"/>
            <a:t>Vehicle Maintenance</a:t>
          </a:r>
          <a:endParaRPr lang="en-US" dirty="0"/>
        </a:p>
      </dgm:t>
    </dgm:pt>
    <dgm:pt modelId="{66A1B2E7-28D3-4A64-A7A4-091E5D3D9D5F}" type="parTrans" cxnId="{B23C8BC3-933F-4850-8654-37A436C8E2AD}">
      <dgm:prSet/>
      <dgm:spPr/>
      <dgm:t>
        <a:bodyPr/>
        <a:lstStyle/>
        <a:p>
          <a:endParaRPr lang="en-US"/>
        </a:p>
      </dgm:t>
    </dgm:pt>
    <dgm:pt modelId="{32DBF13D-559D-4029-9537-CB8EC6B3C37E}" type="sibTrans" cxnId="{B23C8BC3-933F-4850-8654-37A436C8E2AD}">
      <dgm:prSet/>
      <dgm:spPr/>
      <dgm:t>
        <a:bodyPr/>
        <a:lstStyle/>
        <a:p>
          <a:endParaRPr lang="en-US"/>
        </a:p>
      </dgm:t>
    </dgm:pt>
    <dgm:pt modelId="{CAAF671D-1AD7-4762-A639-FB07A8FEFD6D}">
      <dgm:prSet phldrT="[Text]"/>
      <dgm:spPr/>
      <dgm:t>
        <a:bodyPr/>
        <a:lstStyle/>
        <a:p>
          <a:r>
            <a:rPr lang="en-US" dirty="0" smtClean="0"/>
            <a:t>TRAFFIC ENGINEERING</a:t>
          </a:r>
          <a:endParaRPr lang="en-US" dirty="0"/>
        </a:p>
      </dgm:t>
    </dgm:pt>
    <dgm:pt modelId="{63754CAA-580E-4586-AC7A-BE43FDA4BE57}" type="parTrans" cxnId="{6091DD2A-5109-4F87-A37C-509CBFA00109}">
      <dgm:prSet/>
      <dgm:spPr/>
      <dgm:t>
        <a:bodyPr/>
        <a:lstStyle/>
        <a:p>
          <a:endParaRPr lang="en-US"/>
        </a:p>
      </dgm:t>
    </dgm:pt>
    <dgm:pt modelId="{2831FD2E-97A0-4C13-B9A7-875C454C295F}" type="sibTrans" cxnId="{6091DD2A-5109-4F87-A37C-509CBFA00109}">
      <dgm:prSet/>
      <dgm:spPr/>
      <dgm:t>
        <a:bodyPr/>
        <a:lstStyle/>
        <a:p>
          <a:endParaRPr lang="en-US"/>
        </a:p>
      </dgm:t>
    </dgm:pt>
    <dgm:pt modelId="{583A4723-4F05-4BA3-8589-6213CC24631A}">
      <dgm:prSet phldrT="[Text]"/>
      <dgm:spPr/>
      <dgm:t>
        <a:bodyPr/>
        <a:lstStyle/>
        <a:p>
          <a:r>
            <a:rPr lang="en-US" dirty="0" smtClean="0"/>
            <a:t>Transportation Planning</a:t>
          </a:r>
          <a:endParaRPr lang="en-US" dirty="0"/>
        </a:p>
      </dgm:t>
    </dgm:pt>
    <dgm:pt modelId="{F5CDFD63-F6FA-4DD1-AE8F-B56008FD8013}" type="parTrans" cxnId="{3870515F-8B50-439F-BDF3-91DAC2C3CFFA}">
      <dgm:prSet/>
      <dgm:spPr/>
      <dgm:t>
        <a:bodyPr/>
        <a:lstStyle/>
        <a:p>
          <a:endParaRPr lang="en-US"/>
        </a:p>
      </dgm:t>
    </dgm:pt>
    <dgm:pt modelId="{2E534051-CBCC-4350-96A4-E4D9F1961924}" type="sibTrans" cxnId="{3870515F-8B50-439F-BDF3-91DAC2C3CFFA}">
      <dgm:prSet/>
      <dgm:spPr/>
      <dgm:t>
        <a:bodyPr/>
        <a:lstStyle/>
        <a:p>
          <a:endParaRPr lang="en-US"/>
        </a:p>
      </dgm:t>
    </dgm:pt>
    <dgm:pt modelId="{62BDE0EA-58D4-4F1B-AD68-55633759D34B}">
      <dgm:prSet phldrT="[Text]"/>
      <dgm:spPr/>
      <dgm:t>
        <a:bodyPr/>
        <a:lstStyle/>
        <a:p>
          <a:r>
            <a:rPr lang="en-US" dirty="0" smtClean="0"/>
            <a:t>Traffic Signal Maintenance</a:t>
          </a:r>
          <a:endParaRPr lang="en-US" dirty="0"/>
        </a:p>
      </dgm:t>
    </dgm:pt>
    <dgm:pt modelId="{42BE8A34-2A36-4BDA-B014-0C748A6BF061}" type="parTrans" cxnId="{F8D28C5E-AC57-4A8C-857F-0F048CDF3925}">
      <dgm:prSet/>
      <dgm:spPr/>
      <dgm:t>
        <a:bodyPr/>
        <a:lstStyle/>
        <a:p>
          <a:endParaRPr lang="en-US"/>
        </a:p>
      </dgm:t>
    </dgm:pt>
    <dgm:pt modelId="{384DCE62-CAFA-4215-B34D-B592BE132256}" type="sibTrans" cxnId="{F8D28C5E-AC57-4A8C-857F-0F048CDF3925}">
      <dgm:prSet/>
      <dgm:spPr/>
      <dgm:t>
        <a:bodyPr/>
        <a:lstStyle/>
        <a:p>
          <a:endParaRPr lang="en-US"/>
        </a:p>
      </dgm:t>
    </dgm:pt>
    <dgm:pt modelId="{71CCF71A-2D14-4F77-A73A-DA4E41316459}">
      <dgm:prSet phldrT="[Text]"/>
      <dgm:spPr/>
      <dgm:t>
        <a:bodyPr/>
        <a:lstStyle/>
        <a:p>
          <a:r>
            <a:rPr lang="en-US" dirty="0" smtClean="0"/>
            <a:t>Service Request Investigation &amp; Response</a:t>
          </a:r>
          <a:endParaRPr lang="en-US" dirty="0"/>
        </a:p>
      </dgm:t>
    </dgm:pt>
    <dgm:pt modelId="{EC75F23C-C410-46F1-A5DC-D7A1405121B0}" type="parTrans" cxnId="{8C52BFD2-B5AC-4BB0-8E79-1BD72F804003}">
      <dgm:prSet/>
      <dgm:spPr/>
      <dgm:t>
        <a:bodyPr/>
        <a:lstStyle/>
        <a:p>
          <a:endParaRPr lang="en-US"/>
        </a:p>
      </dgm:t>
    </dgm:pt>
    <dgm:pt modelId="{C5A09535-8739-4C74-AFC5-404C88B5BDC8}" type="sibTrans" cxnId="{8C52BFD2-B5AC-4BB0-8E79-1BD72F804003}">
      <dgm:prSet/>
      <dgm:spPr/>
      <dgm:t>
        <a:bodyPr/>
        <a:lstStyle/>
        <a:p>
          <a:endParaRPr lang="en-US"/>
        </a:p>
      </dgm:t>
    </dgm:pt>
    <dgm:pt modelId="{B4894D96-55A6-4179-97E9-540C9BA446AB}" type="pres">
      <dgm:prSet presAssocID="{4E764A39-A02D-4A5E-BAAF-E3DE48EFD157}" presName="diagram" presStyleCnt="0">
        <dgm:presLayoutVars>
          <dgm:chPref val="1"/>
          <dgm:dir/>
          <dgm:animOne val="branch"/>
          <dgm:animLvl val="lvl"/>
          <dgm:resizeHandles/>
        </dgm:presLayoutVars>
      </dgm:prSet>
      <dgm:spPr/>
      <dgm:t>
        <a:bodyPr/>
        <a:lstStyle/>
        <a:p>
          <a:endParaRPr lang="en-US"/>
        </a:p>
      </dgm:t>
    </dgm:pt>
    <dgm:pt modelId="{FF7F164A-CE84-4E9F-9ABF-A25A52961B99}" type="pres">
      <dgm:prSet presAssocID="{625C7726-3EB6-46E7-82D1-1046AAD2424E}" presName="root" presStyleCnt="0"/>
      <dgm:spPr/>
    </dgm:pt>
    <dgm:pt modelId="{99123629-76CF-4EE4-B962-E3A0C817D896}" type="pres">
      <dgm:prSet presAssocID="{625C7726-3EB6-46E7-82D1-1046AAD2424E}" presName="rootComposite" presStyleCnt="0"/>
      <dgm:spPr/>
    </dgm:pt>
    <dgm:pt modelId="{D34C83C8-A920-4628-8193-887CA9E17416}" type="pres">
      <dgm:prSet presAssocID="{625C7726-3EB6-46E7-82D1-1046AAD2424E}" presName="rootText" presStyleLbl="node1" presStyleIdx="0" presStyleCnt="5"/>
      <dgm:spPr/>
      <dgm:t>
        <a:bodyPr/>
        <a:lstStyle/>
        <a:p>
          <a:endParaRPr lang="en-US"/>
        </a:p>
      </dgm:t>
    </dgm:pt>
    <dgm:pt modelId="{03A2F8E8-ED3E-4817-9A56-4BBD9F5052B7}" type="pres">
      <dgm:prSet presAssocID="{625C7726-3EB6-46E7-82D1-1046AAD2424E}" presName="rootConnector" presStyleLbl="node1" presStyleIdx="0" presStyleCnt="5"/>
      <dgm:spPr/>
      <dgm:t>
        <a:bodyPr/>
        <a:lstStyle/>
        <a:p>
          <a:endParaRPr lang="en-US"/>
        </a:p>
      </dgm:t>
    </dgm:pt>
    <dgm:pt modelId="{82C6D2C8-52B3-4C6B-856E-9E2D1C265087}" type="pres">
      <dgm:prSet presAssocID="{625C7726-3EB6-46E7-82D1-1046AAD2424E}" presName="childShape" presStyleCnt="0"/>
      <dgm:spPr/>
    </dgm:pt>
    <dgm:pt modelId="{CDFB8D9B-54F1-4B71-9B63-5293893E7047}" type="pres">
      <dgm:prSet presAssocID="{03ABA6A5-B025-483E-9CD5-1D35A42D15C0}" presName="Name13" presStyleLbl="parChTrans1D2" presStyleIdx="0" presStyleCnt="21"/>
      <dgm:spPr/>
      <dgm:t>
        <a:bodyPr/>
        <a:lstStyle/>
        <a:p>
          <a:endParaRPr lang="en-US"/>
        </a:p>
      </dgm:t>
    </dgm:pt>
    <dgm:pt modelId="{27FAC601-F736-4B7A-9BA6-61CA56AD1114}" type="pres">
      <dgm:prSet presAssocID="{9BBF49FA-9BEC-444D-8751-A22161AAACC2}" presName="childText" presStyleLbl="bgAcc1" presStyleIdx="0" presStyleCnt="21">
        <dgm:presLayoutVars>
          <dgm:bulletEnabled val="1"/>
        </dgm:presLayoutVars>
      </dgm:prSet>
      <dgm:spPr/>
      <dgm:t>
        <a:bodyPr/>
        <a:lstStyle/>
        <a:p>
          <a:endParaRPr lang="en-US"/>
        </a:p>
      </dgm:t>
    </dgm:pt>
    <dgm:pt modelId="{AEE0FD8E-1226-4AE0-9D2F-E31D7750548E}" type="pres">
      <dgm:prSet presAssocID="{745BCD07-3B16-4336-BFBF-A9281F5082F7}" presName="Name13" presStyleLbl="parChTrans1D2" presStyleIdx="1" presStyleCnt="21"/>
      <dgm:spPr/>
      <dgm:t>
        <a:bodyPr/>
        <a:lstStyle/>
        <a:p>
          <a:endParaRPr lang="en-US"/>
        </a:p>
      </dgm:t>
    </dgm:pt>
    <dgm:pt modelId="{08DE98C3-797F-442B-914F-5A27C283D4B7}" type="pres">
      <dgm:prSet presAssocID="{9071E4CA-CC91-4A15-804F-926BBAA68A10}" presName="childText" presStyleLbl="bgAcc1" presStyleIdx="1" presStyleCnt="21">
        <dgm:presLayoutVars>
          <dgm:bulletEnabled val="1"/>
        </dgm:presLayoutVars>
      </dgm:prSet>
      <dgm:spPr/>
      <dgm:t>
        <a:bodyPr/>
        <a:lstStyle/>
        <a:p>
          <a:endParaRPr lang="en-US"/>
        </a:p>
      </dgm:t>
    </dgm:pt>
    <dgm:pt modelId="{252147C4-51D4-403C-BF99-7C3DB8093453}" type="pres">
      <dgm:prSet presAssocID="{1EB92DA3-D370-4187-8646-DD0A331381CB}" presName="Name13" presStyleLbl="parChTrans1D2" presStyleIdx="2" presStyleCnt="21"/>
      <dgm:spPr/>
      <dgm:t>
        <a:bodyPr/>
        <a:lstStyle/>
        <a:p>
          <a:endParaRPr lang="en-US"/>
        </a:p>
      </dgm:t>
    </dgm:pt>
    <dgm:pt modelId="{29144E9F-633B-49D3-85D5-F6BC59D40E21}" type="pres">
      <dgm:prSet presAssocID="{2BCB49B9-2B09-4831-91ED-0CDFB14E0501}" presName="childText" presStyleLbl="bgAcc1" presStyleIdx="2" presStyleCnt="21">
        <dgm:presLayoutVars>
          <dgm:bulletEnabled val="1"/>
        </dgm:presLayoutVars>
      </dgm:prSet>
      <dgm:spPr/>
      <dgm:t>
        <a:bodyPr/>
        <a:lstStyle/>
        <a:p>
          <a:endParaRPr lang="en-US"/>
        </a:p>
      </dgm:t>
    </dgm:pt>
    <dgm:pt modelId="{F4B2AFD2-6098-49CB-A7FD-BE6F5815BCDE}" type="pres">
      <dgm:prSet presAssocID="{B5D4139A-5D05-4D07-93D6-FACC9E1754F4}" presName="Name13" presStyleLbl="parChTrans1D2" presStyleIdx="3" presStyleCnt="21"/>
      <dgm:spPr/>
      <dgm:t>
        <a:bodyPr/>
        <a:lstStyle/>
        <a:p>
          <a:endParaRPr lang="en-US"/>
        </a:p>
      </dgm:t>
    </dgm:pt>
    <dgm:pt modelId="{92E084AA-6D73-46F5-AC0C-9690F1EBBA42}" type="pres">
      <dgm:prSet presAssocID="{2760082F-0960-43BE-A362-692966BA34ED}" presName="childText" presStyleLbl="bgAcc1" presStyleIdx="3" presStyleCnt="21">
        <dgm:presLayoutVars>
          <dgm:bulletEnabled val="1"/>
        </dgm:presLayoutVars>
      </dgm:prSet>
      <dgm:spPr/>
      <dgm:t>
        <a:bodyPr/>
        <a:lstStyle/>
        <a:p>
          <a:endParaRPr lang="en-US"/>
        </a:p>
      </dgm:t>
    </dgm:pt>
    <dgm:pt modelId="{34571F83-7474-48FF-9E68-F43F84ACF4D1}" type="pres">
      <dgm:prSet presAssocID="{E79E9D9E-71A8-4B29-8791-B2E92BF4FF5A}" presName="root" presStyleCnt="0"/>
      <dgm:spPr/>
    </dgm:pt>
    <dgm:pt modelId="{7A43DA41-8E6A-4096-BD89-8AF2B9251FA0}" type="pres">
      <dgm:prSet presAssocID="{E79E9D9E-71A8-4B29-8791-B2E92BF4FF5A}" presName="rootComposite" presStyleCnt="0"/>
      <dgm:spPr/>
    </dgm:pt>
    <dgm:pt modelId="{D8030D62-1AA4-4D6F-96C6-886FD515DE8A}" type="pres">
      <dgm:prSet presAssocID="{E79E9D9E-71A8-4B29-8791-B2E92BF4FF5A}" presName="rootText" presStyleLbl="node1" presStyleIdx="1" presStyleCnt="5"/>
      <dgm:spPr/>
      <dgm:t>
        <a:bodyPr/>
        <a:lstStyle/>
        <a:p>
          <a:endParaRPr lang="en-US"/>
        </a:p>
      </dgm:t>
    </dgm:pt>
    <dgm:pt modelId="{4A614521-96C2-48C6-BCF9-758F48228EAC}" type="pres">
      <dgm:prSet presAssocID="{E79E9D9E-71A8-4B29-8791-B2E92BF4FF5A}" presName="rootConnector" presStyleLbl="node1" presStyleIdx="1" presStyleCnt="5"/>
      <dgm:spPr/>
      <dgm:t>
        <a:bodyPr/>
        <a:lstStyle/>
        <a:p>
          <a:endParaRPr lang="en-US"/>
        </a:p>
      </dgm:t>
    </dgm:pt>
    <dgm:pt modelId="{DE31980C-9011-4610-A787-94FD1D93D0BE}" type="pres">
      <dgm:prSet presAssocID="{E79E9D9E-71A8-4B29-8791-B2E92BF4FF5A}" presName="childShape" presStyleCnt="0"/>
      <dgm:spPr/>
    </dgm:pt>
    <dgm:pt modelId="{0A514C7B-C3BE-49AA-9545-D17D0CC88D0F}" type="pres">
      <dgm:prSet presAssocID="{0C107455-22E0-4FEE-BDEC-EE488CFE5F31}" presName="Name13" presStyleLbl="parChTrans1D2" presStyleIdx="4" presStyleCnt="21"/>
      <dgm:spPr/>
      <dgm:t>
        <a:bodyPr/>
        <a:lstStyle/>
        <a:p>
          <a:endParaRPr lang="en-US"/>
        </a:p>
      </dgm:t>
    </dgm:pt>
    <dgm:pt modelId="{CCA65028-40DA-47CF-A6F4-51826D173810}" type="pres">
      <dgm:prSet presAssocID="{1C7FEB04-DD04-4A0B-A586-57B8E9B48AE9}" presName="childText" presStyleLbl="bgAcc1" presStyleIdx="4" presStyleCnt="21">
        <dgm:presLayoutVars>
          <dgm:bulletEnabled val="1"/>
        </dgm:presLayoutVars>
      </dgm:prSet>
      <dgm:spPr/>
      <dgm:t>
        <a:bodyPr/>
        <a:lstStyle/>
        <a:p>
          <a:endParaRPr lang="en-US"/>
        </a:p>
      </dgm:t>
    </dgm:pt>
    <dgm:pt modelId="{239954B9-D185-4241-A08B-8C062A71716B}" type="pres">
      <dgm:prSet presAssocID="{DAAB9382-13DE-4B98-A1C7-7BF97596CB71}" presName="Name13" presStyleLbl="parChTrans1D2" presStyleIdx="5" presStyleCnt="21"/>
      <dgm:spPr/>
      <dgm:t>
        <a:bodyPr/>
        <a:lstStyle/>
        <a:p>
          <a:endParaRPr lang="en-US"/>
        </a:p>
      </dgm:t>
    </dgm:pt>
    <dgm:pt modelId="{E7B9FE69-5A30-40D3-9BF4-F0720D09FF45}" type="pres">
      <dgm:prSet presAssocID="{E0665B22-6597-47DB-B4F0-B45E1AD21472}" presName="childText" presStyleLbl="bgAcc1" presStyleIdx="5" presStyleCnt="21">
        <dgm:presLayoutVars>
          <dgm:bulletEnabled val="1"/>
        </dgm:presLayoutVars>
      </dgm:prSet>
      <dgm:spPr/>
      <dgm:t>
        <a:bodyPr/>
        <a:lstStyle/>
        <a:p>
          <a:endParaRPr lang="en-US"/>
        </a:p>
      </dgm:t>
    </dgm:pt>
    <dgm:pt modelId="{E1F16F30-CFBD-447B-BF3B-EDDD9483969E}" type="pres">
      <dgm:prSet presAssocID="{661BAE6D-DC76-4B61-9E64-6CA40873C1B9}" presName="Name13" presStyleLbl="parChTrans1D2" presStyleIdx="6" presStyleCnt="21"/>
      <dgm:spPr/>
      <dgm:t>
        <a:bodyPr/>
        <a:lstStyle/>
        <a:p>
          <a:endParaRPr lang="en-US"/>
        </a:p>
      </dgm:t>
    </dgm:pt>
    <dgm:pt modelId="{1217305B-680C-4FF7-92E3-0DE0B8D6280C}" type="pres">
      <dgm:prSet presAssocID="{56D845E0-AE38-4786-81BC-0DBD0FA93A4C}" presName="childText" presStyleLbl="bgAcc1" presStyleIdx="6" presStyleCnt="21">
        <dgm:presLayoutVars>
          <dgm:bulletEnabled val="1"/>
        </dgm:presLayoutVars>
      </dgm:prSet>
      <dgm:spPr/>
      <dgm:t>
        <a:bodyPr/>
        <a:lstStyle/>
        <a:p>
          <a:endParaRPr lang="en-US"/>
        </a:p>
      </dgm:t>
    </dgm:pt>
    <dgm:pt modelId="{F3095EC2-75CC-4630-9ED7-2B088034B206}" type="pres">
      <dgm:prSet presAssocID="{1E507BF9-8872-42B0-966A-9155B518F0BE}" presName="Name13" presStyleLbl="parChTrans1D2" presStyleIdx="7" presStyleCnt="21"/>
      <dgm:spPr/>
      <dgm:t>
        <a:bodyPr/>
        <a:lstStyle/>
        <a:p>
          <a:endParaRPr lang="en-US"/>
        </a:p>
      </dgm:t>
    </dgm:pt>
    <dgm:pt modelId="{CF484964-09BA-4850-8836-0EC0F3584D08}" type="pres">
      <dgm:prSet presAssocID="{3980083C-0AC1-4382-A9EC-8E204F1F68F8}" presName="childText" presStyleLbl="bgAcc1" presStyleIdx="7" presStyleCnt="21">
        <dgm:presLayoutVars>
          <dgm:bulletEnabled val="1"/>
        </dgm:presLayoutVars>
      </dgm:prSet>
      <dgm:spPr/>
      <dgm:t>
        <a:bodyPr/>
        <a:lstStyle/>
        <a:p>
          <a:endParaRPr lang="en-US"/>
        </a:p>
      </dgm:t>
    </dgm:pt>
    <dgm:pt modelId="{3303955A-75C0-4199-BA18-4B7BB6E64FD4}" type="pres">
      <dgm:prSet presAssocID="{DB8502B0-5234-4A3F-BBD5-4A0E39B7207C}" presName="Name13" presStyleLbl="parChTrans1D2" presStyleIdx="8" presStyleCnt="21"/>
      <dgm:spPr/>
      <dgm:t>
        <a:bodyPr/>
        <a:lstStyle/>
        <a:p>
          <a:endParaRPr lang="en-US"/>
        </a:p>
      </dgm:t>
    </dgm:pt>
    <dgm:pt modelId="{60BFF4E5-DA40-4624-A341-B56506EC49A0}" type="pres">
      <dgm:prSet presAssocID="{0134B575-2F3C-451B-AE07-6908A6B5CD1E}" presName="childText" presStyleLbl="bgAcc1" presStyleIdx="8" presStyleCnt="21">
        <dgm:presLayoutVars>
          <dgm:bulletEnabled val="1"/>
        </dgm:presLayoutVars>
      </dgm:prSet>
      <dgm:spPr/>
      <dgm:t>
        <a:bodyPr/>
        <a:lstStyle/>
        <a:p>
          <a:endParaRPr lang="en-US"/>
        </a:p>
      </dgm:t>
    </dgm:pt>
    <dgm:pt modelId="{7026FB22-0601-4D4A-AA07-FDE70F9B3A03}" type="pres">
      <dgm:prSet presAssocID="{B1988CD3-01D4-498D-9701-1B709F524ACE}" presName="Name13" presStyleLbl="parChTrans1D2" presStyleIdx="9" presStyleCnt="21"/>
      <dgm:spPr/>
      <dgm:t>
        <a:bodyPr/>
        <a:lstStyle/>
        <a:p>
          <a:endParaRPr lang="en-US"/>
        </a:p>
      </dgm:t>
    </dgm:pt>
    <dgm:pt modelId="{F2A109FA-7AE2-4FD2-A48D-24FD2E0DA0CF}" type="pres">
      <dgm:prSet presAssocID="{63DC509C-FE6C-444E-BC50-D059FBFB157A}" presName="childText" presStyleLbl="bgAcc1" presStyleIdx="9" presStyleCnt="21">
        <dgm:presLayoutVars>
          <dgm:bulletEnabled val="1"/>
        </dgm:presLayoutVars>
      </dgm:prSet>
      <dgm:spPr/>
      <dgm:t>
        <a:bodyPr/>
        <a:lstStyle/>
        <a:p>
          <a:endParaRPr lang="en-US"/>
        </a:p>
      </dgm:t>
    </dgm:pt>
    <dgm:pt modelId="{BA3AE5E6-625A-40D0-B007-5B493B9B2E24}" type="pres">
      <dgm:prSet presAssocID="{765BB75A-5E0F-47BC-8AF5-9556240C4619}" presName="root" presStyleCnt="0"/>
      <dgm:spPr/>
    </dgm:pt>
    <dgm:pt modelId="{7B8659C8-7AE5-4351-A7F0-FE00F6FD6A55}" type="pres">
      <dgm:prSet presAssocID="{765BB75A-5E0F-47BC-8AF5-9556240C4619}" presName="rootComposite" presStyleCnt="0"/>
      <dgm:spPr/>
    </dgm:pt>
    <dgm:pt modelId="{EA18A58F-721A-48CC-B9F2-60B31F49EE64}" type="pres">
      <dgm:prSet presAssocID="{765BB75A-5E0F-47BC-8AF5-9556240C4619}" presName="rootText" presStyleLbl="node1" presStyleIdx="2" presStyleCnt="5"/>
      <dgm:spPr/>
      <dgm:t>
        <a:bodyPr/>
        <a:lstStyle/>
        <a:p>
          <a:endParaRPr lang="en-US"/>
        </a:p>
      </dgm:t>
    </dgm:pt>
    <dgm:pt modelId="{43F8C021-5B6D-4712-A894-A1B905901DDD}" type="pres">
      <dgm:prSet presAssocID="{765BB75A-5E0F-47BC-8AF5-9556240C4619}" presName="rootConnector" presStyleLbl="node1" presStyleIdx="2" presStyleCnt="5"/>
      <dgm:spPr/>
      <dgm:t>
        <a:bodyPr/>
        <a:lstStyle/>
        <a:p>
          <a:endParaRPr lang="en-US"/>
        </a:p>
      </dgm:t>
    </dgm:pt>
    <dgm:pt modelId="{E9344B32-8307-4D72-97E0-95025B4BB7EC}" type="pres">
      <dgm:prSet presAssocID="{765BB75A-5E0F-47BC-8AF5-9556240C4619}" presName="childShape" presStyleCnt="0"/>
      <dgm:spPr/>
    </dgm:pt>
    <dgm:pt modelId="{855832F7-77AE-47E9-A676-2B30956A46B9}" type="pres">
      <dgm:prSet presAssocID="{E6B8D36F-8B37-49D0-847D-0068589E085B}" presName="Name13" presStyleLbl="parChTrans1D2" presStyleIdx="10" presStyleCnt="21"/>
      <dgm:spPr/>
      <dgm:t>
        <a:bodyPr/>
        <a:lstStyle/>
        <a:p>
          <a:endParaRPr lang="en-US"/>
        </a:p>
      </dgm:t>
    </dgm:pt>
    <dgm:pt modelId="{6A416774-4292-465D-A934-87FD3ED13BF8}" type="pres">
      <dgm:prSet presAssocID="{1B8528D3-7257-452F-9024-0C74168584CA}" presName="childText" presStyleLbl="bgAcc1" presStyleIdx="10" presStyleCnt="21">
        <dgm:presLayoutVars>
          <dgm:bulletEnabled val="1"/>
        </dgm:presLayoutVars>
      </dgm:prSet>
      <dgm:spPr/>
      <dgm:t>
        <a:bodyPr/>
        <a:lstStyle/>
        <a:p>
          <a:endParaRPr lang="en-US"/>
        </a:p>
      </dgm:t>
    </dgm:pt>
    <dgm:pt modelId="{D6630DCC-FBCA-4BA1-AF64-5CBBD0105022}" type="pres">
      <dgm:prSet presAssocID="{02432CC1-8617-4D88-8ADD-48F309458790}" presName="Name13" presStyleLbl="parChTrans1D2" presStyleIdx="11" presStyleCnt="21"/>
      <dgm:spPr/>
      <dgm:t>
        <a:bodyPr/>
        <a:lstStyle/>
        <a:p>
          <a:endParaRPr lang="en-US"/>
        </a:p>
      </dgm:t>
    </dgm:pt>
    <dgm:pt modelId="{82ACA2FA-920E-44E2-AE3A-D7C117529B72}" type="pres">
      <dgm:prSet presAssocID="{6B844CB2-8BCD-4CA9-A3B5-5883B0A97C6E}" presName="childText" presStyleLbl="bgAcc1" presStyleIdx="11" presStyleCnt="21">
        <dgm:presLayoutVars>
          <dgm:bulletEnabled val="1"/>
        </dgm:presLayoutVars>
      </dgm:prSet>
      <dgm:spPr/>
      <dgm:t>
        <a:bodyPr/>
        <a:lstStyle/>
        <a:p>
          <a:endParaRPr lang="en-US"/>
        </a:p>
      </dgm:t>
    </dgm:pt>
    <dgm:pt modelId="{C3C8340F-2CC1-4588-8265-C398E439144F}" type="pres">
      <dgm:prSet presAssocID="{CD6EACAE-28D9-49D5-A51C-A3EBE0B5CB96}" presName="Name13" presStyleLbl="parChTrans1D2" presStyleIdx="12" presStyleCnt="21"/>
      <dgm:spPr/>
      <dgm:t>
        <a:bodyPr/>
        <a:lstStyle/>
        <a:p>
          <a:endParaRPr lang="en-US"/>
        </a:p>
      </dgm:t>
    </dgm:pt>
    <dgm:pt modelId="{CB660EE5-EAE1-4405-97CD-7F16D63A98D3}" type="pres">
      <dgm:prSet presAssocID="{C4A8B781-DE5E-4C69-9252-3C2199033632}" presName="childText" presStyleLbl="bgAcc1" presStyleIdx="12" presStyleCnt="21">
        <dgm:presLayoutVars>
          <dgm:bulletEnabled val="1"/>
        </dgm:presLayoutVars>
      </dgm:prSet>
      <dgm:spPr/>
      <dgm:t>
        <a:bodyPr/>
        <a:lstStyle/>
        <a:p>
          <a:endParaRPr lang="en-US"/>
        </a:p>
      </dgm:t>
    </dgm:pt>
    <dgm:pt modelId="{EB89D0FB-B4BE-4BC1-9605-7F2D9F3336D0}" type="pres">
      <dgm:prSet presAssocID="{455F5AD0-BB3B-4C28-88D6-80892294729F}" presName="Name13" presStyleLbl="parChTrans1D2" presStyleIdx="13" presStyleCnt="21"/>
      <dgm:spPr/>
      <dgm:t>
        <a:bodyPr/>
        <a:lstStyle/>
        <a:p>
          <a:endParaRPr lang="en-US"/>
        </a:p>
      </dgm:t>
    </dgm:pt>
    <dgm:pt modelId="{F7CA348B-A722-4D3B-AA8E-AA290F1B76AE}" type="pres">
      <dgm:prSet presAssocID="{AFE7E0DF-EA17-482B-8A65-283AEA591DCC}" presName="childText" presStyleLbl="bgAcc1" presStyleIdx="13" presStyleCnt="21">
        <dgm:presLayoutVars>
          <dgm:bulletEnabled val="1"/>
        </dgm:presLayoutVars>
      </dgm:prSet>
      <dgm:spPr/>
      <dgm:t>
        <a:bodyPr/>
        <a:lstStyle/>
        <a:p>
          <a:endParaRPr lang="en-US"/>
        </a:p>
      </dgm:t>
    </dgm:pt>
    <dgm:pt modelId="{AB0E5595-B904-4138-9994-F4927BB28224}" type="pres">
      <dgm:prSet presAssocID="{99170AA2-A6FF-4946-894D-2FECA78DB5BA}" presName="Name13" presStyleLbl="parChTrans1D2" presStyleIdx="14" presStyleCnt="21"/>
      <dgm:spPr/>
      <dgm:t>
        <a:bodyPr/>
        <a:lstStyle/>
        <a:p>
          <a:endParaRPr lang="en-US"/>
        </a:p>
      </dgm:t>
    </dgm:pt>
    <dgm:pt modelId="{AA489076-14C5-4A52-89B7-0EF43F8A4E8A}" type="pres">
      <dgm:prSet presAssocID="{524119D9-B799-4F5D-8ADD-942828268C69}" presName="childText" presStyleLbl="bgAcc1" presStyleIdx="14" presStyleCnt="21">
        <dgm:presLayoutVars>
          <dgm:bulletEnabled val="1"/>
        </dgm:presLayoutVars>
      </dgm:prSet>
      <dgm:spPr/>
      <dgm:t>
        <a:bodyPr/>
        <a:lstStyle/>
        <a:p>
          <a:endParaRPr lang="en-US"/>
        </a:p>
      </dgm:t>
    </dgm:pt>
    <dgm:pt modelId="{21A5EB8A-2945-428E-95D5-6D103BE29644}" type="pres">
      <dgm:prSet presAssocID="{8D1FC610-B55A-4850-B609-0CA2E9555FE7}" presName="Name13" presStyleLbl="parChTrans1D2" presStyleIdx="15" presStyleCnt="21"/>
      <dgm:spPr/>
      <dgm:t>
        <a:bodyPr/>
        <a:lstStyle/>
        <a:p>
          <a:endParaRPr lang="en-US"/>
        </a:p>
      </dgm:t>
    </dgm:pt>
    <dgm:pt modelId="{AE826A31-3879-45A1-B5EB-8D1CABA8A927}" type="pres">
      <dgm:prSet presAssocID="{AD14C635-8F10-43AA-AD0D-5E28F4788CC3}" presName="childText" presStyleLbl="bgAcc1" presStyleIdx="15" presStyleCnt="21">
        <dgm:presLayoutVars>
          <dgm:bulletEnabled val="1"/>
        </dgm:presLayoutVars>
      </dgm:prSet>
      <dgm:spPr/>
      <dgm:t>
        <a:bodyPr/>
        <a:lstStyle/>
        <a:p>
          <a:endParaRPr lang="en-US"/>
        </a:p>
      </dgm:t>
    </dgm:pt>
    <dgm:pt modelId="{2AABA3D9-209D-47B2-87A6-885D3E2DBA11}" type="pres">
      <dgm:prSet presAssocID="{8F8B1E37-33C3-4588-9869-BF5DB351F582}" presName="root" presStyleCnt="0"/>
      <dgm:spPr/>
    </dgm:pt>
    <dgm:pt modelId="{0AE62B5C-D660-4D1B-B099-69B72BC4EEBB}" type="pres">
      <dgm:prSet presAssocID="{8F8B1E37-33C3-4588-9869-BF5DB351F582}" presName="rootComposite" presStyleCnt="0"/>
      <dgm:spPr/>
    </dgm:pt>
    <dgm:pt modelId="{4DA84F8C-AE0A-4EAB-ADAE-DCA82243A414}" type="pres">
      <dgm:prSet presAssocID="{8F8B1E37-33C3-4588-9869-BF5DB351F582}" presName="rootText" presStyleLbl="node1" presStyleIdx="3" presStyleCnt="5"/>
      <dgm:spPr/>
      <dgm:t>
        <a:bodyPr/>
        <a:lstStyle/>
        <a:p>
          <a:endParaRPr lang="en-US"/>
        </a:p>
      </dgm:t>
    </dgm:pt>
    <dgm:pt modelId="{ECCEEE52-ADE0-4452-AE71-0AAC7910C9B6}" type="pres">
      <dgm:prSet presAssocID="{8F8B1E37-33C3-4588-9869-BF5DB351F582}" presName="rootConnector" presStyleLbl="node1" presStyleIdx="3" presStyleCnt="5"/>
      <dgm:spPr/>
      <dgm:t>
        <a:bodyPr/>
        <a:lstStyle/>
        <a:p>
          <a:endParaRPr lang="en-US"/>
        </a:p>
      </dgm:t>
    </dgm:pt>
    <dgm:pt modelId="{72898333-5D49-4001-B72D-E67814C9AAEC}" type="pres">
      <dgm:prSet presAssocID="{8F8B1E37-33C3-4588-9869-BF5DB351F582}" presName="childShape" presStyleCnt="0"/>
      <dgm:spPr/>
    </dgm:pt>
    <dgm:pt modelId="{39DEFA00-9C98-414E-98A8-116DD72EA0B4}" type="pres">
      <dgm:prSet presAssocID="{F18310C0-54EA-402C-A0C4-3FF355691B1C}" presName="Name13" presStyleLbl="parChTrans1D2" presStyleIdx="16" presStyleCnt="21"/>
      <dgm:spPr/>
      <dgm:t>
        <a:bodyPr/>
        <a:lstStyle/>
        <a:p>
          <a:endParaRPr lang="en-US"/>
        </a:p>
      </dgm:t>
    </dgm:pt>
    <dgm:pt modelId="{76DB3BFB-97C2-4152-B03E-38BD422C696F}" type="pres">
      <dgm:prSet presAssocID="{5261D5EE-24C3-4FFB-830D-DF47E73EC809}" presName="childText" presStyleLbl="bgAcc1" presStyleIdx="16" presStyleCnt="21">
        <dgm:presLayoutVars>
          <dgm:bulletEnabled val="1"/>
        </dgm:presLayoutVars>
      </dgm:prSet>
      <dgm:spPr/>
      <dgm:t>
        <a:bodyPr/>
        <a:lstStyle/>
        <a:p>
          <a:endParaRPr lang="en-US"/>
        </a:p>
      </dgm:t>
    </dgm:pt>
    <dgm:pt modelId="{7A7B115E-A35C-42B4-8214-246C0B37599F}" type="pres">
      <dgm:prSet presAssocID="{66A1B2E7-28D3-4A64-A7A4-091E5D3D9D5F}" presName="Name13" presStyleLbl="parChTrans1D2" presStyleIdx="17" presStyleCnt="21"/>
      <dgm:spPr/>
      <dgm:t>
        <a:bodyPr/>
        <a:lstStyle/>
        <a:p>
          <a:endParaRPr lang="en-US"/>
        </a:p>
      </dgm:t>
    </dgm:pt>
    <dgm:pt modelId="{F68B150F-50D5-43D4-9DF5-5705E1C8026D}" type="pres">
      <dgm:prSet presAssocID="{E56BF611-E5E6-40B0-924B-FCC402A50E86}" presName="childText" presStyleLbl="bgAcc1" presStyleIdx="17" presStyleCnt="21">
        <dgm:presLayoutVars>
          <dgm:bulletEnabled val="1"/>
        </dgm:presLayoutVars>
      </dgm:prSet>
      <dgm:spPr/>
      <dgm:t>
        <a:bodyPr/>
        <a:lstStyle/>
        <a:p>
          <a:endParaRPr lang="en-US"/>
        </a:p>
      </dgm:t>
    </dgm:pt>
    <dgm:pt modelId="{1758AC45-849F-4D5A-B0C9-6938124D30DD}" type="pres">
      <dgm:prSet presAssocID="{CAAF671D-1AD7-4762-A639-FB07A8FEFD6D}" presName="root" presStyleCnt="0"/>
      <dgm:spPr/>
    </dgm:pt>
    <dgm:pt modelId="{4C8B3CBF-3749-4FDA-98A5-B8C4F2FD8038}" type="pres">
      <dgm:prSet presAssocID="{CAAF671D-1AD7-4762-A639-FB07A8FEFD6D}" presName="rootComposite" presStyleCnt="0"/>
      <dgm:spPr/>
    </dgm:pt>
    <dgm:pt modelId="{DCD0BD5B-2695-4E6B-BA46-364956F84C8D}" type="pres">
      <dgm:prSet presAssocID="{CAAF671D-1AD7-4762-A639-FB07A8FEFD6D}" presName="rootText" presStyleLbl="node1" presStyleIdx="4" presStyleCnt="5"/>
      <dgm:spPr/>
      <dgm:t>
        <a:bodyPr/>
        <a:lstStyle/>
        <a:p>
          <a:endParaRPr lang="en-US"/>
        </a:p>
      </dgm:t>
    </dgm:pt>
    <dgm:pt modelId="{7C14BD18-C656-46AD-8724-F6405EB19779}" type="pres">
      <dgm:prSet presAssocID="{CAAF671D-1AD7-4762-A639-FB07A8FEFD6D}" presName="rootConnector" presStyleLbl="node1" presStyleIdx="4" presStyleCnt="5"/>
      <dgm:spPr/>
      <dgm:t>
        <a:bodyPr/>
        <a:lstStyle/>
        <a:p>
          <a:endParaRPr lang="en-US"/>
        </a:p>
      </dgm:t>
    </dgm:pt>
    <dgm:pt modelId="{A9C2822D-416E-4C93-830A-75F73D175F24}" type="pres">
      <dgm:prSet presAssocID="{CAAF671D-1AD7-4762-A639-FB07A8FEFD6D}" presName="childShape" presStyleCnt="0"/>
      <dgm:spPr/>
    </dgm:pt>
    <dgm:pt modelId="{6AB76C50-EF2C-4F00-A5B5-91FB4CE7C362}" type="pres">
      <dgm:prSet presAssocID="{F5CDFD63-F6FA-4DD1-AE8F-B56008FD8013}" presName="Name13" presStyleLbl="parChTrans1D2" presStyleIdx="18" presStyleCnt="21"/>
      <dgm:spPr/>
      <dgm:t>
        <a:bodyPr/>
        <a:lstStyle/>
        <a:p>
          <a:endParaRPr lang="en-US"/>
        </a:p>
      </dgm:t>
    </dgm:pt>
    <dgm:pt modelId="{CA70B864-576D-4657-AD2F-30666598F5AC}" type="pres">
      <dgm:prSet presAssocID="{583A4723-4F05-4BA3-8589-6213CC24631A}" presName="childText" presStyleLbl="bgAcc1" presStyleIdx="18" presStyleCnt="21">
        <dgm:presLayoutVars>
          <dgm:bulletEnabled val="1"/>
        </dgm:presLayoutVars>
      </dgm:prSet>
      <dgm:spPr/>
      <dgm:t>
        <a:bodyPr/>
        <a:lstStyle/>
        <a:p>
          <a:endParaRPr lang="en-US"/>
        </a:p>
      </dgm:t>
    </dgm:pt>
    <dgm:pt modelId="{00A92846-1ED4-44A5-B053-13505C009AE4}" type="pres">
      <dgm:prSet presAssocID="{42BE8A34-2A36-4BDA-B014-0C748A6BF061}" presName="Name13" presStyleLbl="parChTrans1D2" presStyleIdx="19" presStyleCnt="21"/>
      <dgm:spPr/>
      <dgm:t>
        <a:bodyPr/>
        <a:lstStyle/>
        <a:p>
          <a:endParaRPr lang="en-US"/>
        </a:p>
      </dgm:t>
    </dgm:pt>
    <dgm:pt modelId="{5D5915A2-DB15-454A-ACF6-61D962E91E88}" type="pres">
      <dgm:prSet presAssocID="{62BDE0EA-58D4-4F1B-AD68-55633759D34B}" presName="childText" presStyleLbl="bgAcc1" presStyleIdx="19" presStyleCnt="21">
        <dgm:presLayoutVars>
          <dgm:bulletEnabled val="1"/>
        </dgm:presLayoutVars>
      </dgm:prSet>
      <dgm:spPr/>
      <dgm:t>
        <a:bodyPr/>
        <a:lstStyle/>
        <a:p>
          <a:endParaRPr lang="en-US"/>
        </a:p>
      </dgm:t>
    </dgm:pt>
    <dgm:pt modelId="{0B3CF026-C2D9-4354-ADAC-5AF6F1474276}" type="pres">
      <dgm:prSet presAssocID="{EC75F23C-C410-46F1-A5DC-D7A1405121B0}" presName="Name13" presStyleLbl="parChTrans1D2" presStyleIdx="20" presStyleCnt="21"/>
      <dgm:spPr/>
      <dgm:t>
        <a:bodyPr/>
        <a:lstStyle/>
        <a:p>
          <a:endParaRPr lang="en-US"/>
        </a:p>
      </dgm:t>
    </dgm:pt>
    <dgm:pt modelId="{458733DD-EB9B-4D0B-9591-EFA6482928E3}" type="pres">
      <dgm:prSet presAssocID="{71CCF71A-2D14-4F77-A73A-DA4E41316459}" presName="childText" presStyleLbl="bgAcc1" presStyleIdx="20" presStyleCnt="21">
        <dgm:presLayoutVars>
          <dgm:bulletEnabled val="1"/>
        </dgm:presLayoutVars>
      </dgm:prSet>
      <dgm:spPr/>
      <dgm:t>
        <a:bodyPr/>
        <a:lstStyle/>
        <a:p>
          <a:endParaRPr lang="en-US"/>
        </a:p>
      </dgm:t>
    </dgm:pt>
  </dgm:ptLst>
  <dgm:cxnLst>
    <dgm:cxn modelId="{845F5FC8-3178-4E86-A607-A28C2E229B79}" srcId="{765BB75A-5E0F-47BC-8AF5-9556240C4619}" destId="{C4A8B781-DE5E-4C69-9252-3C2199033632}" srcOrd="2" destOrd="0" parTransId="{CD6EACAE-28D9-49D5-A51C-A3EBE0B5CB96}" sibTransId="{8F999E8B-3EC4-4BDB-B053-59C6417DEA92}"/>
    <dgm:cxn modelId="{A86E5134-CE22-4A8B-B4D7-07AFBB3BB00B}" type="presOf" srcId="{42BE8A34-2A36-4BDA-B014-0C748A6BF061}" destId="{00A92846-1ED4-44A5-B053-13505C009AE4}" srcOrd="0" destOrd="0" presId="urn:microsoft.com/office/officeart/2005/8/layout/hierarchy3"/>
    <dgm:cxn modelId="{FFBF5A14-64CC-4FE7-9104-3797D98D4EA7}" type="presOf" srcId="{EC75F23C-C410-46F1-A5DC-D7A1405121B0}" destId="{0B3CF026-C2D9-4354-ADAC-5AF6F1474276}" srcOrd="0" destOrd="0" presId="urn:microsoft.com/office/officeart/2005/8/layout/hierarchy3"/>
    <dgm:cxn modelId="{92B825A6-1EE4-40F9-A2B7-D5BC026623FE}" type="presOf" srcId="{661BAE6D-DC76-4B61-9E64-6CA40873C1B9}" destId="{E1F16F30-CFBD-447B-BF3B-EDDD9483969E}" srcOrd="0" destOrd="0" presId="urn:microsoft.com/office/officeart/2005/8/layout/hierarchy3"/>
    <dgm:cxn modelId="{8C094496-0854-4562-BFB9-DFAF3E296137}" srcId="{E79E9D9E-71A8-4B29-8791-B2E92BF4FF5A}" destId="{56D845E0-AE38-4786-81BC-0DBD0FA93A4C}" srcOrd="2" destOrd="0" parTransId="{661BAE6D-DC76-4B61-9E64-6CA40873C1B9}" sibTransId="{83731CAD-0BF5-49C7-977A-EA601E68E94E}"/>
    <dgm:cxn modelId="{28B74C05-7E4E-44EF-8FBE-9AB9B73C6D95}" srcId="{E79E9D9E-71A8-4B29-8791-B2E92BF4FF5A}" destId="{E0665B22-6597-47DB-B4F0-B45E1AD21472}" srcOrd="1" destOrd="0" parTransId="{DAAB9382-13DE-4B98-A1C7-7BF97596CB71}" sibTransId="{4B6A450D-A24D-44C0-BC28-1BCD26475504}"/>
    <dgm:cxn modelId="{050E95C3-8E72-4057-910E-8C204E6B8C93}" type="presOf" srcId="{3980083C-0AC1-4382-A9EC-8E204F1F68F8}" destId="{CF484964-09BA-4850-8836-0EC0F3584D08}" srcOrd="0" destOrd="0" presId="urn:microsoft.com/office/officeart/2005/8/layout/hierarchy3"/>
    <dgm:cxn modelId="{036A00D6-8E23-4705-A63D-06126DD143D5}" type="presOf" srcId="{F5CDFD63-F6FA-4DD1-AE8F-B56008FD8013}" destId="{6AB76C50-EF2C-4F00-A5B5-91FB4CE7C362}" srcOrd="0" destOrd="0" presId="urn:microsoft.com/office/officeart/2005/8/layout/hierarchy3"/>
    <dgm:cxn modelId="{4FFD3C8E-9B40-4158-8653-E453D1360A35}" type="presOf" srcId="{2760082F-0960-43BE-A362-692966BA34ED}" destId="{92E084AA-6D73-46F5-AC0C-9690F1EBBA42}" srcOrd="0" destOrd="0" presId="urn:microsoft.com/office/officeart/2005/8/layout/hierarchy3"/>
    <dgm:cxn modelId="{02C4B4D9-9925-4C03-96D2-C5F985A4A4FE}" type="presOf" srcId="{583A4723-4F05-4BA3-8589-6213CC24631A}" destId="{CA70B864-576D-4657-AD2F-30666598F5AC}" srcOrd="0" destOrd="0" presId="urn:microsoft.com/office/officeart/2005/8/layout/hierarchy3"/>
    <dgm:cxn modelId="{7DB668BB-ED0E-4322-8650-0A7F2184BC34}" type="presOf" srcId="{02432CC1-8617-4D88-8ADD-48F309458790}" destId="{D6630DCC-FBCA-4BA1-AF64-5CBBD0105022}" srcOrd="0" destOrd="0" presId="urn:microsoft.com/office/officeart/2005/8/layout/hierarchy3"/>
    <dgm:cxn modelId="{4AB558C3-BF8A-40DF-955E-27991EEDA571}" type="presOf" srcId="{0C107455-22E0-4FEE-BDEC-EE488CFE5F31}" destId="{0A514C7B-C3BE-49AA-9545-D17D0CC88D0F}" srcOrd="0" destOrd="0" presId="urn:microsoft.com/office/officeart/2005/8/layout/hierarchy3"/>
    <dgm:cxn modelId="{B6BA941B-10DB-49FD-87AC-5785084F10B8}" srcId="{765BB75A-5E0F-47BC-8AF5-9556240C4619}" destId="{AD14C635-8F10-43AA-AD0D-5E28F4788CC3}" srcOrd="5" destOrd="0" parTransId="{8D1FC610-B55A-4850-B609-0CA2E9555FE7}" sibTransId="{02CE6F33-5E48-4802-AD7F-394095C4ED5D}"/>
    <dgm:cxn modelId="{0215F5E1-500E-4818-87F2-1B2E706ED1DB}" type="presOf" srcId="{03ABA6A5-B025-483E-9CD5-1D35A42D15C0}" destId="{CDFB8D9B-54F1-4B71-9B63-5293893E7047}" srcOrd="0" destOrd="0" presId="urn:microsoft.com/office/officeart/2005/8/layout/hierarchy3"/>
    <dgm:cxn modelId="{9CE7198F-51CC-4156-B425-54C0179AAD26}" type="presOf" srcId="{AFE7E0DF-EA17-482B-8A65-283AEA591DCC}" destId="{F7CA348B-A722-4D3B-AA8E-AA290F1B76AE}" srcOrd="0" destOrd="0" presId="urn:microsoft.com/office/officeart/2005/8/layout/hierarchy3"/>
    <dgm:cxn modelId="{EF430CB1-5192-4B7C-A700-01F6D3B4B8CC}" type="presOf" srcId="{E56BF611-E5E6-40B0-924B-FCC402A50E86}" destId="{F68B150F-50D5-43D4-9DF5-5705E1C8026D}" srcOrd="0" destOrd="0" presId="urn:microsoft.com/office/officeart/2005/8/layout/hierarchy3"/>
    <dgm:cxn modelId="{38E80423-5D78-4478-A39C-33669AF43712}" type="presOf" srcId="{56D845E0-AE38-4786-81BC-0DBD0FA93A4C}" destId="{1217305B-680C-4FF7-92E3-0DE0B8D6280C}" srcOrd="0" destOrd="0" presId="urn:microsoft.com/office/officeart/2005/8/layout/hierarchy3"/>
    <dgm:cxn modelId="{5737365D-2468-4AEB-AA1D-3F3C8F6C5280}" srcId="{765BB75A-5E0F-47BC-8AF5-9556240C4619}" destId="{524119D9-B799-4F5D-8ADD-942828268C69}" srcOrd="4" destOrd="0" parTransId="{99170AA2-A6FF-4946-894D-2FECA78DB5BA}" sibTransId="{41501B08-DBBA-4F20-AE59-5317F456C13A}"/>
    <dgm:cxn modelId="{EC99039A-5CC0-41F0-A2A7-8F9A50448FD5}" type="presOf" srcId="{E6B8D36F-8B37-49D0-847D-0068589E085B}" destId="{855832F7-77AE-47E9-A676-2B30956A46B9}" srcOrd="0" destOrd="0" presId="urn:microsoft.com/office/officeart/2005/8/layout/hierarchy3"/>
    <dgm:cxn modelId="{4E8E4686-DB5E-4DDD-9F38-7EE4B1176954}" srcId="{625C7726-3EB6-46E7-82D1-1046AAD2424E}" destId="{9071E4CA-CC91-4A15-804F-926BBAA68A10}" srcOrd="1" destOrd="0" parTransId="{745BCD07-3B16-4336-BFBF-A9281F5082F7}" sibTransId="{1B2C9D9F-0503-4037-9D5A-1B06E8C091CE}"/>
    <dgm:cxn modelId="{9949C709-3350-4966-90A8-5747A2FB9629}" type="presOf" srcId="{DB8502B0-5234-4A3F-BBD5-4A0E39B7207C}" destId="{3303955A-75C0-4199-BA18-4B7BB6E64FD4}" srcOrd="0" destOrd="0" presId="urn:microsoft.com/office/officeart/2005/8/layout/hierarchy3"/>
    <dgm:cxn modelId="{8F4B2AEB-07A5-40D4-BE44-5E86D8DE87BC}" srcId="{8F8B1E37-33C3-4588-9869-BF5DB351F582}" destId="{5261D5EE-24C3-4FFB-830D-DF47E73EC809}" srcOrd="0" destOrd="0" parTransId="{F18310C0-54EA-402C-A0C4-3FF355691B1C}" sibTransId="{D93E0CAB-6E56-40EF-84AB-B87C8F1C535E}"/>
    <dgm:cxn modelId="{25E62E9C-C700-4C60-8AE6-63551F572301}" srcId="{4E764A39-A02D-4A5E-BAAF-E3DE48EFD157}" destId="{8F8B1E37-33C3-4588-9869-BF5DB351F582}" srcOrd="3" destOrd="0" parTransId="{DC39BA20-A60A-4B79-B5EA-C1E92E93A5C9}" sibTransId="{83B03D56-C14D-4D83-A519-1F809DADBBA1}"/>
    <dgm:cxn modelId="{A128091D-55B9-4B98-A042-DC8D6AF13D3A}" type="presOf" srcId="{1EB92DA3-D370-4187-8646-DD0A331381CB}" destId="{252147C4-51D4-403C-BF99-7C3DB8093453}" srcOrd="0" destOrd="0" presId="urn:microsoft.com/office/officeart/2005/8/layout/hierarchy3"/>
    <dgm:cxn modelId="{6F13ECA6-333C-409D-9D52-F2326C465772}" type="presOf" srcId="{DAAB9382-13DE-4B98-A1C7-7BF97596CB71}" destId="{239954B9-D185-4241-A08B-8C062A71716B}" srcOrd="0" destOrd="0" presId="urn:microsoft.com/office/officeart/2005/8/layout/hierarchy3"/>
    <dgm:cxn modelId="{40D86BDC-F817-4A53-86F4-DD0CFB7EAB06}" type="presOf" srcId="{765BB75A-5E0F-47BC-8AF5-9556240C4619}" destId="{EA18A58F-721A-48CC-B9F2-60B31F49EE64}" srcOrd="0" destOrd="0" presId="urn:microsoft.com/office/officeart/2005/8/layout/hierarchy3"/>
    <dgm:cxn modelId="{128FDF4F-F045-40D1-895E-06C42DCAB8C9}" srcId="{625C7726-3EB6-46E7-82D1-1046AAD2424E}" destId="{2BCB49B9-2B09-4831-91ED-0CDFB14E0501}" srcOrd="2" destOrd="0" parTransId="{1EB92DA3-D370-4187-8646-DD0A331381CB}" sibTransId="{3691BFDA-6E92-4160-BCA3-64F136CFA6F2}"/>
    <dgm:cxn modelId="{A267DFA6-9FA5-4861-A717-6ACE99FDC5E3}" srcId="{765BB75A-5E0F-47BC-8AF5-9556240C4619}" destId="{6B844CB2-8BCD-4CA9-A3B5-5883B0A97C6E}" srcOrd="1" destOrd="0" parTransId="{02432CC1-8617-4D88-8ADD-48F309458790}" sibTransId="{0BEA07C1-8720-4B8A-BE8B-0329DC73C43D}"/>
    <dgm:cxn modelId="{4D0D6DF2-D54A-4F2F-AD0C-60BF7B4F86F9}" type="presOf" srcId="{4E764A39-A02D-4A5E-BAAF-E3DE48EFD157}" destId="{B4894D96-55A6-4179-97E9-540C9BA446AB}" srcOrd="0" destOrd="0" presId="urn:microsoft.com/office/officeart/2005/8/layout/hierarchy3"/>
    <dgm:cxn modelId="{2220D10E-82AA-4FB7-9DDE-E28032385634}" srcId="{E79E9D9E-71A8-4B29-8791-B2E92BF4FF5A}" destId="{1C7FEB04-DD04-4A0B-A586-57B8E9B48AE9}" srcOrd="0" destOrd="0" parTransId="{0C107455-22E0-4FEE-BDEC-EE488CFE5F31}" sibTransId="{06B2D5BE-F2CE-4AFC-96D1-9C349A28AAD8}"/>
    <dgm:cxn modelId="{D0873C84-CE91-493A-9EFE-FF123422AED2}" type="presOf" srcId="{CAAF671D-1AD7-4762-A639-FB07A8FEFD6D}" destId="{DCD0BD5B-2695-4E6B-BA46-364956F84C8D}" srcOrd="0" destOrd="0" presId="urn:microsoft.com/office/officeart/2005/8/layout/hierarchy3"/>
    <dgm:cxn modelId="{F8D28C5E-AC57-4A8C-857F-0F048CDF3925}" srcId="{CAAF671D-1AD7-4762-A639-FB07A8FEFD6D}" destId="{62BDE0EA-58D4-4F1B-AD68-55633759D34B}" srcOrd="1" destOrd="0" parTransId="{42BE8A34-2A36-4BDA-B014-0C748A6BF061}" sibTransId="{384DCE62-CAFA-4215-B34D-B592BE132256}"/>
    <dgm:cxn modelId="{45A00A1E-3012-4EEC-B7A1-CE4F079B452B}" type="presOf" srcId="{455F5AD0-BB3B-4C28-88D6-80892294729F}" destId="{EB89D0FB-B4BE-4BC1-9605-7F2D9F3336D0}" srcOrd="0" destOrd="0" presId="urn:microsoft.com/office/officeart/2005/8/layout/hierarchy3"/>
    <dgm:cxn modelId="{347D4252-AE39-4A68-B5A2-5F987B5267AE}" srcId="{765BB75A-5E0F-47BC-8AF5-9556240C4619}" destId="{AFE7E0DF-EA17-482B-8A65-283AEA591DCC}" srcOrd="3" destOrd="0" parTransId="{455F5AD0-BB3B-4C28-88D6-80892294729F}" sibTransId="{53AC6AFF-6A74-4E9F-A18C-EEDF6BA94434}"/>
    <dgm:cxn modelId="{400E10DF-4486-4525-A13C-5075A2A9475C}" type="presOf" srcId="{E79E9D9E-71A8-4B29-8791-B2E92BF4FF5A}" destId="{D8030D62-1AA4-4D6F-96C6-886FD515DE8A}" srcOrd="0" destOrd="0" presId="urn:microsoft.com/office/officeart/2005/8/layout/hierarchy3"/>
    <dgm:cxn modelId="{E255B7C2-0CBC-4F0F-9820-0E41E704F239}" type="presOf" srcId="{71CCF71A-2D14-4F77-A73A-DA4E41316459}" destId="{458733DD-EB9B-4D0B-9591-EFA6482928E3}" srcOrd="0" destOrd="0" presId="urn:microsoft.com/office/officeart/2005/8/layout/hierarchy3"/>
    <dgm:cxn modelId="{E439E490-86C1-4CE7-8656-749459369393}" srcId="{E79E9D9E-71A8-4B29-8791-B2E92BF4FF5A}" destId="{63DC509C-FE6C-444E-BC50-D059FBFB157A}" srcOrd="5" destOrd="0" parTransId="{B1988CD3-01D4-498D-9701-1B709F524ACE}" sibTransId="{2EDE29AE-EDE4-4810-BD00-674FED50E082}"/>
    <dgm:cxn modelId="{F604461E-11E4-497E-A818-B3612A46DB63}" srcId="{4E764A39-A02D-4A5E-BAAF-E3DE48EFD157}" destId="{765BB75A-5E0F-47BC-8AF5-9556240C4619}" srcOrd="2" destOrd="0" parTransId="{7FA0AE64-0177-45FA-8605-1DA3FDA8E939}" sibTransId="{E1D812F2-601F-43EC-B7FE-1499431BEEE6}"/>
    <dgm:cxn modelId="{C112EA84-0EDC-4D6F-A3B4-86953F5033D6}" type="presOf" srcId="{1C7FEB04-DD04-4A0B-A586-57B8E9B48AE9}" destId="{CCA65028-40DA-47CF-A6F4-51826D173810}" srcOrd="0" destOrd="0" presId="urn:microsoft.com/office/officeart/2005/8/layout/hierarchy3"/>
    <dgm:cxn modelId="{4A26A005-34CC-4ACD-A17A-B9439D4982DB}" type="presOf" srcId="{E0665B22-6597-47DB-B4F0-B45E1AD21472}" destId="{E7B9FE69-5A30-40D3-9BF4-F0720D09FF45}" srcOrd="0" destOrd="0" presId="urn:microsoft.com/office/officeart/2005/8/layout/hierarchy3"/>
    <dgm:cxn modelId="{C974F52A-30FD-4CE4-BE3B-7B0B699A2DB5}" type="presOf" srcId="{8F8B1E37-33C3-4588-9869-BF5DB351F582}" destId="{4DA84F8C-AE0A-4EAB-ADAE-DCA82243A414}" srcOrd="0" destOrd="0" presId="urn:microsoft.com/office/officeart/2005/8/layout/hierarchy3"/>
    <dgm:cxn modelId="{93B6788D-7888-4CC0-B577-A212054C0C2A}" type="presOf" srcId="{C4A8B781-DE5E-4C69-9252-3C2199033632}" destId="{CB660EE5-EAE1-4405-97CD-7F16D63A98D3}" srcOrd="0" destOrd="0" presId="urn:microsoft.com/office/officeart/2005/8/layout/hierarchy3"/>
    <dgm:cxn modelId="{B23C8BC3-933F-4850-8654-37A436C8E2AD}" srcId="{8F8B1E37-33C3-4588-9869-BF5DB351F582}" destId="{E56BF611-E5E6-40B0-924B-FCC402A50E86}" srcOrd="1" destOrd="0" parTransId="{66A1B2E7-28D3-4A64-A7A4-091E5D3D9D5F}" sibTransId="{32DBF13D-559D-4029-9537-CB8EC6B3C37E}"/>
    <dgm:cxn modelId="{8EA5FDA5-B3B5-4946-A18E-00FE786B1FA9}" type="presOf" srcId="{6B844CB2-8BCD-4CA9-A3B5-5883B0A97C6E}" destId="{82ACA2FA-920E-44E2-AE3A-D7C117529B72}" srcOrd="0" destOrd="0" presId="urn:microsoft.com/office/officeart/2005/8/layout/hierarchy3"/>
    <dgm:cxn modelId="{552C8DC9-7D96-47B6-AD51-64100C468FE9}" type="presOf" srcId="{524119D9-B799-4F5D-8ADD-942828268C69}" destId="{AA489076-14C5-4A52-89B7-0EF43F8A4E8A}" srcOrd="0" destOrd="0" presId="urn:microsoft.com/office/officeart/2005/8/layout/hierarchy3"/>
    <dgm:cxn modelId="{FF2CB353-3272-4E8D-ABB0-7B613F3D223C}" srcId="{625C7726-3EB6-46E7-82D1-1046AAD2424E}" destId="{2760082F-0960-43BE-A362-692966BA34ED}" srcOrd="3" destOrd="0" parTransId="{B5D4139A-5D05-4D07-93D6-FACC9E1754F4}" sibTransId="{C9E9E6C0-6474-407D-B374-396E8167223B}"/>
    <dgm:cxn modelId="{B16D506E-E454-46F4-A87B-CAFE39B7F34C}" srcId="{625C7726-3EB6-46E7-82D1-1046AAD2424E}" destId="{9BBF49FA-9BEC-444D-8751-A22161AAACC2}" srcOrd="0" destOrd="0" parTransId="{03ABA6A5-B025-483E-9CD5-1D35A42D15C0}" sibTransId="{FF17E3D2-5F95-4E42-99EB-6DADB953708B}"/>
    <dgm:cxn modelId="{90C6E85C-2E9F-4C4B-A822-86A1F6FC1C53}" type="presOf" srcId="{9BBF49FA-9BEC-444D-8751-A22161AAACC2}" destId="{27FAC601-F736-4B7A-9BA6-61CA56AD1114}" srcOrd="0" destOrd="0" presId="urn:microsoft.com/office/officeart/2005/8/layout/hierarchy3"/>
    <dgm:cxn modelId="{47EDA0A8-974D-44FD-8B39-ED212C181F5B}" type="presOf" srcId="{0134B575-2F3C-451B-AE07-6908A6B5CD1E}" destId="{60BFF4E5-DA40-4624-A341-B56506EC49A0}" srcOrd="0" destOrd="0" presId="urn:microsoft.com/office/officeart/2005/8/layout/hierarchy3"/>
    <dgm:cxn modelId="{6091DD2A-5109-4F87-A37C-509CBFA00109}" srcId="{4E764A39-A02D-4A5E-BAAF-E3DE48EFD157}" destId="{CAAF671D-1AD7-4762-A639-FB07A8FEFD6D}" srcOrd="4" destOrd="0" parTransId="{63754CAA-580E-4586-AC7A-BE43FDA4BE57}" sibTransId="{2831FD2E-97A0-4C13-B9A7-875C454C295F}"/>
    <dgm:cxn modelId="{9EFE769E-3AF2-4CAE-8660-8967258EDE65}" type="presOf" srcId="{5261D5EE-24C3-4FFB-830D-DF47E73EC809}" destId="{76DB3BFB-97C2-4152-B03E-38BD422C696F}" srcOrd="0" destOrd="0" presId="urn:microsoft.com/office/officeart/2005/8/layout/hierarchy3"/>
    <dgm:cxn modelId="{5AD87318-7DF1-4F85-88C5-18D3300F3B35}" type="presOf" srcId="{1E507BF9-8872-42B0-966A-9155B518F0BE}" destId="{F3095EC2-75CC-4630-9ED7-2B088034B206}" srcOrd="0" destOrd="0" presId="urn:microsoft.com/office/officeart/2005/8/layout/hierarchy3"/>
    <dgm:cxn modelId="{8B614F14-9718-4B36-90F1-F39B844C725A}" type="presOf" srcId="{CAAF671D-1AD7-4762-A639-FB07A8FEFD6D}" destId="{7C14BD18-C656-46AD-8724-F6405EB19779}" srcOrd="1" destOrd="0" presId="urn:microsoft.com/office/officeart/2005/8/layout/hierarchy3"/>
    <dgm:cxn modelId="{39A37F2A-2F59-4CB2-A5BD-6A67FCEE4123}" srcId="{E79E9D9E-71A8-4B29-8791-B2E92BF4FF5A}" destId="{0134B575-2F3C-451B-AE07-6908A6B5CD1E}" srcOrd="4" destOrd="0" parTransId="{DB8502B0-5234-4A3F-BBD5-4A0E39B7207C}" sibTransId="{E1D89A60-0AD2-4654-BBEE-135C5A531C05}"/>
    <dgm:cxn modelId="{E67719AF-2CED-4D5B-B260-9C7BEDDD6BAC}" type="presOf" srcId="{F18310C0-54EA-402C-A0C4-3FF355691B1C}" destId="{39DEFA00-9C98-414E-98A8-116DD72EA0B4}" srcOrd="0" destOrd="0" presId="urn:microsoft.com/office/officeart/2005/8/layout/hierarchy3"/>
    <dgm:cxn modelId="{72D9243E-4B1F-424F-84A2-D49DDF21C055}" type="presOf" srcId="{AD14C635-8F10-43AA-AD0D-5E28F4788CC3}" destId="{AE826A31-3879-45A1-B5EB-8D1CABA8A927}" srcOrd="0" destOrd="0" presId="urn:microsoft.com/office/officeart/2005/8/layout/hierarchy3"/>
    <dgm:cxn modelId="{5F9E7EDC-1BE8-4775-950C-88E82B6A2AB3}" type="presOf" srcId="{9071E4CA-CC91-4A15-804F-926BBAA68A10}" destId="{08DE98C3-797F-442B-914F-5A27C283D4B7}" srcOrd="0" destOrd="0" presId="urn:microsoft.com/office/officeart/2005/8/layout/hierarchy3"/>
    <dgm:cxn modelId="{CF1F5D03-ED47-4760-924E-6BF4BD1F55FE}" type="presOf" srcId="{B1988CD3-01D4-498D-9701-1B709F524ACE}" destId="{7026FB22-0601-4D4A-AA07-FDE70F9B3A03}" srcOrd="0" destOrd="0" presId="urn:microsoft.com/office/officeart/2005/8/layout/hierarchy3"/>
    <dgm:cxn modelId="{E8BD7511-80E1-4B97-BD8F-C58ADEF0D859}" type="presOf" srcId="{8F8B1E37-33C3-4588-9869-BF5DB351F582}" destId="{ECCEEE52-ADE0-4452-AE71-0AAC7910C9B6}" srcOrd="1" destOrd="0" presId="urn:microsoft.com/office/officeart/2005/8/layout/hierarchy3"/>
    <dgm:cxn modelId="{83D56BA8-A580-4930-B378-BCF46D22B392}" type="presOf" srcId="{1B8528D3-7257-452F-9024-0C74168584CA}" destId="{6A416774-4292-465D-A934-87FD3ED13BF8}" srcOrd="0" destOrd="0" presId="urn:microsoft.com/office/officeart/2005/8/layout/hierarchy3"/>
    <dgm:cxn modelId="{2E0BB8AE-09EE-43D2-A600-78AF90EDD331}" type="presOf" srcId="{63DC509C-FE6C-444E-BC50-D059FBFB157A}" destId="{F2A109FA-7AE2-4FD2-A48D-24FD2E0DA0CF}" srcOrd="0" destOrd="0" presId="urn:microsoft.com/office/officeart/2005/8/layout/hierarchy3"/>
    <dgm:cxn modelId="{A4E74E25-6C4E-4EF7-B4A5-E24B94580BBB}" srcId="{4E764A39-A02D-4A5E-BAAF-E3DE48EFD157}" destId="{E79E9D9E-71A8-4B29-8791-B2E92BF4FF5A}" srcOrd="1" destOrd="0" parTransId="{CDB7CCF1-7ED7-41D7-9E1C-E07EE54F9A4D}" sibTransId="{248E16BF-CB2B-4CAF-B100-474829750D69}"/>
    <dgm:cxn modelId="{A443AF9B-3581-4644-B5AE-95A7C1C65C6D}" srcId="{E79E9D9E-71A8-4B29-8791-B2E92BF4FF5A}" destId="{3980083C-0AC1-4382-A9EC-8E204F1F68F8}" srcOrd="3" destOrd="0" parTransId="{1E507BF9-8872-42B0-966A-9155B518F0BE}" sibTransId="{57C49055-BD5C-46C5-849D-999C0137DAF5}"/>
    <dgm:cxn modelId="{95EC0861-E249-400A-B053-72D57CA4D66B}" type="presOf" srcId="{625C7726-3EB6-46E7-82D1-1046AAD2424E}" destId="{D34C83C8-A920-4628-8193-887CA9E17416}" srcOrd="0" destOrd="0" presId="urn:microsoft.com/office/officeart/2005/8/layout/hierarchy3"/>
    <dgm:cxn modelId="{B3E1D2A0-760D-4C59-9893-6C85ECFDD89A}" type="presOf" srcId="{66A1B2E7-28D3-4A64-A7A4-091E5D3D9D5F}" destId="{7A7B115E-A35C-42B4-8214-246C0B37599F}" srcOrd="0" destOrd="0" presId="urn:microsoft.com/office/officeart/2005/8/layout/hierarchy3"/>
    <dgm:cxn modelId="{CDDB1507-9105-4562-AABB-1DE4BD9683E5}" srcId="{4E764A39-A02D-4A5E-BAAF-E3DE48EFD157}" destId="{625C7726-3EB6-46E7-82D1-1046AAD2424E}" srcOrd="0" destOrd="0" parTransId="{E7D47B96-90B5-43B8-A605-B0FA1F8CA587}" sibTransId="{2E82D963-62D6-4273-A998-2E83CA2E0B8F}"/>
    <dgm:cxn modelId="{4AFC0C29-502B-4963-9B21-E25AB87E73E4}" srcId="{765BB75A-5E0F-47BC-8AF5-9556240C4619}" destId="{1B8528D3-7257-452F-9024-0C74168584CA}" srcOrd="0" destOrd="0" parTransId="{E6B8D36F-8B37-49D0-847D-0068589E085B}" sibTransId="{C8727D88-2A8A-409F-8BAC-636635E07BFE}"/>
    <dgm:cxn modelId="{3870515F-8B50-439F-BDF3-91DAC2C3CFFA}" srcId="{CAAF671D-1AD7-4762-A639-FB07A8FEFD6D}" destId="{583A4723-4F05-4BA3-8589-6213CC24631A}" srcOrd="0" destOrd="0" parTransId="{F5CDFD63-F6FA-4DD1-AE8F-B56008FD8013}" sibTransId="{2E534051-CBCC-4350-96A4-E4D9F1961924}"/>
    <dgm:cxn modelId="{E3A61B90-7ACA-4EFA-8FA9-DB8215E01B4C}" type="presOf" srcId="{625C7726-3EB6-46E7-82D1-1046AAD2424E}" destId="{03A2F8E8-ED3E-4817-9A56-4BBD9F5052B7}" srcOrd="1" destOrd="0" presId="urn:microsoft.com/office/officeart/2005/8/layout/hierarchy3"/>
    <dgm:cxn modelId="{9361922D-1F35-44A0-A089-858D6582E6E0}" type="presOf" srcId="{2BCB49B9-2B09-4831-91ED-0CDFB14E0501}" destId="{29144E9F-633B-49D3-85D5-F6BC59D40E21}" srcOrd="0" destOrd="0" presId="urn:microsoft.com/office/officeart/2005/8/layout/hierarchy3"/>
    <dgm:cxn modelId="{22E23B4E-6698-47A6-9D8E-28B55CDE90E0}" type="presOf" srcId="{99170AA2-A6FF-4946-894D-2FECA78DB5BA}" destId="{AB0E5595-B904-4138-9994-F4927BB28224}" srcOrd="0" destOrd="0" presId="urn:microsoft.com/office/officeart/2005/8/layout/hierarchy3"/>
    <dgm:cxn modelId="{474E09BF-17F2-40EB-AB88-CE36A3622016}" type="presOf" srcId="{62BDE0EA-58D4-4F1B-AD68-55633759D34B}" destId="{5D5915A2-DB15-454A-ACF6-61D962E91E88}" srcOrd="0" destOrd="0" presId="urn:microsoft.com/office/officeart/2005/8/layout/hierarchy3"/>
    <dgm:cxn modelId="{51636982-2E8E-4A75-A97E-CB55EE49ECED}" type="presOf" srcId="{CD6EACAE-28D9-49D5-A51C-A3EBE0B5CB96}" destId="{C3C8340F-2CC1-4588-8265-C398E439144F}" srcOrd="0" destOrd="0" presId="urn:microsoft.com/office/officeart/2005/8/layout/hierarchy3"/>
    <dgm:cxn modelId="{6433149A-D46B-43F1-B429-CF854D827417}" type="presOf" srcId="{8D1FC610-B55A-4850-B609-0CA2E9555FE7}" destId="{21A5EB8A-2945-428E-95D5-6D103BE29644}" srcOrd="0" destOrd="0" presId="urn:microsoft.com/office/officeart/2005/8/layout/hierarchy3"/>
    <dgm:cxn modelId="{E1352E05-8604-44D6-A5BA-06738A5E0D88}" type="presOf" srcId="{B5D4139A-5D05-4D07-93D6-FACC9E1754F4}" destId="{F4B2AFD2-6098-49CB-A7FD-BE6F5815BCDE}" srcOrd="0" destOrd="0" presId="urn:microsoft.com/office/officeart/2005/8/layout/hierarchy3"/>
    <dgm:cxn modelId="{1C9F03B0-E0FD-42EC-863D-72E331F50993}" type="presOf" srcId="{745BCD07-3B16-4336-BFBF-A9281F5082F7}" destId="{AEE0FD8E-1226-4AE0-9D2F-E31D7750548E}" srcOrd="0" destOrd="0" presId="urn:microsoft.com/office/officeart/2005/8/layout/hierarchy3"/>
    <dgm:cxn modelId="{580B51BD-BB36-4B97-A20C-E46CCBBE4726}" type="presOf" srcId="{765BB75A-5E0F-47BC-8AF5-9556240C4619}" destId="{43F8C021-5B6D-4712-A894-A1B905901DDD}" srcOrd="1" destOrd="0" presId="urn:microsoft.com/office/officeart/2005/8/layout/hierarchy3"/>
    <dgm:cxn modelId="{4B95562D-449D-41CA-A981-C3B8C7337212}" type="presOf" srcId="{E79E9D9E-71A8-4B29-8791-B2E92BF4FF5A}" destId="{4A614521-96C2-48C6-BCF9-758F48228EAC}" srcOrd="1" destOrd="0" presId="urn:microsoft.com/office/officeart/2005/8/layout/hierarchy3"/>
    <dgm:cxn modelId="{8C52BFD2-B5AC-4BB0-8E79-1BD72F804003}" srcId="{CAAF671D-1AD7-4762-A639-FB07A8FEFD6D}" destId="{71CCF71A-2D14-4F77-A73A-DA4E41316459}" srcOrd="2" destOrd="0" parTransId="{EC75F23C-C410-46F1-A5DC-D7A1405121B0}" sibTransId="{C5A09535-8739-4C74-AFC5-404C88B5BDC8}"/>
    <dgm:cxn modelId="{5DED8483-ACE6-4559-B960-A1048CC23FE1}" type="presParOf" srcId="{B4894D96-55A6-4179-97E9-540C9BA446AB}" destId="{FF7F164A-CE84-4E9F-9ABF-A25A52961B99}" srcOrd="0" destOrd="0" presId="urn:microsoft.com/office/officeart/2005/8/layout/hierarchy3"/>
    <dgm:cxn modelId="{EE25D31E-5DDB-4BD7-A1FB-626459B36137}" type="presParOf" srcId="{FF7F164A-CE84-4E9F-9ABF-A25A52961B99}" destId="{99123629-76CF-4EE4-B962-E3A0C817D896}" srcOrd="0" destOrd="0" presId="urn:microsoft.com/office/officeart/2005/8/layout/hierarchy3"/>
    <dgm:cxn modelId="{E535B778-3AB2-4FA7-A55E-E60FF04D6A18}" type="presParOf" srcId="{99123629-76CF-4EE4-B962-E3A0C817D896}" destId="{D34C83C8-A920-4628-8193-887CA9E17416}" srcOrd="0" destOrd="0" presId="urn:microsoft.com/office/officeart/2005/8/layout/hierarchy3"/>
    <dgm:cxn modelId="{88D95F07-059F-4E25-8762-1A5E9207BDD5}" type="presParOf" srcId="{99123629-76CF-4EE4-B962-E3A0C817D896}" destId="{03A2F8E8-ED3E-4817-9A56-4BBD9F5052B7}" srcOrd="1" destOrd="0" presId="urn:microsoft.com/office/officeart/2005/8/layout/hierarchy3"/>
    <dgm:cxn modelId="{3EA1B017-5BB4-4F06-A890-1DCF9515B397}" type="presParOf" srcId="{FF7F164A-CE84-4E9F-9ABF-A25A52961B99}" destId="{82C6D2C8-52B3-4C6B-856E-9E2D1C265087}" srcOrd="1" destOrd="0" presId="urn:microsoft.com/office/officeart/2005/8/layout/hierarchy3"/>
    <dgm:cxn modelId="{C02D8DEC-EE44-41C7-91B8-9E5ED39FC662}" type="presParOf" srcId="{82C6D2C8-52B3-4C6B-856E-9E2D1C265087}" destId="{CDFB8D9B-54F1-4B71-9B63-5293893E7047}" srcOrd="0" destOrd="0" presId="urn:microsoft.com/office/officeart/2005/8/layout/hierarchy3"/>
    <dgm:cxn modelId="{C25DFBD0-B644-489B-BCDF-C0F8081C582F}" type="presParOf" srcId="{82C6D2C8-52B3-4C6B-856E-9E2D1C265087}" destId="{27FAC601-F736-4B7A-9BA6-61CA56AD1114}" srcOrd="1" destOrd="0" presId="urn:microsoft.com/office/officeart/2005/8/layout/hierarchy3"/>
    <dgm:cxn modelId="{CFD71D17-4864-4E98-A74A-06303BA901A7}" type="presParOf" srcId="{82C6D2C8-52B3-4C6B-856E-9E2D1C265087}" destId="{AEE0FD8E-1226-4AE0-9D2F-E31D7750548E}" srcOrd="2" destOrd="0" presId="urn:microsoft.com/office/officeart/2005/8/layout/hierarchy3"/>
    <dgm:cxn modelId="{2451466E-9CBD-43D8-AF99-4169B346F05C}" type="presParOf" srcId="{82C6D2C8-52B3-4C6B-856E-9E2D1C265087}" destId="{08DE98C3-797F-442B-914F-5A27C283D4B7}" srcOrd="3" destOrd="0" presId="urn:microsoft.com/office/officeart/2005/8/layout/hierarchy3"/>
    <dgm:cxn modelId="{D2222202-E2BF-46EF-8E65-3C3D34D6579A}" type="presParOf" srcId="{82C6D2C8-52B3-4C6B-856E-9E2D1C265087}" destId="{252147C4-51D4-403C-BF99-7C3DB8093453}" srcOrd="4" destOrd="0" presId="urn:microsoft.com/office/officeart/2005/8/layout/hierarchy3"/>
    <dgm:cxn modelId="{6FE66C61-717B-46AB-81CD-88F3876782B9}" type="presParOf" srcId="{82C6D2C8-52B3-4C6B-856E-9E2D1C265087}" destId="{29144E9F-633B-49D3-85D5-F6BC59D40E21}" srcOrd="5" destOrd="0" presId="urn:microsoft.com/office/officeart/2005/8/layout/hierarchy3"/>
    <dgm:cxn modelId="{1B4591CD-5E8A-44F8-A467-6388A454F890}" type="presParOf" srcId="{82C6D2C8-52B3-4C6B-856E-9E2D1C265087}" destId="{F4B2AFD2-6098-49CB-A7FD-BE6F5815BCDE}" srcOrd="6" destOrd="0" presId="urn:microsoft.com/office/officeart/2005/8/layout/hierarchy3"/>
    <dgm:cxn modelId="{FF01F665-A8EB-4A08-997C-FBA308607DCF}" type="presParOf" srcId="{82C6D2C8-52B3-4C6B-856E-9E2D1C265087}" destId="{92E084AA-6D73-46F5-AC0C-9690F1EBBA42}" srcOrd="7" destOrd="0" presId="urn:microsoft.com/office/officeart/2005/8/layout/hierarchy3"/>
    <dgm:cxn modelId="{D7D05399-BCFF-4630-B15A-E6BB7C3742AE}" type="presParOf" srcId="{B4894D96-55A6-4179-97E9-540C9BA446AB}" destId="{34571F83-7474-48FF-9E68-F43F84ACF4D1}" srcOrd="1" destOrd="0" presId="urn:microsoft.com/office/officeart/2005/8/layout/hierarchy3"/>
    <dgm:cxn modelId="{B4E4E6AA-3FEF-4C9D-A087-B49B820D314D}" type="presParOf" srcId="{34571F83-7474-48FF-9E68-F43F84ACF4D1}" destId="{7A43DA41-8E6A-4096-BD89-8AF2B9251FA0}" srcOrd="0" destOrd="0" presId="urn:microsoft.com/office/officeart/2005/8/layout/hierarchy3"/>
    <dgm:cxn modelId="{694F8B78-2064-4C8E-B6B9-881A468720D5}" type="presParOf" srcId="{7A43DA41-8E6A-4096-BD89-8AF2B9251FA0}" destId="{D8030D62-1AA4-4D6F-96C6-886FD515DE8A}" srcOrd="0" destOrd="0" presId="urn:microsoft.com/office/officeart/2005/8/layout/hierarchy3"/>
    <dgm:cxn modelId="{8EED2C37-7D5D-4FF2-8A95-A1685290ADE2}" type="presParOf" srcId="{7A43DA41-8E6A-4096-BD89-8AF2B9251FA0}" destId="{4A614521-96C2-48C6-BCF9-758F48228EAC}" srcOrd="1" destOrd="0" presId="urn:microsoft.com/office/officeart/2005/8/layout/hierarchy3"/>
    <dgm:cxn modelId="{7F55B018-B099-4DEC-9934-66DA8C0CA172}" type="presParOf" srcId="{34571F83-7474-48FF-9E68-F43F84ACF4D1}" destId="{DE31980C-9011-4610-A787-94FD1D93D0BE}" srcOrd="1" destOrd="0" presId="urn:microsoft.com/office/officeart/2005/8/layout/hierarchy3"/>
    <dgm:cxn modelId="{85140276-B1A5-4AEF-BE9D-1826EBD44792}" type="presParOf" srcId="{DE31980C-9011-4610-A787-94FD1D93D0BE}" destId="{0A514C7B-C3BE-49AA-9545-D17D0CC88D0F}" srcOrd="0" destOrd="0" presId="urn:microsoft.com/office/officeart/2005/8/layout/hierarchy3"/>
    <dgm:cxn modelId="{487C0484-F3A8-451E-AC21-5CCEA6D2C51D}" type="presParOf" srcId="{DE31980C-9011-4610-A787-94FD1D93D0BE}" destId="{CCA65028-40DA-47CF-A6F4-51826D173810}" srcOrd="1" destOrd="0" presId="urn:microsoft.com/office/officeart/2005/8/layout/hierarchy3"/>
    <dgm:cxn modelId="{1DB494BB-8287-45A1-95E2-C3FD0DA63CDA}" type="presParOf" srcId="{DE31980C-9011-4610-A787-94FD1D93D0BE}" destId="{239954B9-D185-4241-A08B-8C062A71716B}" srcOrd="2" destOrd="0" presId="urn:microsoft.com/office/officeart/2005/8/layout/hierarchy3"/>
    <dgm:cxn modelId="{62577668-7843-4EC6-AFE1-0FEB89EF442C}" type="presParOf" srcId="{DE31980C-9011-4610-A787-94FD1D93D0BE}" destId="{E7B9FE69-5A30-40D3-9BF4-F0720D09FF45}" srcOrd="3" destOrd="0" presId="urn:microsoft.com/office/officeart/2005/8/layout/hierarchy3"/>
    <dgm:cxn modelId="{2E283618-B6C1-44F7-A29B-A322B2AA5DF5}" type="presParOf" srcId="{DE31980C-9011-4610-A787-94FD1D93D0BE}" destId="{E1F16F30-CFBD-447B-BF3B-EDDD9483969E}" srcOrd="4" destOrd="0" presId="urn:microsoft.com/office/officeart/2005/8/layout/hierarchy3"/>
    <dgm:cxn modelId="{8B8A883F-EEC8-4A5F-B85B-443B53E32145}" type="presParOf" srcId="{DE31980C-9011-4610-A787-94FD1D93D0BE}" destId="{1217305B-680C-4FF7-92E3-0DE0B8D6280C}" srcOrd="5" destOrd="0" presId="urn:microsoft.com/office/officeart/2005/8/layout/hierarchy3"/>
    <dgm:cxn modelId="{77D07BDC-DC67-48E0-903A-8DE6C7D33D67}" type="presParOf" srcId="{DE31980C-9011-4610-A787-94FD1D93D0BE}" destId="{F3095EC2-75CC-4630-9ED7-2B088034B206}" srcOrd="6" destOrd="0" presId="urn:microsoft.com/office/officeart/2005/8/layout/hierarchy3"/>
    <dgm:cxn modelId="{4ED00F99-830F-4886-A0BE-DBD73EA29695}" type="presParOf" srcId="{DE31980C-9011-4610-A787-94FD1D93D0BE}" destId="{CF484964-09BA-4850-8836-0EC0F3584D08}" srcOrd="7" destOrd="0" presId="urn:microsoft.com/office/officeart/2005/8/layout/hierarchy3"/>
    <dgm:cxn modelId="{4F3C2F3A-2C2E-4692-95B5-55ED7AF4AA12}" type="presParOf" srcId="{DE31980C-9011-4610-A787-94FD1D93D0BE}" destId="{3303955A-75C0-4199-BA18-4B7BB6E64FD4}" srcOrd="8" destOrd="0" presId="urn:microsoft.com/office/officeart/2005/8/layout/hierarchy3"/>
    <dgm:cxn modelId="{EFEC14A8-9EF4-4C21-BBC7-8CD3448345A3}" type="presParOf" srcId="{DE31980C-9011-4610-A787-94FD1D93D0BE}" destId="{60BFF4E5-DA40-4624-A341-B56506EC49A0}" srcOrd="9" destOrd="0" presId="urn:microsoft.com/office/officeart/2005/8/layout/hierarchy3"/>
    <dgm:cxn modelId="{20CF5264-99D4-4A91-9F4C-008E113A1E5F}" type="presParOf" srcId="{DE31980C-9011-4610-A787-94FD1D93D0BE}" destId="{7026FB22-0601-4D4A-AA07-FDE70F9B3A03}" srcOrd="10" destOrd="0" presId="urn:microsoft.com/office/officeart/2005/8/layout/hierarchy3"/>
    <dgm:cxn modelId="{C4F66FF0-A676-4D51-8661-DA6C3977070E}" type="presParOf" srcId="{DE31980C-9011-4610-A787-94FD1D93D0BE}" destId="{F2A109FA-7AE2-4FD2-A48D-24FD2E0DA0CF}" srcOrd="11" destOrd="0" presId="urn:microsoft.com/office/officeart/2005/8/layout/hierarchy3"/>
    <dgm:cxn modelId="{918A8F47-BBC9-4F6D-AD3C-34B3FF5C1F1F}" type="presParOf" srcId="{B4894D96-55A6-4179-97E9-540C9BA446AB}" destId="{BA3AE5E6-625A-40D0-B007-5B493B9B2E24}" srcOrd="2" destOrd="0" presId="urn:microsoft.com/office/officeart/2005/8/layout/hierarchy3"/>
    <dgm:cxn modelId="{CAC0910D-F2F9-469C-825D-9A5BE7D4157C}" type="presParOf" srcId="{BA3AE5E6-625A-40D0-B007-5B493B9B2E24}" destId="{7B8659C8-7AE5-4351-A7F0-FE00F6FD6A55}" srcOrd="0" destOrd="0" presId="urn:microsoft.com/office/officeart/2005/8/layout/hierarchy3"/>
    <dgm:cxn modelId="{8BBAC621-02A3-45C2-A72B-5BBD1D7B2119}" type="presParOf" srcId="{7B8659C8-7AE5-4351-A7F0-FE00F6FD6A55}" destId="{EA18A58F-721A-48CC-B9F2-60B31F49EE64}" srcOrd="0" destOrd="0" presId="urn:microsoft.com/office/officeart/2005/8/layout/hierarchy3"/>
    <dgm:cxn modelId="{02B2BA3B-BFDD-4269-87CA-E860BD759F00}" type="presParOf" srcId="{7B8659C8-7AE5-4351-A7F0-FE00F6FD6A55}" destId="{43F8C021-5B6D-4712-A894-A1B905901DDD}" srcOrd="1" destOrd="0" presId="urn:microsoft.com/office/officeart/2005/8/layout/hierarchy3"/>
    <dgm:cxn modelId="{44BC8699-F87D-4B28-8E1A-7BB495F61CA5}" type="presParOf" srcId="{BA3AE5E6-625A-40D0-B007-5B493B9B2E24}" destId="{E9344B32-8307-4D72-97E0-95025B4BB7EC}" srcOrd="1" destOrd="0" presId="urn:microsoft.com/office/officeart/2005/8/layout/hierarchy3"/>
    <dgm:cxn modelId="{71AE52B1-D708-48C3-81A1-A8F04A0D863E}" type="presParOf" srcId="{E9344B32-8307-4D72-97E0-95025B4BB7EC}" destId="{855832F7-77AE-47E9-A676-2B30956A46B9}" srcOrd="0" destOrd="0" presId="urn:microsoft.com/office/officeart/2005/8/layout/hierarchy3"/>
    <dgm:cxn modelId="{3C6CC071-A193-4E55-960C-B94F2A16BDB4}" type="presParOf" srcId="{E9344B32-8307-4D72-97E0-95025B4BB7EC}" destId="{6A416774-4292-465D-A934-87FD3ED13BF8}" srcOrd="1" destOrd="0" presId="urn:microsoft.com/office/officeart/2005/8/layout/hierarchy3"/>
    <dgm:cxn modelId="{546E8894-C88E-4998-A66D-759CAFADB9A6}" type="presParOf" srcId="{E9344B32-8307-4D72-97E0-95025B4BB7EC}" destId="{D6630DCC-FBCA-4BA1-AF64-5CBBD0105022}" srcOrd="2" destOrd="0" presId="urn:microsoft.com/office/officeart/2005/8/layout/hierarchy3"/>
    <dgm:cxn modelId="{5A89D426-1639-458B-862B-12B047E93A65}" type="presParOf" srcId="{E9344B32-8307-4D72-97E0-95025B4BB7EC}" destId="{82ACA2FA-920E-44E2-AE3A-D7C117529B72}" srcOrd="3" destOrd="0" presId="urn:microsoft.com/office/officeart/2005/8/layout/hierarchy3"/>
    <dgm:cxn modelId="{DF7E1761-CCF9-435E-B181-00525A35335C}" type="presParOf" srcId="{E9344B32-8307-4D72-97E0-95025B4BB7EC}" destId="{C3C8340F-2CC1-4588-8265-C398E439144F}" srcOrd="4" destOrd="0" presId="urn:microsoft.com/office/officeart/2005/8/layout/hierarchy3"/>
    <dgm:cxn modelId="{1D33F031-E2B1-45ED-B1FD-A3F0E039FCDB}" type="presParOf" srcId="{E9344B32-8307-4D72-97E0-95025B4BB7EC}" destId="{CB660EE5-EAE1-4405-97CD-7F16D63A98D3}" srcOrd="5" destOrd="0" presId="urn:microsoft.com/office/officeart/2005/8/layout/hierarchy3"/>
    <dgm:cxn modelId="{56795777-03C7-4057-9B7C-AF0C99832472}" type="presParOf" srcId="{E9344B32-8307-4D72-97E0-95025B4BB7EC}" destId="{EB89D0FB-B4BE-4BC1-9605-7F2D9F3336D0}" srcOrd="6" destOrd="0" presId="urn:microsoft.com/office/officeart/2005/8/layout/hierarchy3"/>
    <dgm:cxn modelId="{4922D252-7123-48B9-8FA0-2D4799CE9E96}" type="presParOf" srcId="{E9344B32-8307-4D72-97E0-95025B4BB7EC}" destId="{F7CA348B-A722-4D3B-AA8E-AA290F1B76AE}" srcOrd="7" destOrd="0" presId="urn:microsoft.com/office/officeart/2005/8/layout/hierarchy3"/>
    <dgm:cxn modelId="{E15E8D6F-A01E-47ED-B75C-8977BDF305FA}" type="presParOf" srcId="{E9344B32-8307-4D72-97E0-95025B4BB7EC}" destId="{AB0E5595-B904-4138-9994-F4927BB28224}" srcOrd="8" destOrd="0" presId="urn:microsoft.com/office/officeart/2005/8/layout/hierarchy3"/>
    <dgm:cxn modelId="{65E72D3E-C0ED-49B9-B1FF-DCFCD76DE11B}" type="presParOf" srcId="{E9344B32-8307-4D72-97E0-95025B4BB7EC}" destId="{AA489076-14C5-4A52-89B7-0EF43F8A4E8A}" srcOrd="9" destOrd="0" presId="urn:microsoft.com/office/officeart/2005/8/layout/hierarchy3"/>
    <dgm:cxn modelId="{35A58DBD-0422-4978-87BA-048C9C1A8976}" type="presParOf" srcId="{E9344B32-8307-4D72-97E0-95025B4BB7EC}" destId="{21A5EB8A-2945-428E-95D5-6D103BE29644}" srcOrd="10" destOrd="0" presId="urn:microsoft.com/office/officeart/2005/8/layout/hierarchy3"/>
    <dgm:cxn modelId="{65CF5C0F-DA69-4147-8339-E5000C6A5F5D}" type="presParOf" srcId="{E9344B32-8307-4D72-97E0-95025B4BB7EC}" destId="{AE826A31-3879-45A1-B5EB-8D1CABA8A927}" srcOrd="11" destOrd="0" presId="urn:microsoft.com/office/officeart/2005/8/layout/hierarchy3"/>
    <dgm:cxn modelId="{13910C96-51E9-4D22-9696-082CF59D2428}" type="presParOf" srcId="{B4894D96-55A6-4179-97E9-540C9BA446AB}" destId="{2AABA3D9-209D-47B2-87A6-885D3E2DBA11}" srcOrd="3" destOrd="0" presId="urn:microsoft.com/office/officeart/2005/8/layout/hierarchy3"/>
    <dgm:cxn modelId="{151E06C8-A7E9-4F0A-8EBF-120D5ACA2FAF}" type="presParOf" srcId="{2AABA3D9-209D-47B2-87A6-885D3E2DBA11}" destId="{0AE62B5C-D660-4D1B-B099-69B72BC4EEBB}" srcOrd="0" destOrd="0" presId="urn:microsoft.com/office/officeart/2005/8/layout/hierarchy3"/>
    <dgm:cxn modelId="{3474FE6B-2348-42F9-B107-6DCDB0946F37}" type="presParOf" srcId="{0AE62B5C-D660-4D1B-B099-69B72BC4EEBB}" destId="{4DA84F8C-AE0A-4EAB-ADAE-DCA82243A414}" srcOrd="0" destOrd="0" presId="urn:microsoft.com/office/officeart/2005/8/layout/hierarchy3"/>
    <dgm:cxn modelId="{2ED4E16D-5B8B-461F-85BF-526326F59F63}" type="presParOf" srcId="{0AE62B5C-D660-4D1B-B099-69B72BC4EEBB}" destId="{ECCEEE52-ADE0-4452-AE71-0AAC7910C9B6}" srcOrd="1" destOrd="0" presId="urn:microsoft.com/office/officeart/2005/8/layout/hierarchy3"/>
    <dgm:cxn modelId="{3D532BD3-3CC4-4F17-B6A2-92E3A87EE1A7}" type="presParOf" srcId="{2AABA3D9-209D-47B2-87A6-885D3E2DBA11}" destId="{72898333-5D49-4001-B72D-E67814C9AAEC}" srcOrd="1" destOrd="0" presId="urn:microsoft.com/office/officeart/2005/8/layout/hierarchy3"/>
    <dgm:cxn modelId="{99D32805-21D3-4C83-8926-E21F1465C244}" type="presParOf" srcId="{72898333-5D49-4001-B72D-E67814C9AAEC}" destId="{39DEFA00-9C98-414E-98A8-116DD72EA0B4}" srcOrd="0" destOrd="0" presId="urn:microsoft.com/office/officeart/2005/8/layout/hierarchy3"/>
    <dgm:cxn modelId="{C14382C3-B6FD-4ADA-B2BB-37774A8FBD5A}" type="presParOf" srcId="{72898333-5D49-4001-B72D-E67814C9AAEC}" destId="{76DB3BFB-97C2-4152-B03E-38BD422C696F}" srcOrd="1" destOrd="0" presId="urn:microsoft.com/office/officeart/2005/8/layout/hierarchy3"/>
    <dgm:cxn modelId="{5C3F2831-8EAC-464C-97EC-4CAE3ED7869D}" type="presParOf" srcId="{72898333-5D49-4001-B72D-E67814C9AAEC}" destId="{7A7B115E-A35C-42B4-8214-246C0B37599F}" srcOrd="2" destOrd="0" presId="urn:microsoft.com/office/officeart/2005/8/layout/hierarchy3"/>
    <dgm:cxn modelId="{A95BF365-3628-4211-907D-29228F492EE0}" type="presParOf" srcId="{72898333-5D49-4001-B72D-E67814C9AAEC}" destId="{F68B150F-50D5-43D4-9DF5-5705E1C8026D}" srcOrd="3" destOrd="0" presId="urn:microsoft.com/office/officeart/2005/8/layout/hierarchy3"/>
    <dgm:cxn modelId="{1D5402C4-8F0B-4BD7-A8E3-39D6B8FCC740}" type="presParOf" srcId="{B4894D96-55A6-4179-97E9-540C9BA446AB}" destId="{1758AC45-849F-4D5A-B0C9-6938124D30DD}" srcOrd="4" destOrd="0" presId="urn:microsoft.com/office/officeart/2005/8/layout/hierarchy3"/>
    <dgm:cxn modelId="{C959FFED-AEF3-4FA3-9C85-92701671C34E}" type="presParOf" srcId="{1758AC45-849F-4D5A-B0C9-6938124D30DD}" destId="{4C8B3CBF-3749-4FDA-98A5-B8C4F2FD8038}" srcOrd="0" destOrd="0" presId="urn:microsoft.com/office/officeart/2005/8/layout/hierarchy3"/>
    <dgm:cxn modelId="{B02859D8-CACA-460C-8E69-6156FD37372B}" type="presParOf" srcId="{4C8B3CBF-3749-4FDA-98A5-B8C4F2FD8038}" destId="{DCD0BD5B-2695-4E6B-BA46-364956F84C8D}" srcOrd="0" destOrd="0" presId="urn:microsoft.com/office/officeart/2005/8/layout/hierarchy3"/>
    <dgm:cxn modelId="{B5ABAED0-B17D-496F-A0BB-491375F85261}" type="presParOf" srcId="{4C8B3CBF-3749-4FDA-98A5-B8C4F2FD8038}" destId="{7C14BD18-C656-46AD-8724-F6405EB19779}" srcOrd="1" destOrd="0" presId="urn:microsoft.com/office/officeart/2005/8/layout/hierarchy3"/>
    <dgm:cxn modelId="{F49DE1FA-3BC8-4358-B036-A8B2A37560AB}" type="presParOf" srcId="{1758AC45-849F-4D5A-B0C9-6938124D30DD}" destId="{A9C2822D-416E-4C93-830A-75F73D175F24}" srcOrd="1" destOrd="0" presId="urn:microsoft.com/office/officeart/2005/8/layout/hierarchy3"/>
    <dgm:cxn modelId="{58558992-F040-4938-B76E-D024ACEB7333}" type="presParOf" srcId="{A9C2822D-416E-4C93-830A-75F73D175F24}" destId="{6AB76C50-EF2C-4F00-A5B5-91FB4CE7C362}" srcOrd="0" destOrd="0" presId="urn:microsoft.com/office/officeart/2005/8/layout/hierarchy3"/>
    <dgm:cxn modelId="{E2890ACB-6C81-48D0-832F-319D97BC4A2F}" type="presParOf" srcId="{A9C2822D-416E-4C93-830A-75F73D175F24}" destId="{CA70B864-576D-4657-AD2F-30666598F5AC}" srcOrd="1" destOrd="0" presId="urn:microsoft.com/office/officeart/2005/8/layout/hierarchy3"/>
    <dgm:cxn modelId="{CD95C227-A4B2-41FF-A16E-CF4A92C08BA6}" type="presParOf" srcId="{A9C2822D-416E-4C93-830A-75F73D175F24}" destId="{00A92846-1ED4-44A5-B053-13505C009AE4}" srcOrd="2" destOrd="0" presId="urn:microsoft.com/office/officeart/2005/8/layout/hierarchy3"/>
    <dgm:cxn modelId="{EC3AD27E-B608-47F7-8052-9D70459B94B2}" type="presParOf" srcId="{A9C2822D-416E-4C93-830A-75F73D175F24}" destId="{5D5915A2-DB15-454A-ACF6-61D962E91E88}" srcOrd="3" destOrd="0" presId="urn:microsoft.com/office/officeart/2005/8/layout/hierarchy3"/>
    <dgm:cxn modelId="{41ED2F95-29B7-431B-B5B5-0B1F94FD12A1}" type="presParOf" srcId="{A9C2822D-416E-4C93-830A-75F73D175F24}" destId="{0B3CF026-C2D9-4354-ADAC-5AF6F1474276}" srcOrd="4" destOrd="0" presId="urn:microsoft.com/office/officeart/2005/8/layout/hierarchy3"/>
    <dgm:cxn modelId="{B7FF16AF-86A4-429C-B253-1CEB47AD90CE}" type="presParOf" srcId="{A9C2822D-416E-4C93-830A-75F73D175F24}" destId="{458733DD-EB9B-4D0B-9591-EFA6482928E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16A34-F52E-46CE-AE68-115F239C8E1B}" type="doc">
      <dgm:prSet loTypeId="urn:microsoft.com/office/officeart/2005/8/layout/chart3" loCatId="cycle" qsTypeId="urn:microsoft.com/office/officeart/2005/8/quickstyle/simple1" qsCatId="simple" csTypeId="urn:microsoft.com/office/officeart/2005/8/colors/accent3_3" csCatId="accent3" phldr="1"/>
      <dgm:spPr/>
    </dgm:pt>
    <dgm:pt modelId="{1AD2A34B-CF52-44FD-B443-0C46AE8C5425}">
      <dgm:prSet phldrT="[Text]"/>
      <dgm:spPr/>
      <dgm:t>
        <a:bodyPr/>
        <a:lstStyle/>
        <a:p>
          <a:r>
            <a:rPr lang="en-US" dirty="0" smtClean="0"/>
            <a:t> </a:t>
          </a:r>
          <a:endParaRPr lang="en-US" dirty="0"/>
        </a:p>
      </dgm:t>
    </dgm:pt>
    <dgm:pt modelId="{57FE667F-6867-4538-9286-2C8C58462873}" type="parTrans" cxnId="{14DEADBB-9487-4EA3-9E84-7B54CF8376BF}">
      <dgm:prSet/>
      <dgm:spPr/>
      <dgm:t>
        <a:bodyPr/>
        <a:lstStyle/>
        <a:p>
          <a:endParaRPr lang="en-US"/>
        </a:p>
      </dgm:t>
    </dgm:pt>
    <dgm:pt modelId="{35D9BCC6-F12B-4D99-8BAB-710DD6728683}" type="sibTrans" cxnId="{14DEADBB-9487-4EA3-9E84-7B54CF8376BF}">
      <dgm:prSet/>
      <dgm:spPr/>
      <dgm:t>
        <a:bodyPr/>
        <a:lstStyle/>
        <a:p>
          <a:endParaRPr lang="en-US"/>
        </a:p>
      </dgm:t>
    </dgm:pt>
    <dgm:pt modelId="{586ED951-F8C0-4616-AC6B-44312D23A7F1}">
      <dgm:prSet phldrT="[Text]"/>
      <dgm:spPr/>
      <dgm:t>
        <a:bodyPr/>
        <a:lstStyle/>
        <a:p>
          <a:endParaRPr lang="en-US" dirty="0"/>
        </a:p>
      </dgm:t>
    </dgm:pt>
    <dgm:pt modelId="{A8F2ADB4-5AFF-4E16-A5EA-5C31AB4EC17A}" type="parTrans" cxnId="{6275D5CD-2A6A-4DDA-9EAC-DDACC2D70B42}">
      <dgm:prSet/>
      <dgm:spPr/>
      <dgm:t>
        <a:bodyPr/>
        <a:lstStyle/>
        <a:p>
          <a:endParaRPr lang="en-US"/>
        </a:p>
      </dgm:t>
    </dgm:pt>
    <dgm:pt modelId="{53191A68-B1F1-4038-B218-8A534F5A911C}" type="sibTrans" cxnId="{6275D5CD-2A6A-4DDA-9EAC-DDACC2D70B42}">
      <dgm:prSet/>
      <dgm:spPr/>
      <dgm:t>
        <a:bodyPr/>
        <a:lstStyle/>
        <a:p>
          <a:endParaRPr lang="en-US"/>
        </a:p>
      </dgm:t>
    </dgm:pt>
    <dgm:pt modelId="{FBA98C70-13A8-4044-BE82-C4346BD5732C}">
      <dgm:prSet phldrT="[Text]"/>
      <dgm:spPr/>
      <dgm:t>
        <a:bodyPr/>
        <a:lstStyle/>
        <a:p>
          <a:endParaRPr lang="en-US" dirty="0"/>
        </a:p>
      </dgm:t>
    </dgm:pt>
    <dgm:pt modelId="{BA827AE2-1833-4CB9-A3E3-0444E4BEB770}" type="parTrans" cxnId="{FF229C87-487B-4CAF-83F1-EC0EEAAB6954}">
      <dgm:prSet/>
      <dgm:spPr/>
      <dgm:t>
        <a:bodyPr/>
        <a:lstStyle/>
        <a:p>
          <a:endParaRPr lang="en-US"/>
        </a:p>
      </dgm:t>
    </dgm:pt>
    <dgm:pt modelId="{63AE7D02-89B7-4873-8479-83EF643F1600}" type="sibTrans" cxnId="{FF229C87-487B-4CAF-83F1-EC0EEAAB6954}">
      <dgm:prSet/>
      <dgm:spPr/>
      <dgm:t>
        <a:bodyPr/>
        <a:lstStyle/>
        <a:p>
          <a:endParaRPr lang="en-US"/>
        </a:p>
      </dgm:t>
    </dgm:pt>
    <dgm:pt modelId="{63EF0E63-0487-4E7A-AABF-BCEE7651709D}">
      <dgm:prSet phldrT="[Text]"/>
      <dgm:spPr/>
      <dgm:t>
        <a:bodyPr/>
        <a:lstStyle/>
        <a:p>
          <a:endParaRPr lang="en-US" dirty="0"/>
        </a:p>
      </dgm:t>
    </dgm:pt>
    <dgm:pt modelId="{A80EB3D3-B0D6-4BF1-998A-7CA5C4EFB5B1}" type="parTrans" cxnId="{2E434D16-7141-464E-90EF-48E05BC00CF3}">
      <dgm:prSet/>
      <dgm:spPr/>
      <dgm:t>
        <a:bodyPr/>
        <a:lstStyle/>
        <a:p>
          <a:endParaRPr lang="en-US"/>
        </a:p>
      </dgm:t>
    </dgm:pt>
    <dgm:pt modelId="{4DE300B4-183D-4CD7-A59C-5D5BB43D2812}" type="sibTrans" cxnId="{2E434D16-7141-464E-90EF-48E05BC00CF3}">
      <dgm:prSet/>
      <dgm:spPr/>
      <dgm:t>
        <a:bodyPr/>
        <a:lstStyle/>
        <a:p>
          <a:endParaRPr lang="en-US"/>
        </a:p>
      </dgm:t>
    </dgm:pt>
    <dgm:pt modelId="{D50BAC2F-0FC0-46A3-8402-5BAECD3811A0}" type="pres">
      <dgm:prSet presAssocID="{3C016A34-F52E-46CE-AE68-115F239C8E1B}" presName="compositeShape" presStyleCnt="0">
        <dgm:presLayoutVars>
          <dgm:chMax val="7"/>
          <dgm:dir/>
          <dgm:resizeHandles val="exact"/>
        </dgm:presLayoutVars>
      </dgm:prSet>
      <dgm:spPr/>
    </dgm:pt>
    <dgm:pt modelId="{EFF85202-E7AD-4F78-AA28-0EF01F0D0719}" type="pres">
      <dgm:prSet presAssocID="{3C016A34-F52E-46CE-AE68-115F239C8E1B}" presName="wedge1" presStyleLbl="node1" presStyleIdx="0" presStyleCnt="4" custLinFactNeighborX="-4216" custLinFactNeighborY="4216"/>
      <dgm:spPr/>
      <dgm:t>
        <a:bodyPr/>
        <a:lstStyle/>
        <a:p>
          <a:endParaRPr lang="en-US"/>
        </a:p>
      </dgm:t>
    </dgm:pt>
    <dgm:pt modelId="{04A0802C-B325-45FC-BEF2-80EED4914405}" type="pres">
      <dgm:prSet presAssocID="{3C016A34-F52E-46CE-AE68-115F239C8E1B}" presName="wedge1Tx" presStyleLbl="node1" presStyleIdx="0" presStyleCnt="4">
        <dgm:presLayoutVars>
          <dgm:chMax val="0"/>
          <dgm:chPref val="0"/>
          <dgm:bulletEnabled val="1"/>
        </dgm:presLayoutVars>
      </dgm:prSet>
      <dgm:spPr/>
      <dgm:t>
        <a:bodyPr/>
        <a:lstStyle/>
        <a:p>
          <a:endParaRPr lang="en-US"/>
        </a:p>
      </dgm:t>
    </dgm:pt>
    <dgm:pt modelId="{EAE2128F-1573-4473-A40D-5520403B9111}" type="pres">
      <dgm:prSet presAssocID="{3C016A34-F52E-46CE-AE68-115F239C8E1B}" presName="wedge2" presStyleLbl="node1" presStyleIdx="1" presStyleCnt="4"/>
      <dgm:spPr/>
      <dgm:t>
        <a:bodyPr/>
        <a:lstStyle/>
        <a:p>
          <a:endParaRPr lang="en-US"/>
        </a:p>
      </dgm:t>
    </dgm:pt>
    <dgm:pt modelId="{A9B4C3F2-29CB-4822-AC1F-6EA87889CABC}" type="pres">
      <dgm:prSet presAssocID="{3C016A34-F52E-46CE-AE68-115F239C8E1B}" presName="wedge2Tx" presStyleLbl="node1" presStyleIdx="1" presStyleCnt="4">
        <dgm:presLayoutVars>
          <dgm:chMax val="0"/>
          <dgm:chPref val="0"/>
          <dgm:bulletEnabled val="1"/>
        </dgm:presLayoutVars>
      </dgm:prSet>
      <dgm:spPr/>
      <dgm:t>
        <a:bodyPr/>
        <a:lstStyle/>
        <a:p>
          <a:endParaRPr lang="en-US"/>
        </a:p>
      </dgm:t>
    </dgm:pt>
    <dgm:pt modelId="{5CF7B585-07F0-4910-9306-43C9739D60D7}" type="pres">
      <dgm:prSet presAssocID="{3C016A34-F52E-46CE-AE68-115F239C8E1B}" presName="wedge3" presStyleLbl="node1" presStyleIdx="2" presStyleCnt="4"/>
      <dgm:spPr/>
      <dgm:t>
        <a:bodyPr/>
        <a:lstStyle/>
        <a:p>
          <a:endParaRPr lang="en-US"/>
        </a:p>
      </dgm:t>
    </dgm:pt>
    <dgm:pt modelId="{5471E842-2D6E-41C6-939B-A19EBC6306AC}" type="pres">
      <dgm:prSet presAssocID="{3C016A34-F52E-46CE-AE68-115F239C8E1B}" presName="wedge3Tx" presStyleLbl="node1" presStyleIdx="2" presStyleCnt="4">
        <dgm:presLayoutVars>
          <dgm:chMax val="0"/>
          <dgm:chPref val="0"/>
          <dgm:bulletEnabled val="1"/>
        </dgm:presLayoutVars>
      </dgm:prSet>
      <dgm:spPr/>
      <dgm:t>
        <a:bodyPr/>
        <a:lstStyle/>
        <a:p>
          <a:endParaRPr lang="en-US"/>
        </a:p>
      </dgm:t>
    </dgm:pt>
    <dgm:pt modelId="{AAD03487-224C-4E7D-A918-666822C06A0E}" type="pres">
      <dgm:prSet presAssocID="{3C016A34-F52E-46CE-AE68-115F239C8E1B}" presName="wedge4" presStyleLbl="node1" presStyleIdx="3" presStyleCnt="4"/>
      <dgm:spPr/>
      <dgm:t>
        <a:bodyPr/>
        <a:lstStyle/>
        <a:p>
          <a:endParaRPr lang="en-US"/>
        </a:p>
      </dgm:t>
    </dgm:pt>
    <dgm:pt modelId="{FB81EAF4-DF44-4692-9B88-3B2F78883499}" type="pres">
      <dgm:prSet presAssocID="{3C016A34-F52E-46CE-AE68-115F239C8E1B}" presName="wedge4Tx" presStyleLbl="node1" presStyleIdx="3" presStyleCnt="4">
        <dgm:presLayoutVars>
          <dgm:chMax val="0"/>
          <dgm:chPref val="0"/>
          <dgm:bulletEnabled val="1"/>
        </dgm:presLayoutVars>
      </dgm:prSet>
      <dgm:spPr/>
      <dgm:t>
        <a:bodyPr/>
        <a:lstStyle/>
        <a:p>
          <a:endParaRPr lang="en-US"/>
        </a:p>
      </dgm:t>
    </dgm:pt>
  </dgm:ptLst>
  <dgm:cxnLst>
    <dgm:cxn modelId="{9CD127EA-0FEB-4029-9F3E-A9793EFC8CCF}" type="presOf" srcId="{FBA98C70-13A8-4044-BE82-C4346BD5732C}" destId="{5471E842-2D6E-41C6-939B-A19EBC6306AC}" srcOrd="1" destOrd="0" presId="urn:microsoft.com/office/officeart/2005/8/layout/chart3"/>
    <dgm:cxn modelId="{68B90AFB-0353-4911-8C98-C1F7A4BD109C}" type="presOf" srcId="{63EF0E63-0487-4E7A-AABF-BCEE7651709D}" destId="{A9B4C3F2-29CB-4822-AC1F-6EA87889CABC}" srcOrd="1" destOrd="0" presId="urn:microsoft.com/office/officeart/2005/8/layout/chart3"/>
    <dgm:cxn modelId="{2AA2A420-AABD-4F05-B2E6-F46A62A9E117}" type="presOf" srcId="{586ED951-F8C0-4616-AC6B-44312D23A7F1}" destId="{FB81EAF4-DF44-4692-9B88-3B2F78883499}" srcOrd="1" destOrd="0" presId="urn:microsoft.com/office/officeart/2005/8/layout/chart3"/>
    <dgm:cxn modelId="{F00E1AD9-44FF-42A7-AEE0-3213ACB94B5D}" type="presOf" srcId="{FBA98C70-13A8-4044-BE82-C4346BD5732C}" destId="{5CF7B585-07F0-4910-9306-43C9739D60D7}" srcOrd="0" destOrd="0" presId="urn:microsoft.com/office/officeart/2005/8/layout/chart3"/>
    <dgm:cxn modelId="{970C34ED-A9FD-452F-AA8A-07E80D4EE660}" type="presOf" srcId="{1AD2A34B-CF52-44FD-B443-0C46AE8C5425}" destId="{EFF85202-E7AD-4F78-AA28-0EF01F0D0719}" srcOrd="0" destOrd="0" presId="urn:microsoft.com/office/officeart/2005/8/layout/chart3"/>
    <dgm:cxn modelId="{CD6B992B-DA9E-43C5-944F-B7B3EE7910F7}" type="presOf" srcId="{1AD2A34B-CF52-44FD-B443-0C46AE8C5425}" destId="{04A0802C-B325-45FC-BEF2-80EED4914405}" srcOrd="1" destOrd="0" presId="urn:microsoft.com/office/officeart/2005/8/layout/chart3"/>
    <dgm:cxn modelId="{6275D5CD-2A6A-4DDA-9EAC-DDACC2D70B42}" srcId="{3C016A34-F52E-46CE-AE68-115F239C8E1B}" destId="{586ED951-F8C0-4616-AC6B-44312D23A7F1}" srcOrd="3" destOrd="0" parTransId="{A8F2ADB4-5AFF-4E16-A5EA-5C31AB4EC17A}" sibTransId="{53191A68-B1F1-4038-B218-8A534F5A911C}"/>
    <dgm:cxn modelId="{14DEADBB-9487-4EA3-9E84-7B54CF8376BF}" srcId="{3C016A34-F52E-46CE-AE68-115F239C8E1B}" destId="{1AD2A34B-CF52-44FD-B443-0C46AE8C5425}" srcOrd="0" destOrd="0" parTransId="{57FE667F-6867-4538-9286-2C8C58462873}" sibTransId="{35D9BCC6-F12B-4D99-8BAB-710DD6728683}"/>
    <dgm:cxn modelId="{25539922-3EA4-4DF2-A1BF-8CB919C5B53A}" type="presOf" srcId="{63EF0E63-0487-4E7A-AABF-BCEE7651709D}" destId="{EAE2128F-1573-4473-A40D-5520403B9111}" srcOrd="0" destOrd="0" presId="urn:microsoft.com/office/officeart/2005/8/layout/chart3"/>
    <dgm:cxn modelId="{63CA7ED0-470D-41E0-B3B1-25C10C773749}" type="presOf" srcId="{3C016A34-F52E-46CE-AE68-115F239C8E1B}" destId="{D50BAC2F-0FC0-46A3-8402-5BAECD3811A0}" srcOrd="0" destOrd="0" presId="urn:microsoft.com/office/officeart/2005/8/layout/chart3"/>
    <dgm:cxn modelId="{FF229C87-487B-4CAF-83F1-EC0EEAAB6954}" srcId="{3C016A34-F52E-46CE-AE68-115F239C8E1B}" destId="{FBA98C70-13A8-4044-BE82-C4346BD5732C}" srcOrd="2" destOrd="0" parTransId="{BA827AE2-1833-4CB9-A3E3-0444E4BEB770}" sibTransId="{63AE7D02-89B7-4873-8479-83EF643F1600}"/>
    <dgm:cxn modelId="{36A98450-A9BA-498F-8938-75DC5CAE1579}" type="presOf" srcId="{586ED951-F8C0-4616-AC6B-44312D23A7F1}" destId="{AAD03487-224C-4E7D-A918-666822C06A0E}" srcOrd="0" destOrd="0" presId="urn:microsoft.com/office/officeart/2005/8/layout/chart3"/>
    <dgm:cxn modelId="{2E434D16-7141-464E-90EF-48E05BC00CF3}" srcId="{3C016A34-F52E-46CE-AE68-115F239C8E1B}" destId="{63EF0E63-0487-4E7A-AABF-BCEE7651709D}" srcOrd="1" destOrd="0" parTransId="{A80EB3D3-B0D6-4BF1-998A-7CA5C4EFB5B1}" sibTransId="{4DE300B4-183D-4CD7-A59C-5D5BB43D2812}"/>
    <dgm:cxn modelId="{896B94C0-696F-4A9C-AE50-346378EA6DC3}" type="presParOf" srcId="{D50BAC2F-0FC0-46A3-8402-5BAECD3811A0}" destId="{EFF85202-E7AD-4F78-AA28-0EF01F0D0719}" srcOrd="0" destOrd="0" presId="urn:microsoft.com/office/officeart/2005/8/layout/chart3"/>
    <dgm:cxn modelId="{B5D1AFAB-8B0B-4B6C-960E-C78C370D310A}" type="presParOf" srcId="{D50BAC2F-0FC0-46A3-8402-5BAECD3811A0}" destId="{04A0802C-B325-45FC-BEF2-80EED4914405}" srcOrd="1" destOrd="0" presId="urn:microsoft.com/office/officeart/2005/8/layout/chart3"/>
    <dgm:cxn modelId="{40F03907-465D-4E52-9A53-FC2BAEE3980C}" type="presParOf" srcId="{D50BAC2F-0FC0-46A3-8402-5BAECD3811A0}" destId="{EAE2128F-1573-4473-A40D-5520403B9111}" srcOrd="2" destOrd="0" presId="urn:microsoft.com/office/officeart/2005/8/layout/chart3"/>
    <dgm:cxn modelId="{07C5B7C6-0DD6-4AFC-B688-1FE90AE2798A}" type="presParOf" srcId="{D50BAC2F-0FC0-46A3-8402-5BAECD3811A0}" destId="{A9B4C3F2-29CB-4822-AC1F-6EA87889CABC}" srcOrd="3" destOrd="0" presId="urn:microsoft.com/office/officeart/2005/8/layout/chart3"/>
    <dgm:cxn modelId="{D131C274-75CB-4BD9-A525-66547914F0E7}" type="presParOf" srcId="{D50BAC2F-0FC0-46A3-8402-5BAECD3811A0}" destId="{5CF7B585-07F0-4910-9306-43C9739D60D7}" srcOrd="4" destOrd="0" presId="urn:microsoft.com/office/officeart/2005/8/layout/chart3"/>
    <dgm:cxn modelId="{1FD9574F-94DB-4619-9106-657C7AE2C894}" type="presParOf" srcId="{D50BAC2F-0FC0-46A3-8402-5BAECD3811A0}" destId="{5471E842-2D6E-41C6-939B-A19EBC6306AC}" srcOrd="5" destOrd="0" presId="urn:microsoft.com/office/officeart/2005/8/layout/chart3"/>
    <dgm:cxn modelId="{8F477E3E-4D16-4DDC-8091-0FBF1E1316FA}" type="presParOf" srcId="{D50BAC2F-0FC0-46A3-8402-5BAECD3811A0}" destId="{AAD03487-224C-4E7D-A918-666822C06A0E}" srcOrd="6" destOrd="0" presId="urn:microsoft.com/office/officeart/2005/8/layout/chart3"/>
    <dgm:cxn modelId="{F9E4E383-0FC2-4D0B-97CF-BE234B339A79}" type="presParOf" srcId="{D50BAC2F-0FC0-46A3-8402-5BAECD3811A0}" destId="{FB81EAF4-DF44-4692-9B88-3B2F78883499}"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C83C8-A920-4628-8193-887CA9E17416}">
      <dsp:nvSpPr>
        <dsp:cNvPr id="0" name=""/>
        <dsp:cNvSpPr/>
      </dsp:nvSpPr>
      <dsp:spPr>
        <a:xfrm>
          <a:off x="607842"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GENERAL FUND SERVICES</a:t>
          </a:r>
          <a:endParaRPr lang="en-US" sz="1300" kern="1200" dirty="0"/>
        </a:p>
      </dsp:txBody>
      <dsp:txXfrm>
        <a:off x="626500" y="19898"/>
        <a:ext cx="1236774" cy="599729"/>
      </dsp:txXfrm>
    </dsp:sp>
    <dsp:sp modelId="{CDFB8D9B-54F1-4B71-9B63-5293893E7047}">
      <dsp:nvSpPr>
        <dsp:cNvPr id="0" name=""/>
        <dsp:cNvSpPr/>
      </dsp:nvSpPr>
      <dsp:spPr>
        <a:xfrm>
          <a:off x="735252"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AC601-F736-4B7A-9BA6-61CA56AD1114}">
      <dsp:nvSpPr>
        <dsp:cNvPr id="0" name=""/>
        <dsp:cNvSpPr/>
      </dsp:nvSpPr>
      <dsp:spPr>
        <a:xfrm>
          <a:off x="862661"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Facilities Maintenance</a:t>
          </a:r>
          <a:endParaRPr lang="en-US" sz="1000" kern="1200" dirty="0"/>
        </a:p>
      </dsp:txBody>
      <dsp:txXfrm>
        <a:off x="881319" y="816205"/>
        <a:ext cx="981956" cy="599729"/>
      </dsp:txXfrm>
    </dsp:sp>
    <dsp:sp modelId="{AEE0FD8E-1226-4AE0-9D2F-E31D7750548E}">
      <dsp:nvSpPr>
        <dsp:cNvPr id="0" name=""/>
        <dsp:cNvSpPr/>
      </dsp:nvSpPr>
      <dsp:spPr>
        <a:xfrm>
          <a:off x="735252"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E98C3-797F-442B-914F-5A27C283D4B7}">
      <dsp:nvSpPr>
        <dsp:cNvPr id="0" name=""/>
        <dsp:cNvSpPr/>
      </dsp:nvSpPr>
      <dsp:spPr>
        <a:xfrm>
          <a:off x="862661"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Downtown Maintenance</a:t>
          </a:r>
          <a:endParaRPr lang="en-US" sz="1000" kern="1200" dirty="0"/>
        </a:p>
      </dsp:txBody>
      <dsp:txXfrm>
        <a:off x="881319" y="1612512"/>
        <a:ext cx="981956" cy="599729"/>
      </dsp:txXfrm>
    </dsp:sp>
    <dsp:sp modelId="{252147C4-51D4-403C-BF99-7C3DB8093453}">
      <dsp:nvSpPr>
        <dsp:cNvPr id="0" name=""/>
        <dsp:cNvSpPr/>
      </dsp:nvSpPr>
      <dsp:spPr>
        <a:xfrm>
          <a:off x="735252"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44E9F-633B-49D3-85D5-F6BC59D40E21}">
      <dsp:nvSpPr>
        <dsp:cNvPr id="0" name=""/>
        <dsp:cNvSpPr/>
      </dsp:nvSpPr>
      <dsp:spPr>
        <a:xfrm>
          <a:off x="862661"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Parking Meters</a:t>
          </a:r>
          <a:endParaRPr lang="en-US" sz="1000" kern="1200" dirty="0"/>
        </a:p>
      </dsp:txBody>
      <dsp:txXfrm>
        <a:off x="881319" y="2408819"/>
        <a:ext cx="981956" cy="599729"/>
      </dsp:txXfrm>
    </dsp:sp>
    <dsp:sp modelId="{F4B2AFD2-6098-49CB-A7FD-BE6F5815BCDE}">
      <dsp:nvSpPr>
        <dsp:cNvPr id="0" name=""/>
        <dsp:cNvSpPr/>
      </dsp:nvSpPr>
      <dsp:spPr>
        <a:xfrm>
          <a:off x="735252"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084AA-6D73-46F5-AC0C-9690F1EBBA42}">
      <dsp:nvSpPr>
        <dsp:cNvPr id="0" name=""/>
        <dsp:cNvSpPr/>
      </dsp:nvSpPr>
      <dsp:spPr>
        <a:xfrm>
          <a:off x="862661"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881319" y="3205126"/>
        <a:ext cx="981956" cy="599729"/>
      </dsp:txXfrm>
    </dsp:sp>
    <dsp:sp modelId="{D8030D62-1AA4-4D6F-96C6-886FD515DE8A}">
      <dsp:nvSpPr>
        <dsp:cNvPr id="0" name=""/>
        <dsp:cNvSpPr/>
      </dsp:nvSpPr>
      <dsp:spPr>
        <a:xfrm>
          <a:off x="2200456"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STREETS</a:t>
          </a:r>
          <a:endParaRPr lang="en-US" sz="1300" kern="1200" dirty="0"/>
        </a:p>
      </dsp:txBody>
      <dsp:txXfrm>
        <a:off x="2219114" y="19898"/>
        <a:ext cx="1236774" cy="599729"/>
      </dsp:txXfrm>
    </dsp:sp>
    <dsp:sp modelId="{0A514C7B-C3BE-49AA-9545-D17D0CC88D0F}">
      <dsp:nvSpPr>
        <dsp:cNvPr id="0" name=""/>
        <dsp:cNvSpPr/>
      </dsp:nvSpPr>
      <dsp:spPr>
        <a:xfrm>
          <a:off x="2327865"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65028-40DA-47CF-A6F4-51826D173810}">
      <dsp:nvSpPr>
        <dsp:cNvPr id="0" name=""/>
        <dsp:cNvSpPr/>
      </dsp:nvSpPr>
      <dsp:spPr>
        <a:xfrm>
          <a:off x="2455274"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2473932" y="816205"/>
        <a:ext cx="981956" cy="599729"/>
      </dsp:txXfrm>
    </dsp:sp>
    <dsp:sp modelId="{239954B9-D185-4241-A08B-8C062A71716B}">
      <dsp:nvSpPr>
        <dsp:cNvPr id="0" name=""/>
        <dsp:cNvSpPr/>
      </dsp:nvSpPr>
      <dsp:spPr>
        <a:xfrm>
          <a:off x="2327865"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9FE69-5A30-40D3-9BF4-F0720D09FF45}">
      <dsp:nvSpPr>
        <dsp:cNvPr id="0" name=""/>
        <dsp:cNvSpPr/>
      </dsp:nvSpPr>
      <dsp:spPr>
        <a:xfrm>
          <a:off x="2455274"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Pavement Maintenance</a:t>
          </a:r>
          <a:endParaRPr lang="en-US" sz="1000" kern="1200" dirty="0"/>
        </a:p>
      </dsp:txBody>
      <dsp:txXfrm>
        <a:off x="2473932" y="1612512"/>
        <a:ext cx="981956" cy="599729"/>
      </dsp:txXfrm>
    </dsp:sp>
    <dsp:sp modelId="{E1F16F30-CFBD-447B-BF3B-EDDD9483969E}">
      <dsp:nvSpPr>
        <dsp:cNvPr id="0" name=""/>
        <dsp:cNvSpPr/>
      </dsp:nvSpPr>
      <dsp:spPr>
        <a:xfrm>
          <a:off x="2327865"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7305B-680C-4FF7-92E3-0DE0B8D6280C}">
      <dsp:nvSpPr>
        <dsp:cNvPr id="0" name=""/>
        <dsp:cNvSpPr/>
      </dsp:nvSpPr>
      <dsp:spPr>
        <a:xfrm>
          <a:off x="2455274"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Paint and Sign</a:t>
          </a:r>
          <a:endParaRPr lang="en-US" sz="1000" kern="1200" dirty="0"/>
        </a:p>
      </dsp:txBody>
      <dsp:txXfrm>
        <a:off x="2473932" y="2408819"/>
        <a:ext cx="981956" cy="599729"/>
      </dsp:txXfrm>
    </dsp:sp>
    <dsp:sp modelId="{F3095EC2-75CC-4630-9ED7-2B088034B206}">
      <dsp:nvSpPr>
        <dsp:cNvPr id="0" name=""/>
        <dsp:cNvSpPr/>
      </dsp:nvSpPr>
      <dsp:spPr>
        <a:xfrm>
          <a:off x="2327865"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84964-09BA-4850-8836-0EC0F3584D08}">
      <dsp:nvSpPr>
        <dsp:cNvPr id="0" name=""/>
        <dsp:cNvSpPr/>
      </dsp:nvSpPr>
      <dsp:spPr>
        <a:xfrm>
          <a:off x="2455274"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Street Sweeping</a:t>
          </a:r>
          <a:endParaRPr lang="en-US" sz="1000" kern="1200" dirty="0"/>
        </a:p>
      </dsp:txBody>
      <dsp:txXfrm>
        <a:off x="2473932" y="3205126"/>
        <a:ext cx="981956" cy="599729"/>
      </dsp:txXfrm>
    </dsp:sp>
    <dsp:sp modelId="{3303955A-75C0-4199-BA18-4B7BB6E64FD4}">
      <dsp:nvSpPr>
        <dsp:cNvPr id="0" name=""/>
        <dsp:cNvSpPr/>
      </dsp:nvSpPr>
      <dsp:spPr>
        <a:xfrm>
          <a:off x="2327865" y="638286"/>
          <a:ext cx="127409" cy="3663011"/>
        </a:xfrm>
        <a:custGeom>
          <a:avLst/>
          <a:gdLst/>
          <a:ahLst/>
          <a:cxnLst/>
          <a:rect l="0" t="0" r="0" b="0"/>
          <a:pathLst>
            <a:path>
              <a:moveTo>
                <a:pt x="0" y="0"/>
              </a:moveTo>
              <a:lnTo>
                <a:pt x="0" y="3663011"/>
              </a:lnTo>
              <a:lnTo>
                <a:pt x="127409" y="366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FF4E5-DA40-4624-A341-B56506EC49A0}">
      <dsp:nvSpPr>
        <dsp:cNvPr id="0" name=""/>
        <dsp:cNvSpPr/>
      </dsp:nvSpPr>
      <dsp:spPr>
        <a:xfrm>
          <a:off x="2455274" y="398277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Right-of-Way Maintenance</a:t>
          </a:r>
          <a:endParaRPr lang="en-US" sz="1000" kern="1200" dirty="0"/>
        </a:p>
      </dsp:txBody>
      <dsp:txXfrm>
        <a:off x="2473932" y="4001432"/>
        <a:ext cx="981956" cy="599729"/>
      </dsp:txXfrm>
    </dsp:sp>
    <dsp:sp modelId="{7026FB22-0601-4D4A-AA07-FDE70F9B3A03}">
      <dsp:nvSpPr>
        <dsp:cNvPr id="0" name=""/>
        <dsp:cNvSpPr/>
      </dsp:nvSpPr>
      <dsp:spPr>
        <a:xfrm>
          <a:off x="2327865" y="638286"/>
          <a:ext cx="127409" cy="4459317"/>
        </a:xfrm>
        <a:custGeom>
          <a:avLst/>
          <a:gdLst/>
          <a:ahLst/>
          <a:cxnLst/>
          <a:rect l="0" t="0" r="0" b="0"/>
          <a:pathLst>
            <a:path>
              <a:moveTo>
                <a:pt x="0" y="0"/>
              </a:moveTo>
              <a:lnTo>
                <a:pt x="0" y="4459317"/>
              </a:lnTo>
              <a:lnTo>
                <a:pt x="127409" y="445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A109FA-7AE2-4FD2-A48D-24FD2E0DA0CF}">
      <dsp:nvSpPr>
        <dsp:cNvPr id="0" name=""/>
        <dsp:cNvSpPr/>
      </dsp:nvSpPr>
      <dsp:spPr>
        <a:xfrm>
          <a:off x="2455274" y="477908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Snow &amp; Ice Control</a:t>
          </a:r>
          <a:endParaRPr lang="en-US" sz="1000" kern="1200" dirty="0"/>
        </a:p>
      </dsp:txBody>
      <dsp:txXfrm>
        <a:off x="2473932" y="4797739"/>
        <a:ext cx="981956" cy="599729"/>
      </dsp:txXfrm>
    </dsp:sp>
    <dsp:sp modelId="{EA18A58F-721A-48CC-B9F2-60B31F49EE64}">
      <dsp:nvSpPr>
        <dsp:cNvPr id="0" name=""/>
        <dsp:cNvSpPr/>
      </dsp:nvSpPr>
      <dsp:spPr>
        <a:xfrm>
          <a:off x="3793070"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SEWER</a:t>
          </a:r>
          <a:endParaRPr lang="en-US" sz="1300" kern="1200" dirty="0"/>
        </a:p>
      </dsp:txBody>
      <dsp:txXfrm>
        <a:off x="3811728" y="19898"/>
        <a:ext cx="1236774" cy="599729"/>
      </dsp:txXfrm>
    </dsp:sp>
    <dsp:sp modelId="{855832F7-77AE-47E9-A676-2B30956A46B9}">
      <dsp:nvSpPr>
        <dsp:cNvPr id="0" name=""/>
        <dsp:cNvSpPr/>
      </dsp:nvSpPr>
      <dsp:spPr>
        <a:xfrm>
          <a:off x="3920479"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16774-4292-465D-A934-87FD3ED13BF8}">
      <dsp:nvSpPr>
        <dsp:cNvPr id="0" name=""/>
        <dsp:cNvSpPr/>
      </dsp:nvSpPr>
      <dsp:spPr>
        <a:xfrm>
          <a:off x="4047888"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4066546" y="816205"/>
        <a:ext cx="981956" cy="599729"/>
      </dsp:txXfrm>
    </dsp:sp>
    <dsp:sp modelId="{D6630DCC-FBCA-4BA1-AF64-5CBBD0105022}">
      <dsp:nvSpPr>
        <dsp:cNvPr id="0" name=""/>
        <dsp:cNvSpPr/>
      </dsp:nvSpPr>
      <dsp:spPr>
        <a:xfrm>
          <a:off x="3920479"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ACA2FA-920E-44E2-AE3A-D7C117529B72}">
      <dsp:nvSpPr>
        <dsp:cNvPr id="0" name=""/>
        <dsp:cNvSpPr/>
      </dsp:nvSpPr>
      <dsp:spPr>
        <a:xfrm>
          <a:off x="4047888"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Sewer &amp; Storm Drain Maintenance</a:t>
          </a:r>
          <a:endParaRPr lang="en-US" sz="1000" kern="1200" dirty="0"/>
        </a:p>
      </dsp:txBody>
      <dsp:txXfrm>
        <a:off x="4066546" y="1612512"/>
        <a:ext cx="981956" cy="599729"/>
      </dsp:txXfrm>
    </dsp:sp>
    <dsp:sp modelId="{C3C8340F-2CC1-4588-8265-C398E439144F}">
      <dsp:nvSpPr>
        <dsp:cNvPr id="0" name=""/>
        <dsp:cNvSpPr/>
      </dsp:nvSpPr>
      <dsp:spPr>
        <a:xfrm>
          <a:off x="3920479"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0EE5-EAE1-4405-97CD-7F16D63A98D3}">
      <dsp:nvSpPr>
        <dsp:cNvPr id="0" name=""/>
        <dsp:cNvSpPr/>
      </dsp:nvSpPr>
      <dsp:spPr>
        <a:xfrm>
          <a:off x="4047888"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Sewer Collection Systems</a:t>
          </a:r>
          <a:endParaRPr lang="en-US" sz="1000" kern="1200" dirty="0"/>
        </a:p>
      </dsp:txBody>
      <dsp:txXfrm>
        <a:off x="4066546" y="2408819"/>
        <a:ext cx="981956" cy="599729"/>
      </dsp:txXfrm>
    </dsp:sp>
    <dsp:sp modelId="{EB89D0FB-B4BE-4BC1-9605-7F2D9F3336D0}">
      <dsp:nvSpPr>
        <dsp:cNvPr id="0" name=""/>
        <dsp:cNvSpPr/>
      </dsp:nvSpPr>
      <dsp:spPr>
        <a:xfrm>
          <a:off x="3920479"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CA348B-A722-4D3B-AA8E-AA290F1B76AE}">
      <dsp:nvSpPr>
        <dsp:cNvPr id="0" name=""/>
        <dsp:cNvSpPr/>
      </dsp:nvSpPr>
      <dsp:spPr>
        <a:xfrm>
          <a:off x="4047888"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Environmental Engineering</a:t>
          </a:r>
          <a:endParaRPr lang="en-US" sz="1000" kern="1200" dirty="0"/>
        </a:p>
      </dsp:txBody>
      <dsp:txXfrm>
        <a:off x="4066546" y="3205126"/>
        <a:ext cx="981956" cy="599729"/>
      </dsp:txXfrm>
    </dsp:sp>
    <dsp:sp modelId="{AB0E5595-B904-4138-9994-F4927BB28224}">
      <dsp:nvSpPr>
        <dsp:cNvPr id="0" name=""/>
        <dsp:cNvSpPr/>
      </dsp:nvSpPr>
      <dsp:spPr>
        <a:xfrm>
          <a:off x="3920479" y="638286"/>
          <a:ext cx="127409" cy="3663011"/>
        </a:xfrm>
        <a:custGeom>
          <a:avLst/>
          <a:gdLst/>
          <a:ahLst/>
          <a:cxnLst/>
          <a:rect l="0" t="0" r="0" b="0"/>
          <a:pathLst>
            <a:path>
              <a:moveTo>
                <a:pt x="0" y="0"/>
              </a:moveTo>
              <a:lnTo>
                <a:pt x="0" y="3663011"/>
              </a:lnTo>
              <a:lnTo>
                <a:pt x="127409" y="366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489076-14C5-4A52-89B7-0EF43F8A4E8A}">
      <dsp:nvSpPr>
        <dsp:cNvPr id="0" name=""/>
        <dsp:cNvSpPr/>
      </dsp:nvSpPr>
      <dsp:spPr>
        <a:xfrm>
          <a:off x="4047888" y="398277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TMWRF &amp; Stead Treatment Plants </a:t>
          </a:r>
          <a:endParaRPr lang="en-US" sz="1000" kern="1200" dirty="0"/>
        </a:p>
      </dsp:txBody>
      <dsp:txXfrm>
        <a:off x="4066546" y="4001432"/>
        <a:ext cx="981956" cy="599729"/>
      </dsp:txXfrm>
    </dsp:sp>
    <dsp:sp modelId="{21A5EB8A-2945-428E-95D5-6D103BE29644}">
      <dsp:nvSpPr>
        <dsp:cNvPr id="0" name=""/>
        <dsp:cNvSpPr/>
      </dsp:nvSpPr>
      <dsp:spPr>
        <a:xfrm>
          <a:off x="3920479" y="638286"/>
          <a:ext cx="127409" cy="4459317"/>
        </a:xfrm>
        <a:custGeom>
          <a:avLst/>
          <a:gdLst/>
          <a:ahLst/>
          <a:cxnLst/>
          <a:rect l="0" t="0" r="0" b="0"/>
          <a:pathLst>
            <a:path>
              <a:moveTo>
                <a:pt x="0" y="0"/>
              </a:moveTo>
              <a:lnTo>
                <a:pt x="0" y="4459317"/>
              </a:lnTo>
              <a:lnTo>
                <a:pt x="127409" y="445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826A31-3879-45A1-B5EB-8D1CABA8A927}">
      <dsp:nvSpPr>
        <dsp:cNvPr id="0" name=""/>
        <dsp:cNvSpPr/>
      </dsp:nvSpPr>
      <dsp:spPr>
        <a:xfrm>
          <a:off x="4047888" y="477908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Environmental Control</a:t>
          </a:r>
        </a:p>
      </dsp:txBody>
      <dsp:txXfrm>
        <a:off x="4066546" y="4797739"/>
        <a:ext cx="981956" cy="599729"/>
      </dsp:txXfrm>
    </dsp:sp>
    <dsp:sp modelId="{4DA84F8C-AE0A-4EAB-ADAE-DCA82243A414}">
      <dsp:nvSpPr>
        <dsp:cNvPr id="0" name=""/>
        <dsp:cNvSpPr/>
      </dsp:nvSpPr>
      <dsp:spPr>
        <a:xfrm>
          <a:off x="5385683"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FLEET MANAGEMENT</a:t>
          </a:r>
          <a:endParaRPr lang="en-US" sz="1300" kern="1200" dirty="0"/>
        </a:p>
      </dsp:txBody>
      <dsp:txXfrm>
        <a:off x="5404341" y="19898"/>
        <a:ext cx="1236774" cy="599729"/>
      </dsp:txXfrm>
    </dsp:sp>
    <dsp:sp modelId="{39DEFA00-9C98-414E-98A8-116DD72EA0B4}">
      <dsp:nvSpPr>
        <dsp:cNvPr id="0" name=""/>
        <dsp:cNvSpPr/>
      </dsp:nvSpPr>
      <dsp:spPr>
        <a:xfrm>
          <a:off x="5513092"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DB3BFB-97C2-4152-B03E-38BD422C696F}">
      <dsp:nvSpPr>
        <dsp:cNvPr id="0" name=""/>
        <dsp:cNvSpPr/>
      </dsp:nvSpPr>
      <dsp:spPr>
        <a:xfrm>
          <a:off x="5640501"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Vehicle Acquisition</a:t>
          </a:r>
          <a:endParaRPr lang="en-US" sz="1000" kern="1200" dirty="0"/>
        </a:p>
      </dsp:txBody>
      <dsp:txXfrm>
        <a:off x="5659159" y="816205"/>
        <a:ext cx="981956" cy="599729"/>
      </dsp:txXfrm>
    </dsp:sp>
    <dsp:sp modelId="{7A7B115E-A35C-42B4-8214-246C0B37599F}">
      <dsp:nvSpPr>
        <dsp:cNvPr id="0" name=""/>
        <dsp:cNvSpPr/>
      </dsp:nvSpPr>
      <dsp:spPr>
        <a:xfrm>
          <a:off x="5513092"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8B150F-50D5-43D4-9DF5-5705E1C8026D}">
      <dsp:nvSpPr>
        <dsp:cNvPr id="0" name=""/>
        <dsp:cNvSpPr/>
      </dsp:nvSpPr>
      <dsp:spPr>
        <a:xfrm>
          <a:off x="5640501"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Vehicle Maintenance</a:t>
          </a:r>
          <a:endParaRPr lang="en-US" sz="1000" kern="1200" dirty="0"/>
        </a:p>
      </dsp:txBody>
      <dsp:txXfrm>
        <a:off x="5659159" y="1612512"/>
        <a:ext cx="981956" cy="599729"/>
      </dsp:txXfrm>
    </dsp:sp>
    <dsp:sp modelId="{DCD0BD5B-2695-4E6B-BA46-364956F84C8D}">
      <dsp:nvSpPr>
        <dsp:cNvPr id="0" name=""/>
        <dsp:cNvSpPr/>
      </dsp:nvSpPr>
      <dsp:spPr>
        <a:xfrm>
          <a:off x="6978297"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TRAFFIC ENGINEERING</a:t>
          </a:r>
          <a:endParaRPr lang="en-US" sz="1300" kern="1200" dirty="0"/>
        </a:p>
      </dsp:txBody>
      <dsp:txXfrm>
        <a:off x="6996955" y="19898"/>
        <a:ext cx="1236774" cy="599729"/>
      </dsp:txXfrm>
    </dsp:sp>
    <dsp:sp modelId="{6AB76C50-EF2C-4F00-A5B5-91FB4CE7C362}">
      <dsp:nvSpPr>
        <dsp:cNvPr id="0" name=""/>
        <dsp:cNvSpPr/>
      </dsp:nvSpPr>
      <dsp:spPr>
        <a:xfrm>
          <a:off x="7105706"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0B864-576D-4657-AD2F-30666598F5AC}">
      <dsp:nvSpPr>
        <dsp:cNvPr id="0" name=""/>
        <dsp:cNvSpPr/>
      </dsp:nvSpPr>
      <dsp:spPr>
        <a:xfrm>
          <a:off x="7233115"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Transportation Planning</a:t>
          </a:r>
          <a:endParaRPr lang="en-US" sz="1000" kern="1200" dirty="0"/>
        </a:p>
      </dsp:txBody>
      <dsp:txXfrm>
        <a:off x="7251773" y="816205"/>
        <a:ext cx="981956" cy="599729"/>
      </dsp:txXfrm>
    </dsp:sp>
    <dsp:sp modelId="{00A92846-1ED4-44A5-B053-13505C009AE4}">
      <dsp:nvSpPr>
        <dsp:cNvPr id="0" name=""/>
        <dsp:cNvSpPr/>
      </dsp:nvSpPr>
      <dsp:spPr>
        <a:xfrm>
          <a:off x="7105706"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915A2-DB15-454A-ACF6-61D962E91E88}">
      <dsp:nvSpPr>
        <dsp:cNvPr id="0" name=""/>
        <dsp:cNvSpPr/>
      </dsp:nvSpPr>
      <dsp:spPr>
        <a:xfrm>
          <a:off x="7233115"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Traffic Signal Maintenance</a:t>
          </a:r>
          <a:endParaRPr lang="en-US" sz="1000" kern="1200" dirty="0"/>
        </a:p>
      </dsp:txBody>
      <dsp:txXfrm>
        <a:off x="7251773" y="1612512"/>
        <a:ext cx="981956" cy="599729"/>
      </dsp:txXfrm>
    </dsp:sp>
    <dsp:sp modelId="{0B3CF026-C2D9-4354-ADAC-5AF6F1474276}">
      <dsp:nvSpPr>
        <dsp:cNvPr id="0" name=""/>
        <dsp:cNvSpPr/>
      </dsp:nvSpPr>
      <dsp:spPr>
        <a:xfrm>
          <a:off x="7105706"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733DD-EB9B-4D0B-9591-EFA6482928E3}">
      <dsp:nvSpPr>
        <dsp:cNvPr id="0" name=""/>
        <dsp:cNvSpPr/>
      </dsp:nvSpPr>
      <dsp:spPr>
        <a:xfrm>
          <a:off x="7233115"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Service Request Investigation &amp; Response</a:t>
          </a:r>
          <a:endParaRPr lang="en-US" sz="1000" kern="1200" dirty="0"/>
        </a:p>
      </dsp:txBody>
      <dsp:txXfrm>
        <a:off x="7251773" y="2408819"/>
        <a:ext cx="981956" cy="59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85202-E7AD-4F78-AA28-0EF01F0D0719}">
      <dsp:nvSpPr>
        <dsp:cNvPr id="0" name=""/>
        <dsp:cNvSpPr/>
      </dsp:nvSpPr>
      <dsp:spPr>
        <a:xfrm>
          <a:off x="260660" y="384440"/>
          <a:ext cx="3304833" cy="3304833"/>
        </a:xfrm>
        <a:prstGeom prst="pie">
          <a:avLst>
            <a:gd name="adj1" fmla="val 16200000"/>
            <a:gd name="adj2" fmla="val 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 </a:t>
          </a:r>
          <a:endParaRPr lang="en-US" sz="6200" kern="1200" dirty="0"/>
        </a:p>
      </dsp:txBody>
      <dsp:txXfrm>
        <a:off x="1950846" y="995834"/>
        <a:ext cx="1219640" cy="983581"/>
      </dsp:txXfrm>
    </dsp:sp>
    <dsp:sp modelId="{EAE2128F-1573-4473-A40D-5520403B9111}">
      <dsp:nvSpPr>
        <dsp:cNvPr id="0" name=""/>
        <dsp:cNvSpPr/>
      </dsp:nvSpPr>
      <dsp:spPr>
        <a:xfrm>
          <a:off x="260716" y="384383"/>
          <a:ext cx="3304833" cy="3304833"/>
        </a:xfrm>
        <a:prstGeom prst="pie">
          <a:avLst>
            <a:gd name="adj1" fmla="val 0"/>
            <a:gd name="adj2" fmla="val 5400000"/>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972148" y="2095814"/>
        <a:ext cx="1219640" cy="983581"/>
      </dsp:txXfrm>
    </dsp:sp>
    <dsp:sp modelId="{5CF7B585-07F0-4910-9306-43C9739D60D7}">
      <dsp:nvSpPr>
        <dsp:cNvPr id="0" name=""/>
        <dsp:cNvSpPr/>
      </dsp:nvSpPr>
      <dsp:spPr>
        <a:xfrm>
          <a:off x="260716" y="384383"/>
          <a:ext cx="3304833" cy="3304833"/>
        </a:xfrm>
        <a:prstGeom prst="pie">
          <a:avLst>
            <a:gd name="adj1" fmla="val 5400000"/>
            <a:gd name="adj2" fmla="val 10800000"/>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2095814"/>
        <a:ext cx="1219640" cy="983581"/>
      </dsp:txXfrm>
    </dsp:sp>
    <dsp:sp modelId="{AAD03487-224C-4E7D-A918-666822C06A0E}">
      <dsp:nvSpPr>
        <dsp:cNvPr id="0" name=""/>
        <dsp:cNvSpPr/>
      </dsp:nvSpPr>
      <dsp:spPr>
        <a:xfrm>
          <a:off x="260716" y="384383"/>
          <a:ext cx="3304833" cy="3304833"/>
        </a:xfrm>
        <a:prstGeom prst="pie">
          <a:avLst>
            <a:gd name="adj1" fmla="val 10800000"/>
            <a:gd name="adj2" fmla="val 16200000"/>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994203"/>
        <a:ext cx="1219640" cy="9835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35" tIns="45717" rIns="91435" bIns="45717" rtlCol="0"/>
          <a:lstStyle>
            <a:lvl1pPr algn="r">
              <a:defRPr sz="1200"/>
            </a:lvl1pPr>
          </a:lstStyle>
          <a:p>
            <a:fld id="{020720ED-5F45-49EF-820E-6C3A946E87C6}" type="datetime1">
              <a:rPr lang="en-US" smtClean="0"/>
              <a:pPr/>
              <a:t>2/28/2018</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35" tIns="45717" rIns="91435"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35" tIns="45717" rIns="91435" bIns="45717" rtlCol="0" anchor="b"/>
          <a:lstStyle>
            <a:lvl1pPr algn="r">
              <a:defRPr sz="1200"/>
            </a:lvl1pPr>
          </a:lstStyle>
          <a:p>
            <a:fld id="{D91DAA9D-FBCB-43F5-A0A0-B2B956972B45}" type="slidenum">
              <a:rPr lang="en-US" smtClean="0"/>
              <a:pPr/>
              <a:t>‹#›</a:t>
            </a:fld>
            <a:endParaRPr lang="en-US" dirty="0"/>
          </a:p>
        </p:txBody>
      </p:sp>
    </p:spTree>
    <p:extLst>
      <p:ext uri="{BB962C8B-B14F-4D97-AF65-F5344CB8AC3E}">
        <p14:creationId xmlns:p14="http://schemas.microsoft.com/office/powerpoint/2010/main" val="3475121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1" name="Date Placeholder 2"/>
          <p:cNvSpPr>
            <a:spLocks noGrp="1" noChangeArrowheads="1"/>
          </p:cNvSpPr>
          <p:nvPr>
            <p:ph type="dt" idx="1"/>
          </p:nvPr>
        </p:nvSpPr>
        <p:spPr bwMode="auto">
          <a:xfrm>
            <a:off x="393700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lgn="r">
              <a:buFont typeface="Arial" panose="020B0604020202020204" pitchFamily="34" charset="0"/>
              <a:buNone/>
              <a:defRPr smtClean="0"/>
            </a:lvl1pPr>
          </a:lstStyle>
          <a:p>
            <a:pPr>
              <a:defRPr/>
            </a:pPr>
            <a:fld id="{3A716485-0D56-4718-BE3C-AC8A4C951684}" type="datetime1">
              <a:rPr lang="en-US" altLang="en-US" smtClean="0"/>
              <a:pPr>
                <a:defRPr/>
              </a:pPr>
              <a:t>2/28/2018</a:t>
            </a:fld>
            <a:endParaRPr lang="en-US" altLang="en-US" sz="1400" dirty="0"/>
          </a:p>
        </p:txBody>
      </p:sp>
      <p:sp>
        <p:nvSpPr>
          <p:cNvPr id="2052" name="Slide Image Placeholder 3"/>
          <p:cNvSpPr>
            <a:spLocks noGrp="1" noRot="1" noChangeAspect="1" noChangeArrowheads="1"/>
          </p:cNvSpPr>
          <p:nvPr>
            <p:ph type="sldImg" idx="2"/>
          </p:nvPr>
        </p:nvSpPr>
        <p:spPr bwMode="auto">
          <a:xfrm>
            <a:off x="1166813" y="690563"/>
            <a:ext cx="46164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Notes Placeholder 4"/>
          <p:cNvSpPr>
            <a:spLocks noGrp="1" noRot="1" noChangeAspect="1" noChangeArrowheads="1"/>
          </p:cNvSpPr>
          <p:nvPr/>
        </p:nvSpPr>
        <p:spPr bwMode="auto">
          <a:xfrm>
            <a:off x="695328" y="4386263"/>
            <a:ext cx="5559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1737" tIns="45868" rIns="91737" bIns="45868"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en-US" altLang="zh-CN" dirty="0"/>
              <a:t>Click to edit Master text styles</a:t>
            </a:r>
          </a:p>
          <a:p>
            <a:pPr>
              <a:defRPr/>
            </a:pPr>
            <a:r>
              <a:rPr lang="en-US" altLang="zh-CN" dirty="0"/>
              <a:t>Second level</a:t>
            </a:r>
          </a:p>
          <a:p>
            <a:pPr>
              <a:defRPr/>
            </a:pPr>
            <a:r>
              <a:rPr lang="en-US" altLang="zh-CN" dirty="0"/>
              <a:t>Third level</a:t>
            </a:r>
          </a:p>
          <a:p>
            <a:pPr>
              <a:defRPr/>
            </a:pPr>
            <a:r>
              <a:rPr lang="en-US" altLang="zh-CN" dirty="0"/>
              <a:t>Fourth level</a:t>
            </a:r>
          </a:p>
          <a:p>
            <a:pPr>
              <a:defRPr/>
            </a:pPr>
            <a:r>
              <a:rPr lang="en-US" altLang="zh-CN" dirty="0"/>
              <a:t>Fifth level</a:t>
            </a:r>
          </a:p>
        </p:txBody>
      </p:sp>
      <p:sp>
        <p:nvSpPr>
          <p:cNvPr id="2054" name="Footer Placeholder 5"/>
          <p:cNvSpPr>
            <a:spLocks noGrp="1" noChangeArrowheads="1"/>
          </p:cNvSpPr>
          <p:nvPr>
            <p:ph type="ftr" sz="quarter" idx="4"/>
          </p:nvPr>
        </p:nvSpPr>
        <p:spPr bwMode="auto">
          <a:xfrm>
            <a:off x="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5" name="Slide Number Placeholder 6"/>
          <p:cNvSpPr>
            <a:spLocks noGrp="1" noChangeArrowheads="1"/>
          </p:cNvSpPr>
          <p:nvPr>
            <p:ph type="sldNum" sz="quarter" idx="5"/>
          </p:nvPr>
        </p:nvSpPr>
        <p:spPr bwMode="auto">
          <a:xfrm>
            <a:off x="393700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lgn="r">
              <a:buFont typeface="Arial" panose="020B0604020202020204" pitchFamily="34" charset="0"/>
              <a:buNone/>
              <a:defRPr smtClean="0"/>
            </a:lvl1pPr>
          </a:lstStyle>
          <a:p>
            <a:pPr>
              <a:defRPr/>
            </a:pPr>
            <a:fld id="{7F9C1127-11A2-46F1-853A-35319BCAD5F7}" type="slidenum">
              <a:rPr lang="en-US" altLang="en-US"/>
              <a:pPr>
                <a:defRPr/>
              </a:pPr>
              <a:t>‹#›</a:t>
            </a:fld>
            <a:endParaRPr lang="en-US" altLang="en-US" sz="1400" dirty="0"/>
          </a:p>
        </p:txBody>
      </p:sp>
    </p:spTree>
    <p:extLst>
      <p:ext uri="{BB962C8B-B14F-4D97-AF65-F5344CB8AC3E}">
        <p14:creationId xmlns:p14="http://schemas.microsoft.com/office/powerpoint/2010/main" val="1805759908"/>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9138F04A-A9D6-4899-B180-021B7159C5E9}"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a:t>
            </a:fld>
            <a:endParaRPr lang="en-US" altLang="en-US" sz="1400" dirty="0"/>
          </a:p>
        </p:txBody>
      </p:sp>
    </p:spTree>
    <p:extLst>
      <p:ext uri="{BB962C8B-B14F-4D97-AF65-F5344CB8AC3E}">
        <p14:creationId xmlns:p14="http://schemas.microsoft.com/office/powerpoint/2010/main" val="31104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447BBB7D-F302-4003-BE49-0311015E2BE6}"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11</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B4103F66-2E55-4CD3-9111-7F8A62F22EF2}"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12</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00DCF3FF-448F-4EFC-80B7-430D7BF0D2BD}"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13</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14</a:t>
            </a:fld>
            <a:endParaRPr lang="en-US" dirty="0"/>
          </a:p>
        </p:txBody>
      </p:sp>
    </p:spTree>
    <p:extLst>
      <p:ext uri="{BB962C8B-B14F-4D97-AF65-F5344CB8AC3E}">
        <p14:creationId xmlns:p14="http://schemas.microsoft.com/office/powerpoint/2010/main" val="367175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15</a:t>
            </a:fld>
            <a:endParaRPr lang="en-US" dirty="0"/>
          </a:p>
        </p:txBody>
      </p:sp>
    </p:spTree>
    <p:extLst>
      <p:ext uri="{BB962C8B-B14F-4D97-AF65-F5344CB8AC3E}">
        <p14:creationId xmlns:p14="http://schemas.microsoft.com/office/powerpoint/2010/main" val="55143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16</a:t>
            </a:fld>
            <a:endParaRPr lang="en-US" dirty="0"/>
          </a:p>
        </p:txBody>
      </p:sp>
    </p:spTree>
    <p:extLst>
      <p:ext uri="{BB962C8B-B14F-4D97-AF65-F5344CB8AC3E}">
        <p14:creationId xmlns:p14="http://schemas.microsoft.com/office/powerpoint/2010/main" val="6667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17</a:t>
            </a:fld>
            <a:endParaRPr lang="en-US" dirty="0"/>
          </a:p>
        </p:txBody>
      </p:sp>
    </p:spTree>
    <p:extLst>
      <p:ext uri="{BB962C8B-B14F-4D97-AF65-F5344CB8AC3E}">
        <p14:creationId xmlns:p14="http://schemas.microsoft.com/office/powerpoint/2010/main" val="1313340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18</a:t>
            </a:fld>
            <a:endParaRPr lang="en-US" dirty="0"/>
          </a:p>
        </p:txBody>
      </p:sp>
    </p:spTree>
    <p:extLst>
      <p:ext uri="{BB962C8B-B14F-4D97-AF65-F5344CB8AC3E}">
        <p14:creationId xmlns:p14="http://schemas.microsoft.com/office/powerpoint/2010/main" val="304124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19</a:t>
            </a:fld>
            <a:endParaRPr lang="en-US" dirty="0"/>
          </a:p>
        </p:txBody>
      </p:sp>
    </p:spTree>
    <p:extLst>
      <p:ext uri="{BB962C8B-B14F-4D97-AF65-F5344CB8AC3E}">
        <p14:creationId xmlns:p14="http://schemas.microsoft.com/office/powerpoint/2010/main" val="923452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20</a:t>
            </a:fld>
            <a:endParaRPr lang="en-US" dirty="0"/>
          </a:p>
        </p:txBody>
      </p:sp>
    </p:spTree>
    <p:extLst>
      <p:ext uri="{BB962C8B-B14F-4D97-AF65-F5344CB8AC3E}">
        <p14:creationId xmlns:p14="http://schemas.microsoft.com/office/powerpoint/2010/main" val="129437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8EB76C97-F71F-44D9-A38C-8B0F1798B4EA}"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2</a:t>
            </a:fld>
            <a:endParaRPr lang="en-US" altLang="en-US" sz="1400" dirty="0"/>
          </a:p>
        </p:txBody>
      </p:sp>
    </p:spTree>
    <p:extLst>
      <p:ext uri="{BB962C8B-B14F-4D97-AF65-F5344CB8AC3E}">
        <p14:creationId xmlns:p14="http://schemas.microsoft.com/office/powerpoint/2010/main" val="352349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21</a:t>
            </a:fld>
            <a:endParaRPr lang="en-US" dirty="0"/>
          </a:p>
        </p:txBody>
      </p:sp>
    </p:spTree>
    <p:extLst>
      <p:ext uri="{BB962C8B-B14F-4D97-AF65-F5344CB8AC3E}">
        <p14:creationId xmlns:p14="http://schemas.microsoft.com/office/powerpoint/2010/main" val="1128463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Staff</a:t>
            </a:r>
            <a:r>
              <a:rPr lang="en-US" baseline="0" dirty="0" smtClean="0"/>
              <a:t> to authorized levels:</a:t>
            </a:r>
          </a:p>
          <a:p>
            <a:pPr marL="1371600" lvl="2" indent="-457200">
              <a:spcAft>
                <a:spcPts val="600"/>
              </a:spcAft>
              <a:buFont typeface="Arial" pitchFamily="34" charset="0"/>
              <a:buChar char="•"/>
            </a:pPr>
            <a:r>
              <a:rPr lang="en-US" baseline="0" dirty="0" smtClean="0"/>
              <a:t>	</a:t>
            </a:r>
            <a:r>
              <a:rPr lang="en-US" sz="1800" dirty="0" smtClean="0">
                <a:solidFill>
                  <a:schemeClr val="tx1"/>
                </a:solidFill>
              </a:rPr>
              <a:t>Keep the center fully staffed</a:t>
            </a:r>
          </a:p>
          <a:p>
            <a:pPr marL="1371600" lvl="2" indent="-457200">
              <a:spcAft>
                <a:spcPts val="600"/>
              </a:spcAft>
              <a:buFont typeface="Arial" pitchFamily="34" charset="0"/>
              <a:buChar char="•"/>
            </a:pPr>
            <a:r>
              <a:rPr lang="en-US" sz="1800" dirty="0" smtClean="0">
                <a:solidFill>
                  <a:schemeClr val="tx1"/>
                </a:solidFill>
              </a:rPr>
              <a:t>Monitor the adequacy of authorized staffing levels </a:t>
            </a:r>
          </a:p>
          <a:p>
            <a:pPr marL="1371600" lvl="2" indent="-457200">
              <a:spcAft>
                <a:spcPts val="600"/>
              </a:spcAft>
              <a:buFont typeface="Arial" pitchFamily="34" charset="0"/>
              <a:buChar char="•"/>
            </a:pPr>
            <a:r>
              <a:rPr lang="en-US" sz="1800" dirty="0" smtClean="0">
                <a:solidFill>
                  <a:schemeClr val="tx1"/>
                </a:solidFill>
              </a:rPr>
              <a:t>Keep the staff we have </a:t>
            </a:r>
          </a:p>
          <a:p>
            <a:pPr marL="1371600" lvl="2" indent="-457200">
              <a:spcAft>
                <a:spcPts val="600"/>
              </a:spcAft>
              <a:buFont typeface="Arial" pitchFamily="34" charset="0"/>
              <a:buChar char="•"/>
            </a:pPr>
            <a:r>
              <a:rPr lang="en-US" sz="1800" dirty="0" smtClean="0">
                <a:solidFill>
                  <a:schemeClr val="tx1"/>
                </a:solidFill>
              </a:rPr>
              <a:t>Hire to accommodate predictable turnover</a:t>
            </a:r>
          </a:p>
          <a:p>
            <a:pPr marL="1371600" lvl="2" indent="-457200">
              <a:spcAft>
                <a:spcPts val="600"/>
              </a:spcAft>
              <a:buFont typeface="Arial" pitchFamily="34" charset="0"/>
              <a:buChar char="•"/>
            </a:pPr>
            <a:r>
              <a:rPr lang="en-US" sz="1800" dirty="0" smtClean="0">
                <a:solidFill>
                  <a:schemeClr val="tx1"/>
                </a:solidFill>
              </a:rPr>
              <a:t>Consistently staff necessary positions</a:t>
            </a:r>
          </a:p>
          <a:p>
            <a:pPr marL="1371600" lvl="2" indent="-457200">
              <a:spcAft>
                <a:spcPts val="600"/>
              </a:spcAft>
              <a:buFont typeface="Arial" pitchFamily="34" charset="0"/>
              <a:buChar char="•"/>
            </a:pPr>
            <a:endParaRPr lang="en-US" sz="1800" dirty="0" smtClean="0">
              <a:solidFill>
                <a:schemeClr val="tx1"/>
              </a:solidFill>
            </a:endParaRPr>
          </a:p>
          <a:p>
            <a:pPr marL="1371600" lvl="0" indent="-457200">
              <a:spcAft>
                <a:spcPts val="600"/>
              </a:spcAft>
              <a:buFont typeface="Arial" pitchFamily="34" charset="0"/>
              <a:buNone/>
            </a:pPr>
            <a:r>
              <a:rPr lang="en-US" sz="1800" dirty="0" smtClean="0">
                <a:solidFill>
                  <a:schemeClr val="tx1"/>
                </a:solidFill>
              </a:rPr>
              <a:t>Recruit, Screen</a:t>
            </a:r>
            <a:r>
              <a:rPr lang="en-US" sz="1800" baseline="0" dirty="0" smtClean="0">
                <a:solidFill>
                  <a:schemeClr val="tx1"/>
                </a:solidFill>
              </a:rPr>
              <a:t> and Select Qualified Staff</a:t>
            </a:r>
          </a:p>
          <a:p>
            <a:pPr marL="914400" lvl="1" indent="-457200">
              <a:spcAft>
                <a:spcPts val="600"/>
              </a:spcAft>
            </a:pPr>
            <a:endParaRPr lang="en-US" sz="2000" b="1" dirty="0" smtClean="0">
              <a:solidFill>
                <a:schemeClr val="tx1"/>
              </a:solidFill>
            </a:endParaRPr>
          </a:p>
          <a:p>
            <a:pPr marL="1371600" lvl="2" indent="-457200">
              <a:spcAft>
                <a:spcPts val="600"/>
              </a:spcAft>
              <a:buFont typeface="Arial" pitchFamily="34" charset="0"/>
              <a:buChar char="•"/>
            </a:pPr>
            <a:r>
              <a:rPr lang="en-US" sz="1800" dirty="0" smtClean="0">
                <a:solidFill>
                  <a:schemeClr val="tx1"/>
                </a:solidFill>
              </a:rPr>
              <a:t>Review and refine the job descriptions periodically</a:t>
            </a:r>
          </a:p>
          <a:p>
            <a:pPr marL="1371600" lvl="2" indent="-457200">
              <a:spcAft>
                <a:spcPts val="600"/>
              </a:spcAft>
              <a:buFont typeface="Arial" pitchFamily="34" charset="0"/>
              <a:buChar char="•"/>
            </a:pPr>
            <a:r>
              <a:rPr lang="en-US" sz="1800" dirty="0" smtClean="0">
                <a:solidFill>
                  <a:schemeClr val="tx1"/>
                </a:solidFill>
              </a:rPr>
              <a:t>Post the job description regularly </a:t>
            </a:r>
          </a:p>
          <a:p>
            <a:pPr marL="1371600" lvl="2" indent="-457200">
              <a:spcAft>
                <a:spcPts val="600"/>
              </a:spcAft>
              <a:buFont typeface="Arial" pitchFamily="34" charset="0"/>
              <a:buChar char="•"/>
            </a:pPr>
            <a:r>
              <a:rPr lang="en-US" sz="1800" dirty="0" smtClean="0">
                <a:solidFill>
                  <a:schemeClr val="tx1"/>
                </a:solidFill>
              </a:rPr>
              <a:t>Review and know the sequence of the screening process</a:t>
            </a:r>
          </a:p>
          <a:p>
            <a:pPr marL="1371600" lvl="2" indent="-457200">
              <a:spcAft>
                <a:spcPts val="600"/>
              </a:spcAft>
              <a:buFont typeface="Arial" pitchFamily="34" charset="0"/>
              <a:buChar char="•"/>
            </a:pPr>
            <a:r>
              <a:rPr lang="en-US" sz="1800" dirty="0" smtClean="0">
                <a:solidFill>
                  <a:schemeClr val="tx1"/>
                </a:solidFill>
              </a:rPr>
              <a:t>Know what it takes to succeed</a:t>
            </a:r>
          </a:p>
          <a:p>
            <a:pPr marL="1371600" lvl="2" indent="-457200">
              <a:spcAft>
                <a:spcPts val="600"/>
              </a:spcAft>
              <a:buFont typeface="Arial" pitchFamily="34" charset="0"/>
              <a:buChar char="•"/>
            </a:pPr>
            <a:r>
              <a:rPr lang="en-US" sz="1800" dirty="0" smtClean="0">
                <a:solidFill>
                  <a:schemeClr val="tx1"/>
                </a:solidFill>
              </a:rPr>
              <a:t>Help applicants decide if they are a good match for the job</a:t>
            </a:r>
          </a:p>
          <a:p>
            <a:pPr marL="1371600" lvl="2" indent="-457200">
              <a:spcAft>
                <a:spcPts val="600"/>
              </a:spcAft>
              <a:buFont typeface="Arial" pitchFamily="34" charset="0"/>
              <a:buChar char="•"/>
            </a:pPr>
            <a:endParaRPr lang="en-US" sz="1800" dirty="0" smtClean="0">
              <a:solidFill>
                <a:schemeClr val="tx1"/>
              </a:solidFill>
            </a:endParaRPr>
          </a:p>
          <a:p>
            <a:pPr marL="914400" lvl="1" indent="-457200">
              <a:spcAft>
                <a:spcPts val="600"/>
              </a:spcAft>
            </a:pPr>
            <a:r>
              <a:rPr lang="en-US" sz="1800" dirty="0" smtClean="0">
                <a:solidFill>
                  <a:schemeClr val="tx1"/>
                </a:solidFill>
              </a:rPr>
              <a:t>Manage Job Complexity</a:t>
            </a:r>
            <a:endParaRPr lang="en-US" sz="2200" b="1" dirty="0" smtClean="0">
              <a:solidFill>
                <a:schemeClr val="tx1"/>
              </a:solidFill>
            </a:endParaRPr>
          </a:p>
          <a:p>
            <a:pPr marL="1371600" lvl="2" indent="-457200">
              <a:spcAft>
                <a:spcPts val="600"/>
              </a:spcAft>
              <a:buFont typeface="Arial" pitchFamily="34" charset="0"/>
              <a:buChar char="•"/>
            </a:pPr>
            <a:r>
              <a:rPr lang="en-US" sz="1900" dirty="0" smtClean="0">
                <a:solidFill>
                  <a:schemeClr val="tx1"/>
                </a:solidFill>
              </a:rPr>
              <a:t>Flexibility in shift management</a:t>
            </a:r>
          </a:p>
          <a:p>
            <a:pPr marL="1371600" lvl="2" indent="-457200">
              <a:spcAft>
                <a:spcPts val="600"/>
              </a:spcAft>
              <a:buFont typeface="Arial" pitchFamily="34" charset="0"/>
              <a:buChar char="•"/>
            </a:pPr>
            <a:r>
              <a:rPr lang="en-US" sz="1900" dirty="0" smtClean="0">
                <a:solidFill>
                  <a:schemeClr val="tx1"/>
                </a:solidFill>
              </a:rPr>
              <a:t>Arrange work area for efficient performance</a:t>
            </a:r>
          </a:p>
          <a:p>
            <a:pPr marL="1371600" lvl="2" indent="-457200">
              <a:spcAft>
                <a:spcPts val="600"/>
              </a:spcAft>
              <a:buFont typeface="Arial" pitchFamily="34" charset="0"/>
              <a:buChar char="•"/>
            </a:pPr>
            <a:r>
              <a:rPr lang="en-US" sz="1900" dirty="0" smtClean="0">
                <a:solidFill>
                  <a:schemeClr val="tx1"/>
                </a:solidFill>
              </a:rPr>
              <a:t>Review work assignments annually</a:t>
            </a:r>
          </a:p>
          <a:p>
            <a:pPr marL="1371600" lvl="2" indent="-457200">
              <a:spcAft>
                <a:spcPts val="600"/>
              </a:spcAft>
              <a:buFont typeface="Arial" pitchFamily="34" charset="0"/>
              <a:buChar char="•"/>
            </a:pPr>
            <a:r>
              <a:rPr lang="en-US" sz="1900" dirty="0" smtClean="0">
                <a:solidFill>
                  <a:schemeClr val="tx1"/>
                </a:solidFill>
              </a:rPr>
              <a:t>Keep the workload manageable</a:t>
            </a:r>
          </a:p>
          <a:p>
            <a:pPr marL="1371600" lvl="2" indent="-457200">
              <a:spcAft>
                <a:spcPts val="600"/>
              </a:spcAft>
              <a:buFont typeface="Arial" pitchFamily="34" charset="0"/>
              <a:buChar char="•"/>
            </a:pPr>
            <a:r>
              <a:rPr lang="en-US" sz="1900" dirty="0" smtClean="0">
                <a:solidFill>
                  <a:schemeClr val="tx1"/>
                </a:solidFill>
              </a:rPr>
              <a:t>Provide ongoing training</a:t>
            </a:r>
          </a:p>
          <a:p>
            <a:pPr marL="1371600" lvl="2" indent="-457200">
              <a:spcAft>
                <a:spcPts val="600"/>
              </a:spcAft>
              <a:buFont typeface="Arial" pitchFamily="34" charset="0"/>
              <a:buChar char="•"/>
            </a:pPr>
            <a:r>
              <a:rPr lang="en-US" sz="1900" dirty="0" smtClean="0">
                <a:solidFill>
                  <a:schemeClr val="tx1"/>
                </a:solidFill>
              </a:rPr>
              <a:t>Develop a standard protocol</a:t>
            </a:r>
          </a:p>
          <a:p>
            <a:pPr marL="1371600" lvl="2" indent="-457200">
              <a:spcAft>
                <a:spcPts val="600"/>
              </a:spcAft>
              <a:buFont typeface="Arial" pitchFamily="34" charset="0"/>
              <a:buChar char="•"/>
            </a:pPr>
            <a:endParaRPr lang="en-US" sz="1900" dirty="0" smtClean="0">
              <a:solidFill>
                <a:schemeClr val="tx1"/>
              </a:solidFill>
            </a:endParaRPr>
          </a:p>
          <a:p>
            <a:pPr marL="914400" lvl="1" indent="-457200">
              <a:spcAft>
                <a:spcPts val="600"/>
              </a:spcAft>
            </a:pPr>
            <a:r>
              <a:rPr lang="en-US" sz="1900" dirty="0" smtClean="0">
                <a:solidFill>
                  <a:schemeClr val="tx1"/>
                </a:solidFill>
              </a:rPr>
              <a:t>Take care of basic needs</a:t>
            </a:r>
            <a:endParaRPr lang="en-US" sz="2200" b="1" dirty="0" smtClean="0">
              <a:solidFill>
                <a:schemeClr val="tx1"/>
              </a:solidFill>
            </a:endParaRPr>
          </a:p>
          <a:p>
            <a:pPr marL="1371600" lvl="2" indent="-457200">
              <a:spcAft>
                <a:spcPts val="600"/>
              </a:spcAft>
              <a:buFont typeface="Arial" pitchFamily="34" charset="0"/>
              <a:buChar char="•"/>
            </a:pPr>
            <a:r>
              <a:rPr lang="en-US" sz="1900" dirty="0" smtClean="0">
                <a:solidFill>
                  <a:schemeClr val="tx1"/>
                </a:solidFill>
              </a:rPr>
              <a:t>Periodically review each job and pay classification</a:t>
            </a:r>
          </a:p>
          <a:p>
            <a:pPr marL="1371600" lvl="2" indent="-457200">
              <a:spcAft>
                <a:spcPts val="600"/>
              </a:spcAft>
              <a:buFont typeface="Arial" pitchFamily="34" charset="0"/>
              <a:buChar char="•"/>
            </a:pPr>
            <a:r>
              <a:rPr lang="en-US" sz="1900" dirty="0" smtClean="0">
                <a:solidFill>
                  <a:schemeClr val="tx1"/>
                </a:solidFill>
              </a:rPr>
              <a:t>Build team spirit</a:t>
            </a:r>
          </a:p>
          <a:p>
            <a:pPr marL="1371600" lvl="2" indent="-457200">
              <a:spcAft>
                <a:spcPts val="600"/>
              </a:spcAft>
              <a:buFont typeface="Arial" pitchFamily="34" charset="0"/>
              <a:buChar char="•"/>
            </a:pPr>
            <a:r>
              <a:rPr lang="en-US" sz="1900" dirty="0" smtClean="0">
                <a:solidFill>
                  <a:schemeClr val="tx1"/>
                </a:solidFill>
              </a:rPr>
              <a:t>Structure the physical environment to support effective performance</a:t>
            </a:r>
          </a:p>
          <a:p>
            <a:pPr marL="1371600" lvl="2" indent="-457200">
              <a:spcAft>
                <a:spcPts val="600"/>
              </a:spcAft>
              <a:buFont typeface="Arial" pitchFamily="34" charset="0"/>
              <a:buChar char="•"/>
            </a:pPr>
            <a:r>
              <a:rPr lang="en-US" sz="1900" dirty="0" smtClean="0">
                <a:solidFill>
                  <a:schemeClr val="tx1"/>
                </a:solidFill>
              </a:rPr>
              <a:t>Know what motivates each employee</a:t>
            </a:r>
          </a:p>
          <a:p>
            <a:pPr marL="1371600" lvl="2" indent="-457200">
              <a:spcAft>
                <a:spcPts val="600"/>
              </a:spcAft>
              <a:buFont typeface="Arial" pitchFamily="34" charset="0"/>
              <a:buChar char="•"/>
            </a:pPr>
            <a:r>
              <a:rPr lang="en-US" sz="1900" dirty="0" smtClean="0">
                <a:solidFill>
                  <a:schemeClr val="tx1"/>
                </a:solidFill>
              </a:rPr>
              <a:t>Build a leadership team</a:t>
            </a:r>
          </a:p>
          <a:p>
            <a:pPr marL="1371600" lvl="2" indent="-457200">
              <a:spcAft>
                <a:spcPts val="600"/>
              </a:spcAft>
              <a:buFont typeface="Arial" pitchFamily="34" charset="0"/>
              <a:buChar char="•"/>
            </a:pPr>
            <a:r>
              <a:rPr lang="en-US" sz="1900" dirty="0" smtClean="0">
                <a:solidFill>
                  <a:schemeClr val="tx1"/>
                </a:solidFill>
              </a:rPr>
              <a:t>Review incentives for supervisors</a:t>
            </a:r>
          </a:p>
          <a:p>
            <a:pPr marL="1371600" lvl="2" indent="-457200">
              <a:spcAft>
                <a:spcPts val="600"/>
              </a:spcAft>
              <a:buFont typeface="Arial" pitchFamily="34" charset="0"/>
              <a:buChar char="•"/>
            </a:pPr>
            <a:r>
              <a:rPr lang="en-US" sz="1900" dirty="0" smtClean="0">
                <a:solidFill>
                  <a:schemeClr val="tx1"/>
                </a:solidFill>
              </a:rPr>
              <a:t>Foster positive relationships between the Center and field personnel</a:t>
            </a:r>
          </a:p>
          <a:p>
            <a:pPr marL="1371600" lvl="2" indent="-457200">
              <a:spcAft>
                <a:spcPts val="600"/>
              </a:spcAft>
              <a:buFont typeface="Arial" pitchFamily="34" charset="0"/>
              <a:buNone/>
            </a:pPr>
            <a:endParaRPr lang="en-US" sz="1900" dirty="0" smtClean="0">
              <a:solidFill>
                <a:schemeClr val="tx1"/>
              </a:solidFill>
            </a:endParaRPr>
          </a:p>
          <a:p>
            <a:pPr marL="914400" lvl="1" indent="-457200">
              <a:spcAft>
                <a:spcPts val="600"/>
              </a:spcAft>
            </a:pPr>
            <a:r>
              <a:rPr lang="en-US" sz="1900" dirty="0" smtClean="0">
                <a:solidFill>
                  <a:schemeClr val="tx1"/>
                </a:solidFill>
              </a:rPr>
              <a:t>Maintain and continue</a:t>
            </a:r>
            <a:r>
              <a:rPr lang="en-US" sz="1900" baseline="0" dirty="0" smtClean="0">
                <a:solidFill>
                  <a:schemeClr val="tx1"/>
                </a:solidFill>
              </a:rPr>
              <a:t> to enhance center performance</a:t>
            </a:r>
            <a:endParaRPr lang="en-US" sz="2000" b="1" dirty="0" smtClean="0">
              <a:solidFill>
                <a:schemeClr val="tx1"/>
              </a:solidFill>
            </a:endParaRPr>
          </a:p>
          <a:p>
            <a:pPr marL="1371600" lvl="2" indent="-457200">
              <a:spcAft>
                <a:spcPts val="600"/>
              </a:spcAft>
              <a:buFont typeface="Arial" pitchFamily="34" charset="0"/>
              <a:buChar char="•"/>
            </a:pPr>
            <a:r>
              <a:rPr lang="en-US" sz="1800" dirty="0" smtClean="0">
                <a:solidFill>
                  <a:schemeClr val="tx1"/>
                </a:solidFill>
              </a:rPr>
              <a:t>Build (hone) overall skills </a:t>
            </a:r>
          </a:p>
          <a:p>
            <a:pPr marL="1371600" lvl="2" indent="-457200">
              <a:spcAft>
                <a:spcPts val="600"/>
              </a:spcAft>
              <a:buFont typeface="Arial" pitchFamily="34" charset="0"/>
              <a:buChar char="•"/>
            </a:pPr>
            <a:r>
              <a:rPr lang="en-US" sz="1800" dirty="0" smtClean="0">
                <a:solidFill>
                  <a:schemeClr val="tx1"/>
                </a:solidFill>
              </a:rPr>
              <a:t>Analyze relevant data and use it to develop a high performance Center</a:t>
            </a:r>
          </a:p>
          <a:p>
            <a:pPr marL="1371600" lvl="2" indent="-457200">
              <a:spcAft>
                <a:spcPts val="600"/>
              </a:spcAft>
              <a:buFont typeface="Arial" pitchFamily="34" charset="0"/>
              <a:buChar char="•"/>
            </a:pPr>
            <a:r>
              <a:rPr lang="en-US" sz="1800" dirty="0" smtClean="0">
                <a:solidFill>
                  <a:schemeClr val="tx1"/>
                </a:solidFill>
              </a:rPr>
              <a:t>Focus on continuous improvement</a:t>
            </a:r>
          </a:p>
          <a:p>
            <a:pPr marL="1371600" lvl="2" indent="-457200">
              <a:spcAft>
                <a:spcPts val="600"/>
              </a:spcAft>
              <a:buFont typeface="Arial" pitchFamily="34" charset="0"/>
              <a:buChar char="•"/>
            </a:pPr>
            <a:r>
              <a:rPr lang="en-US" sz="1800" dirty="0" smtClean="0">
                <a:solidFill>
                  <a:schemeClr val="tx1"/>
                </a:solidFill>
              </a:rPr>
              <a:t>Evaluate the efficiency and cost-effectiveness of operations</a:t>
            </a:r>
          </a:p>
          <a:p>
            <a:pPr marL="1371600" lvl="2" indent="-457200">
              <a:spcAft>
                <a:spcPts val="600"/>
              </a:spcAft>
              <a:buFont typeface="Arial" pitchFamily="34" charset="0"/>
              <a:buChar char="•"/>
            </a:pPr>
            <a:r>
              <a:rPr lang="en-US" sz="1800" dirty="0" smtClean="0">
                <a:solidFill>
                  <a:schemeClr val="tx1"/>
                </a:solidFill>
              </a:rPr>
              <a:t>Monitor key processes</a:t>
            </a:r>
          </a:p>
          <a:p>
            <a:pPr marL="1371600" lvl="2" indent="-457200">
              <a:spcAft>
                <a:spcPts val="600"/>
              </a:spcAft>
              <a:buFont typeface="Arial" pitchFamily="34" charset="0"/>
              <a:buChar char="•"/>
            </a:pPr>
            <a:r>
              <a:rPr lang="en-US" sz="1800" dirty="0" smtClean="0">
                <a:solidFill>
                  <a:schemeClr val="tx1"/>
                </a:solidFill>
              </a:rPr>
              <a:t>Respond to errors constructively</a:t>
            </a:r>
          </a:p>
          <a:p>
            <a:pPr marL="1371600" lvl="2" indent="-457200">
              <a:spcAft>
                <a:spcPts val="600"/>
              </a:spcAft>
              <a:buFont typeface="Arial" pitchFamily="34" charset="0"/>
              <a:buChar char="•"/>
            </a:pPr>
            <a:r>
              <a:rPr lang="en-US" sz="1800" dirty="0" smtClean="0">
                <a:solidFill>
                  <a:schemeClr val="tx1"/>
                </a:solidFill>
              </a:rPr>
              <a:t>Know all our customers</a:t>
            </a:r>
          </a:p>
          <a:p>
            <a:pPr marL="1371600" lvl="2" indent="-457200">
              <a:spcAft>
                <a:spcPts val="600"/>
              </a:spcAft>
              <a:buFont typeface="Arial" pitchFamily="34" charset="0"/>
              <a:buChar char="•"/>
            </a:pPr>
            <a:r>
              <a:rPr lang="en-US" sz="1800" dirty="0" smtClean="0">
                <a:solidFill>
                  <a:schemeClr val="tx1"/>
                </a:solidFill>
              </a:rPr>
              <a:t>Involve employees and encourage cross-training</a:t>
            </a:r>
          </a:p>
          <a:p>
            <a:pPr marL="1371600" lvl="2" indent="-457200">
              <a:spcAft>
                <a:spcPts val="600"/>
              </a:spcAft>
              <a:buFont typeface="Arial" pitchFamily="34" charset="0"/>
              <a:buChar char="•"/>
            </a:pPr>
            <a:r>
              <a:rPr lang="en-US" sz="1800" dirty="0" smtClean="0">
                <a:solidFill>
                  <a:schemeClr val="tx1"/>
                </a:solidFill>
              </a:rPr>
              <a:t>Solicit feedback</a:t>
            </a:r>
          </a:p>
          <a:p>
            <a:pPr marL="1371600" lvl="2" indent="-457200">
              <a:spcAft>
                <a:spcPts val="600"/>
              </a:spcAft>
              <a:buFont typeface="Arial" pitchFamily="34" charset="0"/>
              <a:buChar char="•"/>
            </a:pPr>
            <a:r>
              <a:rPr lang="en-US" sz="1800" dirty="0" smtClean="0">
                <a:solidFill>
                  <a:schemeClr val="tx1"/>
                </a:solidFill>
              </a:rPr>
              <a:t>Look for occasions to celebrate successes (frequent recognition).</a:t>
            </a:r>
            <a:endParaRPr lang="en-US" sz="1900" baseline="0" dirty="0" smtClean="0">
              <a:solidFill>
                <a:schemeClr val="tx1"/>
              </a:solidFill>
            </a:endParaRPr>
          </a:p>
          <a:p>
            <a:pPr marL="1371600" lvl="2" indent="-457200">
              <a:spcAft>
                <a:spcPts val="600"/>
              </a:spcAft>
              <a:buFont typeface="Arial" pitchFamily="34" charset="0"/>
              <a:buNone/>
            </a:pPr>
            <a:r>
              <a:rPr lang="en-US" sz="1900" baseline="0" dirty="0" smtClean="0">
                <a:solidFill>
                  <a:schemeClr val="tx1"/>
                </a:solidFill>
              </a:rPr>
              <a:t>	</a:t>
            </a:r>
            <a:endParaRPr lang="en-US" sz="1900" dirty="0" smtClean="0">
              <a:solidFill>
                <a:schemeClr val="tx1"/>
              </a:solidFill>
            </a:endParaRPr>
          </a:p>
          <a:p>
            <a:pPr marL="1371600" lvl="2" indent="-457200">
              <a:spcAft>
                <a:spcPts val="600"/>
              </a:spcAft>
              <a:buFont typeface="Arial" pitchFamily="34" charset="0"/>
              <a:buNone/>
            </a:pPr>
            <a:endParaRPr lang="en-US" sz="1900" dirty="0" smtClean="0">
              <a:solidFill>
                <a:schemeClr val="tx1"/>
              </a:solidFill>
            </a:endParaRPr>
          </a:p>
          <a:p>
            <a:pPr marL="1371600" lvl="2" indent="-457200">
              <a:spcAft>
                <a:spcPts val="600"/>
              </a:spcAft>
              <a:buFont typeface="Arial" pitchFamily="34" charset="0"/>
              <a:buNone/>
            </a:pPr>
            <a:endParaRPr lang="en-US" sz="1900" dirty="0" smtClean="0">
              <a:solidFill>
                <a:schemeClr val="tx1"/>
              </a:solidFill>
            </a:endParaRPr>
          </a:p>
          <a:p>
            <a:pPr marL="1371600" lvl="2" indent="-457200">
              <a:spcAft>
                <a:spcPts val="600"/>
              </a:spcAft>
              <a:buFont typeface="Arial" pitchFamily="34" charset="0"/>
              <a:buNone/>
            </a:pPr>
            <a:endParaRPr lang="en-US" sz="1800" dirty="0" smtClean="0">
              <a:solidFill>
                <a:schemeClr val="tx1"/>
              </a:solidFill>
            </a:endParaRPr>
          </a:p>
          <a:p>
            <a:pPr marL="1371600" lvl="2" indent="-457200">
              <a:spcAft>
                <a:spcPts val="600"/>
              </a:spcAft>
              <a:buFont typeface="Arial" pitchFamily="34" charset="0"/>
              <a:buNone/>
            </a:pPr>
            <a:endParaRPr lang="en-US" sz="1800" dirty="0" smtClean="0">
              <a:solidFill>
                <a:schemeClr val="tx1"/>
              </a:solidFill>
            </a:endParaRPr>
          </a:p>
          <a:p>
            <a:pPr marL="1371600" lvl="0" indent="-457200">
              <a:spcAft>
                <a:spcPts val="600"/>
              </a:spcAft>
              <a:buFont typeface="Arial" pitchFamily="34" charset="0"/>
              <a:buNone/>
            </a:pPr>
            <a:endParaRPr lang="en-US" sz="1800" baseline="0" dirty="0" smtClean="0">
              <a:solidFill>
                <a:schemeClr val="tx1"/>
              </a:solidFill>
            </a:endParaRPr>
          </a:p>
          <a:p>
            <a:pPr marL="1371600" lvl="0" indent="-457200">
              <a:spcAft>
                <a:spcPts val="600"/>
              </a:spcAft>
              <a:buFont typeface="Arial" pitchFamily="34" charset="0"/>
              <a:buNone/>
            </a:pPr>
            <a:endParaRPr lang="en-US" sz="18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22</a:t>
            </a:fld>
            <a:endParaRPr lang="en-US" dirty="0"/>
          </a:p>
        </p:txBody>
      </p:sp>
    </p:spTree>
    <p:extLst>
      <p:ext uri="{BB962C8B-B14F-4D97-AF65-F5344CB8AC3E}">
        <p14:creationId xmlns:p14="http://schemas.microsoft.com/office/powerpoint/2010/main" val="86373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23</a:t>
            </a:fld>
            <a:endParaRPr lang="en-US" dirty="0"/>
          </a:p>
        </p:txBody>
      </p:sp>
    </p:spTree>
    <p:extLst>
      <p:ext uri="{BB962C8B-B14F-4D97-AF65-F5344CB8AC3E}">
        <p14:creationId xmlns:p14="http://schemas.microsoft.com/office/powerpoint/2010/main" val="38099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24</a:t>
            </a:fld>
            <a:endParaRPr lang="en-US" dirty="0"/>
          </a:p>
        </p:txBody>
      </p:sp>
    </p:spTree>
    <p:extLst>
      <p:ext uri="{BB962C8B-B14F-4D97-AF65-F5344CB8AC3E}">
        <p14:creationId xmlns:p14="http://schemas.microsoft.com/office/powerpoint/2010/main" val="2209340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25</a:t>
            </a:fld>
            <a:endParaRPr lang="en-US" dirty="0"/>
          </a:p>
        </p:txBody>
      </p:sp>
    </p:spTree>
    <p:extLst>
      <p:ext uri="{BB962C8B-B14F-4D97-AF65-F5344CB8AC3E}">
        <p14:creationId xmlns:p14="http://schemas.microsoft.com/office/powerpoint/2010/main" val="2777644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26</a:t>
            </a:fld>
            <a:endParaRPr lang="en-US" dirty="0"/>
          </a:p>
        </p:txBody>
      </p:sp>
    </p:spTree>
    <p:extLst>
      <p:ext uri="{BB962C8B-B14F-4D97-AF65-F5344CB8AC3E}">
        <p14:creationId xmlns:p14="http://schemas.microsoft.com/office/powerpoint/2010/main" val="2569610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27</a:t>
            </a:fld>
            <a:endParaRPr lang="en-US" dirty="0"/>
          </a:p>
        </p:txBody>
      </p:sp>
    </p:spTree>
    <p:extLst>
      <p:ext uri="{BB962C8B-B14F-4D97-AF65-F5344CB8AC3E}">
        <p14:creationId xmlns:p14="http://schemas.microsoft.com/office/powerpoint/2010/main" val="2908872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28</a:t>
            </a:fld>
            <a:endParaRPr lang="en-US" dirty="0"/>
          </a:p>
        </p:txBody>
      </p:sp>
    </p:spTree>
    <p:extLst>
      <p:ext uri="{BB962C8B-B14F-4D97-AF65-F5344CB8AC3E}">
        <p14:creationId xmlns:p14="http://schemas.microsoft.com/office/powerpoint/2010/main" val="618527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29</a:t>
            </a:fld>
            <a:endParaRPr lang="en-US" dirty="0"/>
          </a:p>
        </p:txBody>
      </p:sp>
    </p:spTree>
    <p:extLst>
      <p:ext uri="{BB962C8B-B14F-4D97-AF65-F5344CB8AC3E}">
        <p14:creationId xmlns:p14="http://schemas.microsoft.com/office/powerpoint/2010/main" val="827700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32</a:t>
            </a:fld>
            <a:endParaRPr lang="en-US" dirty="0"/>
          </a:p>
        </p:txBody>
      </p:sp>
    </p:spTree>
    <p:extLst>
      <p:ext uri="{BB962C8B-B14F-4D97-AF65-F5344CB8AC3E}">
        <p14:creationId xmlns:p14="http://schemas.microsoft.com/office/powerpoint/2010/main" val="334230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8B22EE0E-7C31-4716-B8C4-82DC7A22A603}"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3</a:t>
            </a:fld>
            <a:endParaRPr lang="en-US" altLang="en-US" sz="1400" dirty="0"/>
          </a:p>
        </p:txBody>
      </p:sp>
    </p:spTree>
    <p:extLst>
      <p:ext uri="{BB962C8B-B14F-4D97-AF65-F5344CB8AC3E}">
        <p14:creationId xmlns:p14="http://schemas.microsoft.com/office/powerpoint/2010/main" val="1144902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33</a:t>
            </a:fld>
            <a:endParaRPr lang="en-US" dirty="0"/>
          </a:p>
        </p:txBody>
      </p:sp>
    </p:spTree>
    <p:extLst>
      <p:ext uri="{BB962C8B-B14F-4D97-AF65-F5344CB8AC3E}">
        <p14:creationId xmlns:p14="http://schemas.microsoft.com/office/powerpoint/2010/main" val="2702242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34</a:t>
            </a:fld>
            <a:endParaRPr lang="en-US" dirty="0"/>
          </a:p>
        </p:txBody>
      </p:sp>
    </p:spTree>
    <p:extLst>
      <p:ext uri="{BB962C8B-B14F-4D97-AF65-F5344CB8AC3E}">
        <p14:creationId xmlns:p14="http://schemas.microsoft.com/office/powerpoint/2010/main" val="1268894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36</a:t>
            </a:fld>
            <a:endParaRPr lang="en-US" dirty="0"/>
          </a:p>
        </p:txBody>
      </p:sp>
    </p:spTree>
    <p:extLst>
      <p:ext uri="{BB962C8B-B14F-4D97-AF65-F5344CB8AC3E}">
        <p14:creationId xmlns:p14="http://schemas.microsoft.com/office/powerpoint/2010/main" val="353120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37</a:t>
            </a:fld>
            <a:endParaRPr lang="en-US" dirty="0"/>
          </a:p>
        </p:txBody>
      </p:sp>
    </p:spTree>
    <p:extLst>
      <p:ext uri="{BB962C8B-B14F-4D97-AF65-F5344CB8AC3E}">
        <p14:creationId xmlns:p14="http://schemas.microsoft.com/office/powerpoint/2010/main" val="110054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38</a:t>
            </a:fld>
            <a:endParaRPr lang="en-US" dirty="0"/>
          </a:p>
        </p:txBody>
      </p:sp>
    </p:spTree>
    <p:extLst>
      <p:ext uri="{BB962C8B-B14F-4D97-AF65-F5344CB8AC3E}">
        <p14:creationId xmlns:p14="http://schemas.microsoft.com/office/powerpoint/2010/main" val="1491563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39</a:t>
            </a:fld>
            <a:endParaRPr lang="en-US" dirty="0"/>
          </a:p>
        </p:txBody>
      </p:sp>
    </p:spTree>
    <p:extLst>
      <p:ext uri="{BB962C8B-B14F-4D97-AF65-F5344CB8AC3E}">
        <p14:creationId xmlns:p14="http://schemas.microsoft.com/office/powerpoint/2010/main" val="276074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40</a:t>
            </a:fld>
            <a:endParaRPr lang="en-US" dirty="0"/>
          </a:p>
        </p:txBody>
      </p:sp>
    </p:spTree>
    <p:extLst>
      <p:ext uri="{BB962C8B-B14F-4D97-AF65-F5344CB8AC3E}">
        <p14:creationId xmlns:p14="http://schemas.microsoft.com/office/powerpoint/2010/main" val="3952348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41</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897727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42</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524997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43</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37223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4F0A5282-6A69-462C-BB85-852DA1BC19B7}"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4</a:t>
            </a:fld>
            <a:endParaRPr lang="en-US" altLang="en-US" sz="1400" dirty="0"/>
          </a:p>
        </p:txBody>
      </p:sp>
    </p:spTree>
    <p:extLst>
      <p:ext uri="{BB962C8B-B14F-4D97-AF65-F5344CB8AC3E}">
        <p14:creationId xmlns:p14="http://schemas.microsoft.com/office/powerpoint/2010/main" val="3853500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44</a:t>
            </a:fld>
            <a:endParaRPr lang="en-US" dirty="0"/>
          </a:p>
        </p:txBody>
      </p:sp>
    </p:spTree>
    <p:extLst>
      <p:ext uri="{BB962C8B-B14F-4D97-AF65-F5344CB8AC3E}">
        <p14:creationId xmlns:p14="http://schemas.microsoft.com/office/powerpoint/2010/main" val="1653969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45</a:t>
            </a:fld>
            <a:endParaRPr lang="en-US" dirty="0"/>
          </a:p>
        </p:txBody>
      </p:sp>
    </p:spTree>
    <p:extLst>
      <p:ext uri="{BB962C8B-B14F-4D97-AF65-F5344CB8AC3E}">
        <p14:creationId xmlns:p14="http://schemas.microsoft.com/office/powerpoint/2010/main" val="1689745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46</a:t>
            </a:fld>
            <a:endParaRPr lang="en-US" dirty="0"/>
          </a:p>
        </p:txBody>
      </p:sp>
    </p:spTree>
    <p:extLst>
      <p:ext uri="{BB962C8B-B14F-4D97-AF65-F5344CB8AC3E}">
        <p14:creationId xmlns:p14="http://schemas.microsoft.com/office/powerpoint/2010/main" val="515590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47</a:t>
            </a:fld>
            <a:endParaRPr lang="en-US" dirty="0"/>
          </a:p>
        </p:txBody>
      </p:sp>
    </p:spTree>
    <p:extLst>
      <p:ext uri="{BB962C8B-B14F-4D97-AF65-F5344CB8AC3E}">
        <p14:creationId xmlns:p14="http://schemas.microsoft.com/office/powerpoint/2010/main" val="2387320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48</a:t>
            </a:fld>
            <a:endParaRPr lang="en-US" dirty="0"/>
          </a:p>
        </p:txBody>
      </p:sp>
    </p:spTree>
    <p:extLst>
      <p:ext uri="{BB962C8B-B14F-4D97-AF65-F5344CB8AC3E}">
        <p14:creationId xmlns:p14="http://schemas.microsoft.com/office/powerpoint/2010/main" val="2071995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49</a:t>
            </a:fld>
            <a:endParaRPr lang="en-US" dirty="0"/>
          </a:p>
        </p:txBody>
      </p:sp>
    </p:spTree>
    <p:extLst>
      <p:ext uri="{BB962C8B-B14F-4D97-AF65-F5344CB8AC3E}">
        <p14:creationId xmlns:p14="http://schemas.microsoft.com/office/powerpoint/2010/main" val="332318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50</a:t>
            </a:fld>
            <a:endParaRPr lang="en-US" dirty="0"/>
          </a:p>
        </p:txBody>
      </p:sp>
    </p:spTree>
    <p:extLst>
      <p:ext uri="{BB962C8B-B14F-4D97-AF65-F5344CB8AC3E}">
        <p14:creationId xmlns:p14="http://schemas.microsoft.com/office/powerpoint/2010/main" val="1578803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51</a:t>
            </a:fld>
            <a:endParaRPr lang="en-US" dirty="0"/>
          </a:p>
        </p:txBody>
      </p:sp>
    </p:spTree>
    <p:extLst>
      <p:ext uri="{BB962C8B-B14F-4D97-AF65-F5344CB8AC3E}">
        <p14:creationId xmlns:p14="http://schemas.microsoft.com/office/powerpoint/2010/main" val="49982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52</a:t>
            </a:fld>
            <a:endParaRPr lang="en-US" dirty="0"/>
          </a:p>
        </p:txBody>
      </p:sp>
    </p:spTree>
    <p:extLst>
      <p:ext uri="{BB962C8B-B14F-4D97-AF65-F5344CB8AC3E}">
        <p14:creationId xmlns:p14="http://schemas.microsoft.com/office/powerpoint/2010/main" val="1886477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53</a:t>
            </a:fld>
            <a:endParaRPr lang="en-US" dirty="0"/>
          </a:p>
        </p:txBody>
      </p:sp>
    </p:spTree>
    <p:extLst>
      <p:ext uri="{BB962C8B-B14F-4D97-AF65-F5344CB8AC3E}">
        <p14:creationId xmlns:p14="http://schemas.microsoft.com/office/powerpoint/2010/main" val="48834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7F31A010-13C9-495F-A612-B4B722BAEC9E}"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5</a:t>
            </a:fld>
            <a:endParaRPr lang="en-US" altLang="en-US" sz="1400" dirty="0"/>
          </a:p>
        </p:txBody>
      </p:sp>
    </p:spTree>
    <p:extLst>
      <p:ext uri="{BB962C8B-B14F-4D97-AF65-F5344CB8AC3E}">
        <p14:creationId xmlns:p14="http://schemas.microsoft.com/office/powerpoint/2010/main" val="223028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54</a:t>
            </a:fld>
            <a:endParaRPr lang="en-US" dirty="0"/>
          </a:p>
        </p:txBody>
      </p:sp>
    </p:spTree>
    <p:extLst>
      <p:ext uri="{BB962C8B-B14F-4D97-AF65-F5344CB8AC3E}">
        <p14:creationId xmlns:p14="http://schemas.microsoft.com/office/powerpoint/2010/main" val="1480467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55</a:t>
            </a:fld>
            <a:endParaRPr lang="en-US" dirty="0"/>
          </a:p>
        </p:txBody>
      </p:sp>
    </p:spTree>
    <p:extLst>
      <p:ext uri="{BB962C8B-B14F-4D97-AF65-F5344CB8AC3E}">
        <p14:creationId xmlns:p14="http://schemas.microsoft.com/office/powerpoint/2010/main" val="1880510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56</a:t>
            </a:fld>
            <a:endParaRPr lang="en-US" dirty="0"/>
          </a:p>
        </p:txBody>
      </p:sp>
    </p:spTree>
    <p:extLst>
      <p:ext uri="{BB962C8B-B14F-4D97-AF65-F5344CB8AC3E}">
        <p14:creationId xmlns:p14="http://schemas.microsoft.com/office/powerpoint/2010/main" val="1283948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57</a:t>
            </a:fld>
            <a:endParaRPr lang="en-US" dirty="0"/>
          </a:p>
        </p:txBody>
      </p:sp>
    </p:spTree>
    <p:extLst>
      <p:ext uri="{BB962C8B-B14F-4D97-AF65-F5344CB8AC3E}">
        <p14:creationId xmlns:p14="http://schemas.microsoft.com/office/powerpoint/2010/main" val="1907364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58</a:t>
            </a:fld>
            <a:endParaRPr lang="en-US" dirty="0"/>
          </a:p>
        </p:txBody>
      </p:sp>
    </p:spTree>
    <p:extLst>
      <p:ext uri="{BB962C8B-B14F-4D97-AF65-F5344CB8AC3E}">
        <p14:creationId xmlns:p14="http://schemas.microsoft.com/office/powerpoint/2010/main" val="69674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59</a:t>
            </a:fld>
            <a:endParaRPr lang="en-US" dirty="0"/>
          </a:p>
        </p:txBody>
      </p:sp>
    </p:spTree>
    <p:extLst>
      <p:ext uri="{BB962C8B-B14F-4D97-AF65-F5344CB8AC3E}">
        <p14:creationId xmlns:p14="http://schemas.microsoft.com/office/powerpoint/2010/main" val="2089176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60</a:t>
            </a:fld>
            <a:endParaRPr lang="en-US" dirty="0"/>
          </a:p>
        </p:txBody>
      </p:sp>
    </p:spTree>
    <p:extLst>
      <p:ext uri="{BB962C8B-B14F-4D97-AF65-F5344CB8AC3E}">
        <p14:creationId xmlns:p14="http://schemas.microsoft.com/office/powerpoint/2010/main" val="2837886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61</a:t>
            </a:fld>
            <a:endParaRPr lang="en-US" dirty="0"/>
          </a:p>
        </p:txBody>
      </p:sp>
    </p:spTree>
    <p:extLst>
      <p:ext uri="{BB962C8B-B14F-4D97-AF65-F5344CB8AC3E}">
        <p14:creationId xmlns:p14="http://schemas.microsoft.com/office/powerpoint/2010/main" val="2150241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62</a:t>
            </a:fld>
            <a:endParaRPr lang="en-US" dirty="0"/>
          </a:p>
        </p:txBody>
      </p:sp>
    </p:spTree>
    <p:extLst>
      <p:ext uri="{BB962C8B-B14F-4D97-AF65-F5344CB8AC3E}">
        <p14:creationId xmlns:p14="http://schemas.microsoft.com/office/powerpoint/2010/main" val="2536885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63</a:t>
            </a:fld>
            <a:endParaRPr lang="en-US" dirty="0"/>
          </a:p>
        </p:txBody>
      </p:sp>
    </p:spTree>
    <p:extLst>
      <p:ext uri="{BB962C8B-B14F-4D97-AF65-F5344CB8AC3E}">
        <p14:creationId xmlns:p14="http://schemas.microsoft.com/office/powerpoint/2010/main" val="245046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5F8C0836-E56D-490C-8080-BE8C80605007}"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a:t>
            </a:fld>
            <a:endParaRPr lang="en-US" altLang="en-US" sz="1400" dirty="0"/>
          </a:p>
        </p:txBody>
      </p:sp>
    </p:spTree>
    <p:extLst>
      <p:ext uri="{BB962C8B-B14F-4D97-AF65-F5344CB8AC3E}">
        <p14:creationId xmlns:p14="http://schemas.microsoft.com/office/powerpoint/2010/main" val="42421655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64</a:t>
            </a:fld>
            <a:endParaRPr lang="en-US" dirty="0"/>
          </a:p>
        </p:txBody>
      </p:sp>
    </p:spTree>
    <p:extLst>
      <p:ext uri="{BB962C8B-B14F-4D97-AF65-F5344CB8AC3E}">
        <p14:creationId xmlns:p14="http://schemas.microsoft.com/office/powerpoint/2010/main" val="3712322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65</a:t>
            </a:fld>
            <a:endParaRPr lang="en-US" dirty="0"/>
          </a:p>
        </p:txBody>
      </p:sp>
    </p:spTree>
    <p:extLst>
      <p:ext uri="{BB962C8B-B14F-4D97-AF65-F5344CB8AC3E}">
        <p14:creationId xmlns:p14="http://schemas.microsoft.com/office/powerpoint/2010/main" val="502892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66</a:t>
            </a:fld>
            <a:endParaRPr lang="en-US" dirty="0"/>
          </a:p>
        </p:txBody>
      </p:sp>
    </p:spTree>
    <p:extLst>
      <p:ext uri="{BB962C8B-B14F-4D97-AF65-F5344CB8AC3E}">
        <p14:creationId xmlns:p14="http://schemas.microsoft.com/office/powerpoint/2010/main" val="2169986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67</a:t>
            </a:fld>
            <a:endParaRPr lang="en-US" dirty="0"/>
          </a:p>
        </p:txBody>
      </p:sp>
    </p:spTree>
    <p:extLst>
      <p:ext uri="{BB962C8B-B14F-4D97-AF65-F5344CB8AC3E}">
        <p14:creationId xmlns:p14="http://schemas.microsoft.com/office/powerpoint/2010/main" val="903910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68</a:t>
            </a:fld>
            <a:endParaRPr lang="en-US" dirty="0"/>
          </a:p>
        </p:txBody>
      </p:sp>
    </p:spTree>
    <p:extLst>
      <p:ext uri="{BB962C8B-B14F-4D97-AF65-F5344CB8AC3E}">
        <p14:creationId xmlns:p14="http://schemas.microsoft.com/office/powerpoint/2010/main" val="1781033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69</a:t>
            </a:fld>
            <a:endParaRPr lang="en-US" dirty="0"/>
          </a:p>
        </p:txBody>
      </p:sp>
    </p:spTree>
    <p:extLst>
      <p:ext uri="{BB962C8B-B14F-4D97-AF65-F5344CB8AC3E}">
        <p14:creationId xmlns:p14="http://schemas.microsoft.com/office/powerpoint/2010/main" val="1930100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70</a:t>
            </a:fld>
            <a:endParaRPr lang="en-US" dirty="0"/>
          </a:p>
        </p:txBody>
      </p:sp>
    </p:spTree>
    <p:extLst>
      <p:ext uri="{BB962C8B-B14F-4D97-AF65-F5344CB8AC3E}">
        <p14:creationId xmlns:p14="http://schemas.microsoft.com/office/powerpoint/2010/main" val="14616834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71</a:t>
            </a:fld>
            <a:endParaRPr lang="en-US" dirty="0"/>
          </a:p>
        </p:txBody>
      </p:sp>
    </p:spTree>
    <p:extLst>
      <p:ext uri="{BB962C8B-B14F-4D97-AF65-F5344CB8AC3E}">
        <p14:creationId xmlns:p14="http://schemas.microsoft.com/office/powerpoint/2010/main" val="29206448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72</a:t>
            </a:fld>
            <a:endParaRPr lang="en-US" dirty="0"/>
          </a:p>
        </p:txBody>
      </p:sp>
    </p:spTree>
    <p:extLst>
      <p:ext uri="{BB962C8B-B14F-4D97-AF65-F5344CB8AC3E}">
        <p14:creationId xmlns:p14="http://schemas.microsoft.com/office/powerpoint/2010/main" val="33160387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73</a:t>
            </a:fld>
            <a:endParaRPr lang="en-US" dirty="0"/>
          </a:p>
        </p:txBody>
      </p:sp>
    </p:spTree>
    <p:extLst>
      <p:ext uri="{BB962C8B-B14F-4D97-AF65-F5344CB8AC3E}">
        <p14:creationId xmlns:p14="http://schemas.microsoft.com/office/powerpoint/2010/main" val="418559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88BBD961-107D-4687-B436-4D4906A19B48}"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a:t>
            </a:fld>
            <a:endParaRPr lang="en-US" altLang="en-US" sz="1400" dirty="0"/>
          </a:p>
        </p:txBody>
      </p:sp>
    </p:spTree>
    <p:extLst>
      <p:ext uri="{BB962C8B-B14F-4D97-AF65-F5344CB8AC3E}">
        <p14:creationId xmlns:p14="http://schemas.microsoft.com/office/powerpoint/2010/main" val="2567895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74</a:t>
            </a:fld>
            <a:endParaRPr lang="en-US" dirty="0"/>
          </a:p>
        </p:txBody>
      </p:sp>
    </p:spTree>
    <p:extLst>
      <p:ext uri="{BB962C8B-B14F-4D97-AF65-F5344CB8AC3E}">
        <p14:creationId xmlns:p14="http://schemas.microsoft.com/office/powerpoint/2010/main" val="2188016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8796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Shape 93"/>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dirty="0"/>
              <a:t>6 Recreation Centers/Historical Buildings:</a:t>
            </a:r>
            <a:endParaRPr dirty="0"/>
          </a:p>
          <a:p>
            <a:pPr marL="0" marR="0" lvl="0" indent="0" algn="l" rtl="0">
              <a:spcBef>
                <a:spcPts val="0"/>
              </a:spcBef>
              <a:spcAft>
                <a:spcPts val="0"/>
              </a:spcAft>
              <a:buNone/>
            </a:pPr>
            <a:r>
              <a:rPr lang="en-US" dirty="0"/>
              <a:t>EMNECC</a:t>
            </a:r>
            <a:endParaRPr dirty="0"/>
          </a:p>
          <a:p>
            <a:pPr marL="0" marR="0" lvl="0" indent="0" algn="l" rtl="0">
              <a:spcBef>
                <a:spcPts val="0"/>
              </a:spcBef>
              <a:spcAft>
                <a:spcPts val="0"/>
              </a:spcAft>
              <a:buNone/>
            </a:pPr>
            <a:r>
              <a:rPr lang="en-US" dirty="0"/>
              <a:t>NRRC</a:t>
            </a:r>
            <a:endParaRPr dirty="0"/>
          </a:p>
          <a:p>
            <a:pPr marL="0" marR="0" lvl="0" indent="0" algn="l" rtl="0">
              <a:spcBef>
                <a:spcPts val="0"/>
              </a:spcBef>
              <a:spcAft>
                <a:spcPts val="0"/>
              </a:spcAft>
              <a:buNone/>
            </a:pPr>
            <a:r>
              <a:rPr lang="en-US" dirty="0"/>
              <a:t>Plumas Gym</a:t>
            </a:r>
            <a:endParaRPr dirty="0"/>
          </a:p>
          <a:p>
            <a:pPr marL="0" marR="0" lvl="0" indent="0" algn="l" rtl="0">
              <a:spcBef>
                <a:spcPts val="0"/>
              </a:spcBef>
              <a:spcAft>
                <a:spcPts val="0"/>
              </a:spcAft>
              <a:buNone/>
            </a:pPr>
            <a:r>
              <a:rPr lang="en-US" dirty="0"/>
              <a:t>McKinley Arts &amp; Culture Center</a:t>
            </a:r>
            <a:endParaRPr dirty="0"/>
          </a:p>
          <a:p>
            <a:pPr marL="0" marR="0" lvl="0" indent="0" algn="l" rtl="0">
              <a:spcBef>
                <a:spcPts val="0"/>
              </a:spcBef>
              <a:spcAft>
                <a:spcPts val="0"/>
              </a:spcAft>
              <a:buNone/>
            </a:pPr>
            <a:r>
              <a:rPr lang="en-US" dirty="0"/>
              <a:t>California Building</a:t>
            </a:r>
            <a:endParaRPr dirty="0"/>
          </a:p>
          <a:p>
            <a:pPr marL="0" marR="0" lvl="0" indent="0" algn="l" rtl="0">
              <a:spcBef>
                <a:spcPts val="0"/>
              </a:spcBef>
              <a:spcAft>
                <a:spcPts val="0"/>
              </a:spcAft>
              <a:buNone/>
            </a:pPr>
            <a:r>
              <a:rPr lang="en-US" dirty="0"/>
              <a:t>Southside School</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1,215 Memberships/Passes</a:t>
            </a:r>
            <a:endParaRPr dirty="0"/>
          </a:p>
          <a:p>
            <a:pPr marL="0" marR="0" lvl="0" indent="0" algn="l" rtl="0">
              <a:spcBef>
                <a:spcPts val="0"/>
              </a:spcBef>
              <a:spcAft>
                <a:spcPts val="0"/>
              </a:spcAft>
              <a:buNone/>
            </a:pPr>
            <a:r>
              <a:rPr lang="en-US" dirty="0"/>
              <a:t>24,400 Point of Sale/Drop Ins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Facility Rental Contracts (total number of contracts does not equal multiple rentals by same user)</a:t>
            </a:r>
            <a:endParaRPr dirty="0"/>
          </a:p>
          <a:p>
            <a:pPr marL="0" marR="0" lvl="0" indent="0" algn="l" rtl="0">
              <a:spcBef>
                <a:spcPts val="0"/>
              </a:spcBef>
              <a:spcAft>
                <a:spcPts val="0"/>
              </a:spcAft>
              <a:buNone/>
            </a:pPr>
            <a:r>
              <a:rPr lang="en-US" dirty="0"/>
              <a:t>255 Park Shelter Rentals ($33k revenue)</a:t>
            </a:r>
            <a:endParaRPr dirty="0"/>
          </a:p>
          <a:p>
            <a:pPr marL="0" lvl="0" indent="0" rtl="0">
              <a:spcBef>
                <a:spcPts val="0"/>
              </a:spcBef>
              <a:spcAft>
                <a:spcPts val="0"/>
              </a:spcAft>
              <a:buClr>
                <a:schemeClr val="dk1"/>
              </a:buClr>
              <a:buFont typeface="Arial"/>
              <a:buNone/>
            </a:pPr>
            <a:r>
              <a:rPr lang="en-US" dirty="0"/>
              <a:t>564 EMNECC ($34k)</a:t>
            </a:r>
            <a:endParaRPr dirty="0"/>
          </a:p>
          <a:p>
            <a:pPr marL="0" lvl="0" indent="0" rtl="0">
              <a:spcBef>
                <a:spcPts val="0"/>
              </a:spcBef>
              <a:spcAft>
                <a:spcPts val="0"/>
              </a:spcAft>
              <a:buClr>
                <a:schemeClr val="dk1"/>
              </a:buClr>
              <a:buFont typeface="Arial"/>
              <a:buNone/>
            </a:pPr>
            <a:r>
              <a:rPr lang="en-US" dirty="0"/>
              <a:t>172 NRRC ($16k)</a:t>
            </a:r>
            <a:endParaRPr dirty="0"/>
          </a:p>
          <a:p>
            <a:pPr marL="0" lvl="0" indent="0" rtl="0">
              <a:spcBef>
                <a:spcPts val="0"/>
              </a:spcBef>
              <a:spcAft>
                <a:spcPts val="0"/>
              </a:spcAft>
              <a:buClr>
                <a:schemeClr val="dk1"/>
              </a:buClr>
              <a:buFont typeface="Arial"/>
              <a:buNone/>
            </a:pPr>
            <a:r>
              <a:rPr lang="en-US" dirty="0"/>
              <a:t>66 Plumas Gym ($9k)</a:t>
            </a:r>
            <a:endParaRPr dirty="0"/>
          </a:p>
          <a:p>
            <a:pPr marL="0" lvl="0" indent="0" rtl="0">
              <a:spcBef>
                <a:spcPts val="0"/>
              </a:spcBef>
              <a:spcAft>
                <a:spcPts val="0"/>
              </a:spcAft>
              <a:buClr>
                <a:schemeClr val="dk1"/>
              </a:buClr>
              <a:buFont typeface="Arial"/>
              <a:buNone/>
            </a:pPr>
            <a:r>
              <a:rPr lang="en-US" dirty="0"/>
              <a:t>189 McKinley Arts &amp; Culture Center ($26k, doesn’t include monthly rent payments from tenants which is addt’l $43k)</a:t>
            </a:r>
            <a:endParaRPr dirty="0"/>
          </a:p>
          <a:p>
            <a:pPr marL="0" lvl="0" indent="0" rtl="0">
              <a:spcBef>
                <a:spcPts val="0"/>
              </a:spcBef>
              <a:spcAft>
                <a:spcPts val="0"/>
              </a:spcAft>
              <a:buClr>
                <a:schemeClr val="dk1"/>
              </a:buClr>
              <a:buFont typeface="Arial"/>
              <a:buNone/>
            </a:pPr>
            <a:r>
              <a:rPr lang="en-US" dirty="0"/>
              <a:t>162 California Building ($27k)</a:t>
            </a:r>
            <a:endParaRPr dirty="0"/>
          </a:p>
          <a:p>
            <a:pPr marL="0" lvl="0" indent="0" rtl="0">
              <a:spcBef>
                <a:spcPts val="0"/>
              </a:spcBef>
              <a:spcAft>
                <a:spcPts val="0"/>
              </a:spcAft>
              <a:buNone/>
            </a:pPr>
            <a:r>
              <a:rPr lang="en-US" dirty="0"/>
              <a:t>7 Southside School ($550k, doesn’t include monthly rent payments from tenants which is addt’l $35k)</a:t>
            </a:r>
            <a:endParaRPr dirty="0"/>
          </a:p>
          <a:p>
            <a:pPr marL="0" lvl="0" indent="0" rtl="0">
              <a:spcBef>
                <a:spcPts val="0"/>
              </a:spcBef>
              <a:spcAft>
                <a:spcPts val="0"/>
              </a:spcAft>
              <a:buNone/>
            </a:pPr>
            <a:endParaRPr dirty="0"/>
          </a:p>
          <a:p>
            <a:pPr marL="0" lvl="0" indent="0" rtl="0">
              <a:spcBef>
                <a:spcPts val="0"/>
              </a:spcBef>
              <a:spcAft>
                <a:spcPts val="0"/>
              </a:spcAft>
              <a:buNone/>
            </a:pPr>
            <a:r>
              <a:rPr lang="en-US" dirty="0"/>
              <a:t>1,251 Water Fit Class Passes</a:t>
            </a:r>
            <a:endParaRPr dirty="0"/>
          </a:p>
          <a:p>
            <a:pPr marL="0" lvl="0" indent="0" rtl="0">
              <a:spcBef>
                <a:spcPts val="0"/>
              </a:spcBef>
              <a:spcAft>
                <a:spcPts val="0"/>
              </a:spcAft>
              <a:buNone/>
            </a:pPr>
            <a:r>
              <a:rPr lang="en-US" dirty="0"/>
              <a:t>662 Water Fit Drop In</a:t>
            </a:r>
            <a:endParaRPr dirty="0"/>
          </a:p>
          <a:p>
            <a:pPr marL="0" lvl="0" indent="0" rtl="0">
              <a:spcBef>
                <a:spcPts val="0"/>
              </a:spcBef>
              <a:spcAft>
                <a:spcPts val="0"/>
              </a:spcAft>
              <a:buNone/>
            </a:pPr>
            <a:r>
              <a:rPr lang="en-US" dirty="0"/>
              <a:t>27,710 Lap/Open Drop In</a:t>
            </a:r>
            <a:endParaRPr dirty="0"/>
          </a:p>
          <a:p>
            <a:pPr marL="0" lvl="0" indent="0" rtl="0">
              <a:spcBef>
                <a:spcPts val="0"/>
              </a:spcBef>
              <a:spcAft>
                <a:spcPts val="0"/>
              </a:spcAft>
              <a:buClr>
                <a:schemeClr val="dk1"/>
              </a:buClr>
              <a:buFont typeface="Arial"/>
              <a:buNone/>
            </a:pPr>
            <a:r>
              <a:rPr lang="en-US" dirty="0"/>
              <a:t>14,573 Lap/Open Passes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p:txBody>
      </p:sp>
      <p:sp>
        <p:nvSpPr>
          <p:cNvPr id="94" name="Shape 94"/>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112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rtl="0">
              <a:lnSpc>
                <a:spcPct val="115000"/>
              </a:lnSpc>
              <a:spcBef>
                <a:spcPts val="0"/>
              </a:spcBef>
              <a:spcAft>
                <a:spcPts val="0"/>
              </a:spcAft>
              <a:buSzPts val="1100"/>
              <a:buNone/>
            </a:pPr>
            <a:r>
              <a:rPr lang="en-US" sz="1100" dirty="0">
                <a:solidFill>
                  <a:srgbClr val="222222"/>
                </a:solidFill>
              </a:rPr>
              <a:t>Adaptive Programs (Project HERO, Military to the Mountains, Military Sports Camp, Fit but not Forgotten, Wheelchair Basketball, Wheelchair Rugby, Adaptive Rental Program, Adaptive Dance Series, Adaptive Cycling Series)</a:t>
            </a:r>
            <a:endParaRPr sz="1100" dirty="0">
              <a:solidFill>
                <a:srgbClr val="222222"/>
              </a:solidFill>
            </a:endParaRPr>
          </a:p>
          <a:p>
            <a:pPr marL="0" lvl="0" indent="0" rtl="0">
              <a:lnSpc>
                <a:spcPct val="115000"/>
              </a:lnSpc>
              <a:spcBef>
                <a:spcPts val="0"/>
              </a:spcBef>
              <a:spcAft>
                <a:spcPts val="0"/>
              </a:spcAft>
              <a:buSzPts val="1100"/>
              <a:buNone/>
            </a:pP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Softball teams (296 teams in 2 season x 12 people per team average = 3,552 people)</a:t>
            </a: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Kickball teams (33 teams x 12 people per team average = 396 people)</a:t>
            </a: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 of field rentals 30 for tournaments and single day rentals</a:t>
            </a:r>
            <a:endParaRPr sz="1100" dirty="0">
              <a:solidFill>
                <a:srgbClr val="222222"/>
              </a:solidFill>
            </a:endParaRPr>
          </a:p>
          <a:p>
            <a:pPr marL="0" lvl="0" indent="0" rtl="0">
              <a:lnSpc>
                <a:spcPct val="115000"/>
              </a:lnSpc>
              <a:spcBef>
                <a:spcPts val="0"/>
              </a:spcBef>
              <a:spcAft>
                <a:spcPts val="0"/>
              </a:spcAft>
              <a:buClr>
                <a:schemeClr val="dk1"/>
              </a:buClr>
              <a:buSzPts val="1100"/>
              <a:buFont typeface="Arial"/>
              <a:buNone/>
            </a:pPr>
            <a:r>
              <a:rPr lang="en-US" sz="1100" dirty="0">
                <a:solidFill>
                  <a:srgbClr val="222222"/>
                </a:solidFill>
              </a:rPr>
              <a:t>Basketball (76 teams x 7 players per team average = 532 people)</a:t>
            </a:r>
            <a:endParaRPr sz="1100" dirty="0">
              <a:solidFill>
                <a:srgbClr val="222222"/>
              </a:solidFill>
            </a:endParaRPr>
          </a:p>
          <a:p>
            <a:pPr marL="0" lvl="0" indent="0" rtl="0">
              <a:lnSpc>
                <a:spcPct val="115000"/>
              </a:lnSpc>
              <a:spcBef>
                <a:spcPts val="0"/>
              </a:spcBef>
              <a:spcAft>
                <a:spcPts val="0"/>
              </a:spcAft>
              <a:buClr>
                <a:schemeClr val="dk1"/>
              </a:buClr>
              <a:buSzPts val="1100"/>
              <a:buFont typeface="Arial"/>
              <a:buNone/>
            </a:pPr>
            <a:r>
              <a:rPr lang="en-US" sz="1100" dirty="0">
                <a:solidFill>
                  <a:srgbClr val="222222"/>
                </a:solidFill>
                <a:highlight>
                  <a:srgbClr val="FFFFFF"/>
                </a:highlight>
              </a:rPr>
              <a:t>Volleyball teams (187 teams in 4 seasons x 8 person per team average = 1,496 people)</a:t>
            </a:r>
            <a:endParaRPr sz="1100" dirty="0">
              <a:solidFill>
                <a:srgbClr val="222222"/>
              </a:solidFill>
            </a:endParaRPr>
          </a:p>
          <a:p>
            <a:pPr marL="0" marR="0" lvl="0" indent="0" algn="l" rtl="0">
              <a:spcBef>
                <a:spcPts val="0"/>
              </a:spcBef>
              <a:spcAft>
                <a:spcPts val="0"/>
              </a:spcAft>
              <a:buNone/>
            </a:pPr>
            <a:endParaRPr sz="1100" dirty="0"/>
          </a:p>
        </p:txBody>
      </p:sp>
      <p:sp>
        <p:nvSpPr>
          <p:cNvPr id="101" name="Shape 101"/>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5633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Shape 108"/>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1810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95008" y="4387136"/>
            <a:ext cx="5560200" cy="415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solidFill>
                  <a:srgbClr val="6AA84F"/>
                </a:solidFill>
              </a:rPr>
              <a:t>Add info on 4 PCR requested additional positions to notes for this slide.</a:t>
            </a:r>
            <a:endParaRPr dirty="0">
              <a:solidFill>
                <a:srgbClr val="6AA84F"/>
              </a:solidFill>
            </a:endParaRPr>
          </a:p>
        </p:txBody>
      </p:sp>
      <p:sp>
        <p:nvSpPr>
          <p:cNvPr id="116" name="Shape 116"/>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79</a:t>
            </a:fld>
            <a:endParaRPr dirty="0"/>
          </a:p>
        </p:txBody>
      </p:sp>
    </p:spTree>
    <p:extLst>
      <p:ext uri="{BB962C8B-B14F-4D97-AF65-F5344CB8AC3E}">
        <p14:creationId xmlns:p14="http://schemas.microsoft.com/office/powerpoint/2010/main" val="37124139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80</a:t>
            </a:fld>
            <a:endParaRPr lang="en-US" dirty="0"/>
          </a:p>
        </p:txBody>
      </p:sp>
    </p:spTree>
    <p:extLst>
      <p:ext uri="{BB962C8B-B14F-4D97-AF65-F5344CB8AC3E}">
        <p14:creationId xmlns:p14="http://schemas.microsoft.com/office/powerpoint/2010/main" val="4256159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81</a:t>
            </a:fld>
            <a:endParaRPr lang="en-US" dirty="0"/>
          </a:p>
        </p:txBody>
      </p:sp>
    </p:spTree>
    <p:extLst>
      <p:ext uri="{BB962C8B-B14F-4D97-AF65-F5344CB8AC3E}">
        <p14:creationId xmlns:p14="http://schemas.microsoft.com/office/powerpoint/2010/main" val="20904950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82</a:t>
            </a:fld>
            <a:endParaRPr lang="en-US" dirty="0"/>
          </a:p>
        </p:txBody>
      </p:sp>
    </p:spTree>
    <p:extLst>
      <p:ext uri="{BB962C8B-B14F-4D97-AF65-F5344CB8AC3E}">
        <p14:creationId xmlns:p14="http://schemas.microsoft.com/office/powerpoint/2010/main" val="603714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41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r>
              <a:rPr lang="en-US" altLang="en-US" dirty="0" smtClean="0">
                <a:ea typeface="等线"/>
              </a:rPr>
              <a:t>Admin</a:t>
            </a:r>
            <a:r>
              <a:rPr lang="en-US" altLang="en-US" baseline="0" dirty="0" smtClean="0">
                <a:ea typeface="等线"/>
              </a:rPr>
              <a:t> c</a:t>
            </a:r>
            <a:r>
              <a:rPr lang="en-US" altLang="en-US" dirty="0" smtClean="0">
                <a:ea typeface="等线"/>
              </a:rPr>
              <a:t>ost are for risk and indirect costs</a:t>
            </a:r>
          </a:p>
          <a:p>
            <a:r>
              <a:rPr lang="en-US" altLang="en-US" dirty="0" smtClean="0">
                <a:ea typeface="等线"/>
              </a:rPr>
              <a:t>Special Events support</a:t>
            </a:r>
            <a:r>
              <a:rPr lang="en-US" altLang="en-US" baseline="0" dirty="0" smtClean="0">
                <a:ea typeface="等线"/>
              </a:rPr>
              <a:t> includes 1 position at $157,915</a:t>
            </a:r>
            <a:endParaRPr lang="en-US" altLang="en-US" dirty="0" smtClean="0">
              <a:ea typeface="等线"/>
            </a:endParaRPr>
          </a:p>
        </p:txBody>
      </p:sp>
    </p:spTree>
    <p:extLst>
      <p:ext uri="{BB962C8B-B14F-4D97-AF65-F5344CB8AC3E}">
        <p14:creationId xmlns:p14="http://schemas.microsoft.com/office/powerpoint/2010/main" val="3648606795"/>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817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3418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27052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0537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3486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89</a:t>
            </a:fld>
            <a:endParaRPr lang="en-US" dirty="0"/>
          </a:p>
        </p:txBody>
      </p:sp>
    </p:spTree>
    <p:extLst>
      <p:ext uri="{BB962C8B-B14F-4D97-AF65-F5344CB8AC3E}">
        <p14:creationId xmlns:p14="http://schemas.microsoft.com/office/powerpoint/2010/main" val="4011489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90</a:t>
            </a:fld>
            <a:endParaRPr lang="en-US" dirty="0"/>
          </a:p>
        </p:txBody>
      </p:sp>
    </p:spTree>
    <p:extLst>
      <p:ext uri="{BB962C8B-B14F-4D97-AF65-F5344CB8AC3E}">
        <p14:creationId xmlns:p14="http://schemas.microsoft.com/office/powerpoint/2010/main" val="16891716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91</a:t>
            </a:fld>
            <a:endParaRPr lang="en-US" dirty="0"/>
          </a:p>
        </p:txBody>
      </p:sp>
    </p:spTree>
    <p:extLst>
      <p:ext uri="{BB962C8B-B14F-4D97-AF65-F5344CB8AC3E}">
        <p14:creationId xmlns:p14="http://schemas.microsoft.com/office/powerpoint/2010/main" val="37577497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FCE24DCF-6CD2-4D08-8F50-7AF29A6D8A17}"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92</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98834DD5-2B56-4514-B1DA-4BD1837F577F}"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93</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ltLang="en-US" dirty="0" smtClean="0">
              <a:ea typeface="等线"/>
            </a:endParaRPr>
          </a:p>
        </p:txBody>
      </p:sp>
    </p:spTree>
    <p:extLst>
      <p:ext uri="{BB962C8B-B14F-4D97-AF65-F5344CB8AC3E}">
        <p14:creationId xmlns:p14="http://schemas.microsoft.com/office/powerpoint/2010/main" val="3333368823"/>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9379E04D-EE2C-466C-863A-CE0AA115CFFF}" type="datetime1">
              <a:rPr lang="en-US" altLang="en-US" smtClean="0"/>
              <a:pPr>
                <a:defRPr/>
              </a:pPr>
              <a:t>2/28/2018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94</a:t>
            </a:fld>
            <a:endParaRPr lang="en-US" altLang="en-US" sz="1400" dirty="0"/>
          </a:p>
        </p:txBody>
      </p:sp>
    </p:spTree>
    <p:extLst>
      <p:ext uri="{BB962C8B-B14F-4D97-AF65-F5344CB8AC3E}">
        <p14:creationId xmlns:p14="http://schemas.microsoft.com/office/powerpoint/2010/main" val="143288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noChangeArrowheads="1"/>
          </p:cNvSpPr>
          <p:nvPr>
            <p:ph type="dt" sz="half" idx="10"/>
          </p:nvPr>
        </p:nvSpPr>
        <p:spPr>
          <a:ln/>
        </p:spPr>
        <p:txBody>
          <a:bodyPr/>
          <a:lstStyle>
            <a:lvl1pPr>
              <a:defRPr/>
            </a:lvl1pPr>
          </a:lstStyle>
          <a:p>
            <a:pPr>
              <a:defRPr/>
            </a:pPr>
            <a:fld id="{DDE01A53-991A-4288-8EDE-747B785225FD}"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17F9F7A-EF04-496A-9FB2-45E800A6AA8C}"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3551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C67757D3-3EDA-40FA-B767-E68BDFAE3E18}"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F1B288C-DC45-4157-B764-01021E50F9BA}"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1993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127250" cy="5976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2888" y="122238"/>
            <a:ext cx="6234112" cy="5976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1D37D2EE-0484-4184-9985-9899682466B7}"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07DC143-5E4B-46A2-B867-FCD72BF9E0A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7846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145337" cy="714375"/>
          </a:xfrm>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D042C1C3-2EEF-42C6-9D81-BD3F6278FE55}"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08A24B6-02D9-4798-B3F2-0C2C88910712}"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7794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444D58AC-A5B4-478B-AB1F-D9F498829D4A}"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BDF12CE-BE14-4DCA-A857-A059594D639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0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fld id="{B48B362B-E159-4396-B4EF-EC065D62FFFA}"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A07E9E7-4BF3-4756-B7B6-F327DFF69781}"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299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2888" y="1319213"/>
            <a:ext cx="4179887"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5175" y="1319213"/>
            <a:ext cx="4181475"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noChangeArrowheads="1"/>
          </p:cNvSpPr>
          <p:nvPr>
            <p:ph type="dt" sz="half" idx="10"/>
          </p:nvPr>
        </p:nvSpPr>
        <p:spPr>
          <a:ln/>
        </p:spPr>
        <p:txBody>
          <a:bodyPr/>
          <a:lstStyle>
            <a:lvl1pPr>
              <a:defRPr/>
            </a:lvl1pPr>
          </a:lstStyle>
          <a:p>
            <a:pPr>
              <a:defRPr/>
            </a:pPr>
            <a:fld id="{C6242900-8B92-4F4C-91EF-D0ADE7CC2880}"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1DC8E05-D8D6-4CBC-A65E-79726660E9A6}"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7133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noChangeArrowheads="1"/>
          </p:cNvSpPr>
          <p:nvPr>
            <p:ph type="dt" sz="half" idx="10"/>
          </p:nvPr>
        </p:nvSpPr>
        <p:spPr>
          <a:ln/>
        </p:spPr>
        <p:txBody>
          <a:bodyPr/>
          <a:lstStyle>
            <a:lvl1pPr>
              <a:defRPr/>
            </a:lvl1pPr>
          </a:lstStyle>
          <a:p>
            <a:pPr>
              <a:defRPr/>
            </a:pPr>
            <a:fld id="{567D1379-6C28-4801-AC30-829C14A259A7}"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8"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8EBD365-65C7-449B-9BE7-B5BF42243F0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26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099DC627-A81F-4263-AF21-38E1B6AF3514}"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3CA83234-D7CF-4CA1-AD95-C294526BADA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41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3EEB1F0-6B09-4EF3-9C82-CF56E7C00208}"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3"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484515D-D85A-4EBF-908F-8BCC509E214B}"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23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C74CB661-0770-472C-B95B-907CF39D1D99}"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685D072-2E70-4874-A014-8D891B88556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83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13EAD06A-B3EB-4371-937A-7C1776637AB5}"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F4C540F-5FB8-4449-B31C-2E52325EA22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79608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588"/>
            <a:ext cx="9144000" cy="827087"/>
          </a:xfrm>
          <a:prstGeom prst="rect">
            <a:avLst/>
          </a:prstGeom>
          <a:gradFill rotWithShape="1">
            <a:gsLst>
              <a:gs pos="0">
                <a:srgbClr val="0C0C0C"/>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1027" name="Title Placeholder 1"/>
          <p:cNvSpPr>
            <a:spLocks noGrp="1" noChangeArrowheads="1"/>
          </p:cNvSpPr>
          <p:nvPr>
            <p:ph type="title" idx="4294967295"/>
          </p:nvPr>
        </p:nvSpPr>
        <p:spPr bwMode="auto">
          <a:xfrm>
            <a:off x="242888" y="122238"/>
            <a:ext cx="71453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1028" name="Text Placeholder 2"/>
          <p:cNvSpPr>
            <a:spLocks noGrp="1" noChangeArrowheads="1"/>
          </p:cNvSpPr>
          <p:nvPr>
            <p:ph type="body" idx="1"/>
          </p:nvPr>
        </p:nvSpPr>
        <p:spPr bwMode="auto">
          <a:xfrm>
            <a:off x="242888" y="1319213"/>
            <a:ext cx="8513762"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1029" name="Date Placeholder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251BCB04-C5CF-4D81-B0AB-05515771BA52}" type="datetime1">
              <a:rPr lang="en-US" altLang="en-US" smtClean="0"/>
              <a:pPr>
                <a:defRPr/>
              </a:pPr>
              <a:t>2/28/2018</a:t>
            </a:fld>
            <a:endParaRPr lang="en-US" altLang="en-US" sz="1800" dirty="0">
              <a:solidFill>
                <a:schemeClr val="tx1"/>
              </a:solidFill>
              <a:latin typeface="+mn-lt"/>
              <a:sym typeface="Arial" panose="020B0604020202020204" pitchFamily="34" charset="0"/>
            </a:endParaRPr>
          </a:p>
        </p:txBody>
      </p:sp>
      <p:sp>
        <p:nvSpPr>
          <p:cNvPr id="1030" name="Footer Placeholder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800">
                <a:solidFill>
                  <a:srgbClr val="898989"/>
                </a:solidFill>
                <a:latin typeface="Calibri" panose="020F0502020204030204" pitchFamily="34" charset="0"/>
                <a:sym typeface="Calibri" panose="020F0502020204030204" pitchFamily="34" charset="0"/>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1031" name="Slide Number Placeholder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8B151ED1-8317-4E12-97B1-CE4D565AFC33}" type="slidenum">
              <a:rPr lang="en-US" altLang="en-US"/>
              <a:pPr>
                <a:defRPr/>
              </a:pPr>
              <a:t>‹#›</a:t>
            </a:fld>
            <a:endParaRPr lang="en-US" altLang="en-US" sz="1800" dirty="0">
              <a:solidFill>
                <a:schemeClr val="tx1"/>
              </a:solidFill>
              <a:latin typeface="+mn-lt"/>
              <a:sym typeface="Arial" panose="020B0604020202020204" pitchFamily="34" charset="0"/>
            </a:endParaRPr>
          </a:p>
        </p:txBody>
      </p:sp>
      <p:pic>
        <p:nvPicPr>
          <p:cNvPr id="1032"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2613" y="85725"/>
            <a:ext cx="7239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1712967" y="2440753"/>
            <a:ext cx="7431033" cy="753297"/>
          </a:xfrm>
        </p:spPr>
        <p:txBody>
          <a:bodyPr anchor="b"/>
          <a:lstStyle/>
          <a:p>
            <a:pPr>
              <a:lnSpc>
                <a:spcPts val="3600"/>
              </a:lnSpc>
            </a:pPr>
            <a:r>
              <a:rPr lang="en-US" altLang="zh-CN" sz="3800" b="1" dirty="0" smtClean="0"/>
              <a:t>City of Reno Council Workshop</a:t>
            </a:r>
            <a:endParaRPr lang="en-US" altLang="zh-CN" sz="4000" b="1" dirty="0" smtClean="0"/>
          </a:p>
        </p:txBody>
      </p:sp>
      <p:sp>
        <p:nvSpPr>
          <p:cNvPr id="3077" name="Text Placeholder 2"/>
          <p:cNvSpPr>
            <a:spLocks noGrp="1" noChangeArrowheads="1"/>
          </p:cNvSpPr>
          <p:nvPr>
            <p:ph type="body" idx="4294967295"/>
          </p:nvPr>
        </p:nvSpPr>
        <p:spPr>
          <a:xfrm>
            <a:off x="2832100" y="3212442"/>
            <a:ext cx="6311900" cy="817563"/>
          </a:xfrm>
        </p:spPr>
        <p:txBody>
          <a:bodyPr/>
          <a:lstStyle/>
          <a:p>
            <a:pPr marL="0" indent="0" eaLnBrk="1" hangingPunct="1">
              <a:buFont typeface="Arial" panose="020B0604020202020204" pitchFamily="34" charset="0"/>
              <a:buNone/>
            </a:pPr>
            <a:r>
              <a:rPr lang="en-US" altLang="zh-CN" sz="2400" dirty="0" smtClean="0">
                <a:solidFill>
                  <a:srgbClr val="F2F2F2"/>
                </a:solidFill>
              </a:rPr>
              <a:t>Finance</a:t>
            </a:r>
          </a:p>
          <a:p>
            <a:pPr marL="0" indent="0" eaLnBrk="1" hangingPunct="1">
              <a:buFont typeface="Arial" panose="020B0604020202020204" pitchFamily="34" charset="0"/>
              <a:buNone/>
            </a:pPr>
            <a:r>
              <a:rPr lang="en-US" altLang="zh-CN" sz="2400" dirty="0" smtClean="0">
                <a:solidFill>
                  <a:srgbClr val="F2F2F2"/>
                </a:solidFill>
              </a:rPr>
              <a:t>February 23, 2018</a:t>
            </a:r>
          </a:p>
          <a:p>
            <a:pPr marL="0" indent="0">
              <a:buFont typeface="Arial" panose="020B0604020202020204" pitchFamily="34" charset="0"/>
              <a:buNone/>
            </a:pPr>
            <a:endParaRPr lang="en-US" altLang="zh-CN" sz="2000" dirty="0" smtClean="0">
              <a:solidFill>
                <a:srgbClr val="000000"/>
              </a:solidFill>
            </a:endParaRPr>
          </a:p>
        </p:txBody>
      </p:sp>
      <p:pic>
        <p:nvPicPr>
          <p:cNvPr id="30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47" y="1668051"/>
            <a:ext cx="1447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1</a:t>
            </a:fld>
            <a:endParaRPr lang="en-US" altLang="en-US" sz="1800" dirty="0">
              <a:solidFill>
                <a:schemeClr val="tx1"/>
              </a:solidFill>
              <a:latin typeface="+mn-lt"/>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FY18/19 Room </a:t>
            </a:r>
            <a:r>
              <a:rPr lang="en-US" altLang="zh-CN" sz="2800" dirty="0"/>
              <a:t>Tax </a:t>
            </a:r>
            <a:r>
              <a:rPr lang="en-US" altLang="zh-CN" sz="2800" dirty="0" smtClean="0"/>
              <a:t>Fund PRCS</a:t>
            </a:r>
            <a:endParaRPr lang="en-US" altLang="zh-CN" dirty="0" smtClean="0"/>
          </a:p>
        </p:txBody>
      </p:sp>
      <p:graphicFrame>
        <p:nvGraphicFramePr>
          <p:cNvPr id="2" name="Table 8"/>
          <p:cNvGraphicFramePr>
            <a:graphicFrameLocks noGrp="1"/>
          </p:cNvGraphicFramePr>
          <p:nvPr>
            <p:extLst/>
          </p:nvPr>
        </p:nvGraphicFramePr>
        <p:xfrm>
          <a:off x="1219200" y="1145627"/>
          <a:ext cx="6421821" cy="5140710"/>
        </p:xfrm>
        <a:graphic>
          <a:graphicData uri="http://schemas.openxmlformats.org/drawingml/2006/table">
            <a:tbl>
              <a:tblPr/>
              <a:tblGrid>
                <a:gridCol w="2856962">
                  <a:extLst>
                    <a:ext uri="{9D8B030D-6E8A-4147-A177-3AD203B41FA5}">
                      <a16:colId xmlns:a16="http://schemas.microsoft.com/office/drawing/2014/main" val="3012957250"/>
                    </a:ext>
                  </a:extLst>
                </a:gridCol>
                <a:gridCol w="1451752">
                  <a:extLst>
                    <a:ext uri="{9D8B030D-6E8A-4147-A177-3AD203B41FA5}">
                      <a16:colId xmlns:a16="http://schemas.microsoft.com/office/drawing/2014/main" val="4180529847"/>
                    </a:ext>
                  </a:extLst>
                </a:gridCol>
                <a:gridCol w="2113107">
                  <a:extLst>
                    <a:ext uri="{9D8B030D-6E8A-4147-A177-3AD203B41FA5}">
                      <a16:colId xmlns:a16="http://schemas.microsoft.com/office/drawing/2014/main" val="41375536"/>
                    </a:ext>
                  </a:extLst>
                </a:gridCol>
              </a:tblGrid>
              <a:tr h="42242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Irrigation System Technician</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$96,652</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$84,876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Additional Mowing</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 Camera’s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$92,820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Parks Support</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$935,639</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$973,348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rPr>
                        <a:t>Idlewild Pool</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3608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$272,056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1"/>
                  </a:ext>
                </a:extLst>
              </a:tr>
              <a:tr h="360830">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$175,897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47107038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370185818"/>
                  </a:ext>
                </a:extLst>
              </a:tr>
            </a:tbl>
          </a:graphicData>
        </a:graphic>
      </p:graphicFrame>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10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14696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1248115"/>
          </a:xfrm>
        </p:spPr>
        <p:txBody>
          <a:bodyPr anchor="b"/>
          <a:lstStyle/>
          <a:p>
            <a:pPr algn="ctr">
              <a:lnSpc>
                <a:spcPts val="3600"/>
              </a:lnSpc>
            </a:pPr>
            <a:r>
              <a:rPr lang="en-US" altLang="zh-CN" sz="3800" b="1" dirty="0" smtClean="0"/>
              <a:t>Department Core Services and Strategic Plans</a:t>
            </a:r>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11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Department Presentations</a:t>
            </a:r>
            <a:endParaRPr lang="en-US" sz="4000" dirty="0"/>
          </a:p>
        </p:txBody>
      </p:sp>
      <p:sp>
        <p:nvSpPr>
          <p:cNvPr id="7" name="Content Placeholder 6"/>
          <p:cNvSpPr>
            <a:spLocks noGrp="1"/>
          </p:cNvSpPr>
          <p:nvPr>
            <p:ph idx="1"/>
          </p:nvPr>
        </p:nvSpPr>
        <p:spPr>
          <a:xfrm>
            <a:off x="315119" y="1309570"/>
            <a:ext cx="8513762" cy="6457573"/>
          </a:xfrm>
        </p:spPr>
        <p:txBody>
          <a:bodyPr/>
          <a:lstStyle/>
          <a:p>
            <a:pPr>
              <a:buFont typeface="Wingdings" pitchFamily="2" charset="2"/>
              <a:buChar char="Ø"/>
            </a:pPr>
            <a:r>
              <a:rPr lang="en-US" dirty="0" smtClean="0"/>
              <a:t>Police Department</a:t>
            </a:r>
          </a:p>
          <a:p>
            <a:pPr lvl="1">
              <a:buFont typeface="Arial" panose="020B0604020202020204" pitchFamily="34" charset="0"/>
              <a:buChar char="•"/>
            </a:pPr>
            <a:r>
              <a:rPr lang="en-US" dirty="0" smtClean="0"/>
              <a:t>Public Safety Dispatch</a:t>
            </a:r>
          </a:p>
          <a:p>
            <a:pPr>
              <a:buFont typeface="Wingdings" pitchFamily="2" charset="2"/>
              <a:buChar char="Ø"/>
            </a:pPr>
            <a:r>
              <a:rPr lang="en-US" dirty="0" smtClean="0"/>
              <a:t>Fire Department</a:t>
            </a:r>
          </a:p>
          <a:p>
            <a:pPr>
              <a:buFont typeface="Wingdings" pitchFamily="2" charset="2"/>
              <a:buChar char="Ø"/>
            </a:pPr>
            <a:r>
              <a:rPr lang="en-US" dirty="0" smtClean="0"/>
              <a:t>Public Works</a:t>
            </a:r>
          </a:p>
          <a:p>
            <a:pPr>
              <a:buFont typeface="Wingdings" pitchFamily="2" charset="2"/>
              <a:buChar char="Ø"/>
            </a:pPr>
            <a:r>
              <a:rPr lang="en-US" dirty="0" smtClean="0"/>
              <a:t>Civil Service</a:t>
            </a:r>
          </a:p>
          <a:p>
            <a:pPr>
              <a:buFont typeface="Wingdings" pitchFamily="2" charset="2"/>
              <a:buChar char="Ø"/>
            </a:pPr>
            <a:r>
              <a:rPr lang="en-US" dirty="0" smtClean="0"/>
              <a:t>Communications &amp; Community Engagement</a:t>
            </a:r>
          </a:p>
          <a:p>
            <a:pPr>
              <a:buFont typeface="Wingdings" pitchFamily="2" charset="2"/>
              <a:buChar char="Ø"/>
            </a:pPr>
            <a:r>
              <a:rPr lang="en-US" dirty="0" smtClean="0"/>
              <a:t>Community Development</a:t>
            </a:r>
          </a:p>
          <a:p>
            <a:pPr>
              <a:buFont typeface="Wingdings" pitchFamily="2" charset="2"/>
              <a:buChar char="Ø"/>
            </a:pPr>
            <a:r>
              <a:rPr lang="en-US" dirty="0" smtClean="0"/>
              <a:t>Department of Information Technology</a:t>
            </a:r>
          </a:p>
          <a:p>
            <a:pPr>
              <a:buNone/>
            </a:pPr>
            <a:endParaRPr lang="en-US" dirty="0"/>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12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686909" cy="714375"/>
          </a:xfrm>
        </p:spPr>
        <p:txBody>
          <a:bodyPr/>
          <a:lstStyle/>
          <a:p>
            <a:r>
              <a:rPr lang="en-US" sz="4000" dirty="0" smtClean="0"/>
              <a:t>Department Presentations </a:t>
            </a:r>
            <a:r>
              <a:rPr lang="en-US" sz="2800" dirty="0" smtClean="0"/>
              <a:t>(Cont.)</a:t>
            </a:r>
            <a:endParaRPr lang="en-US" sz="4000" dirty="0"/>
          </a:p>
        </p:txBody>
      </p:sp>
      <p:sp>
        <p:nvSpPr>
          <p:cNvPr id="7" name="Content Placeholder 6"/>
          <p:cNvSpPr>
            <a:spLocks noGrp="1"/>
          </p:cNvSpPr>
          <p:nvPr>
            <p:ph idx="1"/>
          </p:nvPr>
        </p:nvSpPr>
        <p:spPr>
          <a:xfrm>
            <a:off x="242888" y="1332657"/>
            <a:ext cx="8513762" cy="5206255"/>
          </a:xfrm>
        </p:spPr>
        <p:txBody>
          <a:bodyPr/>
          <a:lstStyle/>
          <a:p>
            <a:pPr>
              <a:buFont typeface="Wingdings" pitchFamily="2" charset="2"/>
              <a:buChar char="Ø"/>
            </a:pPr>
            <a:r>
              <a:rPr lang="en-US" dirty="0" smtClean="0"/>
              <a:t>Finance Department</a:t>
            </a:r>
          </a:p>
          <a:p>
            <a:pPr>
              <a:buFont typeface="Wingdings" pitchFamily="2" charset="2"/>
              <a:buChar char="Ø"/>
            </a:pPr>
            <a:r>
              <a:rPr lang="en-US" dirty="0" smtClean="0"/>
              <a:t>Human Resources</a:t>
            </a:r>
          </a:p>
          <a:p>
            <a:pPr>
              <a:buFont typeface="Wingdings" pitchFamily="2" charset="2"/>
              <a:buChar char="Ø"/>
            </a:pPr>
            <a:r>
              <a:rPr lang="en-US" dirty="0" smtClean="0"/>
              <a:t>Municipal Court</a:t>
            </a:r>
          </a:p>
          <a:p>
            <a:pPr>
              <a:buFont typeface="Wingdings" pitchFamily="2" charset="2"/>
              <a:buChar char="Ø"/>
            </a:pPr>
            <a:r>
              <a:rPr lang="en-US" dirty="0" smtClean="0"/>
              <a:t>Parks, Recreation &amp; Community Services</a:t>
            </a:r>
          </a:p>
          <a:p>
            <a:pPr>
              <a:buFont typeface="Wingdings" pitchFamily="2" charset="2"/>
              <a:buChar char="Ø"/>
            </a:pPr>
            <a:r>
              <a:rPr lang="en-US" dirty="0" smtClean="0"/>
              <a:t>City Clerk</a:t>
            </a:r>
          </a:p>
          <a:p>
            <a:pPr>
              <a:buFont typeface="Wingdings" pitchFamily="2" charset="2"/>
              <a:buChar char="Ø"/>
            </a:pPr>
            <a:r>
              <a:rPr lang="en-US" dirty="0" smtClean="0"/>
              <a:t>City Manager</a:t>
            </a:r>
          </a:p>
          <a:p>
            <a:pPr>
              <a:buFont typeface="Wingdings" pitchFamily="2" charset="2"/>
              <a:buChar char="Ø"/>
            </a:pPr>
            <a:r>
              <a:rPr lang="en-US" dirty="0" smtClean="0"/>
              <a:t>City Attorney</a:t>
            </a:r>
          </a:p>
          <a:p>
            <a:pPr>
              <a:buNone/>
            </a:pPr>
            <a:endParaRPr lang="en-US" dirty="0" smtClean="0"/>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13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98180" y="2070934"/>
            <a:ext cx="652692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RENO POLICE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14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5149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1371600" lvl="2" indent="-457200">
              <a:spcAft>
                <a:spcPts val="600"/>
              </a:spcAft>
              <a:buFont typeface="Wingdings" panose="05000000000000000000" pitchFamily="2" charset="2"/>
              <a:buChar char="Ø"/>
            </a:pPr>
            <a:endParaRPr lang="en-US" sz="18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Partner with our community to create a safe city by providing the highest level of police services</a:t>
            </a:r>
          </a:p>
          <a:p>
            <a:pPr marL="1371600" lvl="2" indent="-457200">
              <a:spcAft>
                <a:spcPts val="600"/>
              </a:spcAft>
            </a:pPr>
            <a:endParaRPr lang="en-US" sz="1800" b="1" dirty="0" smtClean="0">
              <a:solidFill>
                <a:schemeClr val="tx1"/>
              </a:solidFill>
            </a:endParaRPr>
          </a:p>
          <a:p>
            <a:pPr marL="1828800" lvl="3" indent="-457200">
              <a:spcAft>
                <a:spcPts val="600"/>
              </a:spcAft>
              <a:buFont typeface="Wingdings" panose="05000000000000000000" pitchFamily="2" charset="2"/>
              <a:buChar char="Ø"/>
            </a:pPr>
            <a:r>
              <a:rPr lang="en-US" sz="2000" b="1" dirty="0" smtClean="0">
                <a:solidFill>
                  <a:schemeClr val="tx1"/>
                </a:solidFill>
              </a:rPr>
              <a:t>Responding to calls for service in a prompt and courteous manner</a:t>
            </a:r>
          </a:p>
          <a:p>
            <a:pPr marL="1828800" lvl="3" indent="-457200">
              <a:spcAft>
                <a:spcPts val="600"/>
              </a:spcAft>
              <a:buFont typeface="Wingdings" panose="05000000000000000000" pitchFamily="2" charset="2"/>
              <a:buChar char="Ø"/>
            </a:pPr>
            <a:r>
              <a:rPr lang="en-US" sz="2000" b="1" dirty="0" smtClean="0">
                <a:solidFill>
                  <a:schemeClr val="tx1"/>
                </a:solidFill>
              </a:rPr>
              <a:t>Implementing intelligence led policing practices to solve crimes</a:t>
            </a:r>
          </a:p>
          <a:p>
            <a:pPr marL="1828800" lvl="3" indent="-457200">
              <a:spcAft>
                <a:spcPts val="600"/>
              </a:spcAft>
              <a:buFont typeface="Wingdings" panose="05000000000000000000" pitchFamily="2" charset="2"/>
              <a:buChar char="Ø"/>
            </a:pPr>
            <a:r>
              <a:rPr lang="en-US" sz="2000" b="1" dirty="0" smtClean="0">
                <a:solidFill>
                  <a:schemeClr val="tx1"/>
                </a:solidFill>
              </a:rPr>
              <a:t>Adequately train newly hired officers </a:t>
            </a:r>
          </a:p>
          <a:p>
            <a:pPr marL="1828800" lvl="3" indent="-457200">
              <a:spcAft>
                <a:spcPts val="600"/>
              </a:spcAft>
              <a:buFont typeface="Wingdings" panose="05000000000000000000" pitchFamily="2" charset="2"/>
              <a:buChar char="Ø"/>
            </a:pPr>
            <a:r>
              <a:rPr lang="en-US" sz="2000" b="1" dirty="0" smtClean="0">
                <a:solidFill>
                  <a:schemeClr val="tx1"/>
                </a:solidFill>
              </a:rPr>
              <a:t>Evaluate effective deployment of police resources</a:t>
            </a:r>
          </a:p>
          <a:p>
            <a:pPr marL="1828800" lvl="3" indent="-457200">
              <a:spcAft>
                <a:spcPts val="600"/>
              </a:spcAft>
              <a:buFont typeface="Wingdings" panose="05000000000000000000" pitchFamily="2" charset="2"/>
              <a:buChar char="Ø"/>
            </a:pPr>
            <a:r>
              <a:rPr lang="en-US" sz="2000" b="1" dirty="0" smtClean="0">
                <a:solidFill>
                  <a:schemeClr val="tx1"/>
                </a:solidFill>
              </a:rPr>
              <a:t>Limit gang related crime through aggressive law enforcement efforts</a:t>
            </a:r>
          </a:p>
          <a:p>
            <a:pPr marL="1828800" lvl="3" indent="-457200">
              <a:spcAft>
                <a:spcPts val="600"/>
              </a:spcAft>
              <a:buFont typeface="Wingdings" panose="05000000000000000000" pitchFamily="2" charset="2"/>
              <a:buChar char="Ø"/>
            </a:pPr>
            <a:endParaRPr lang="en-US" b="1" dirty="0" smtClean="0">
              <a:solidFill>
                <a:schemeClr val="tx1"/>
              </a:solidFill>
            </a:endParaRPr>
          </a:p>
          <a:p>
            <a:pPr marL="1828800" lvl="3" indent="-457200">
              <a:spcAft>
                <a:spcPts val="600"/>
              </a:spcAft>
            </a:pPr>
            <a:endParaRPr lang="en-US" b="1" dirty="0" smtClean="0">
              <a:solidFill>
                <a:schemeClr val="tx1"/>
              </a:solidFill>
            </a:endParaRPr>
          </a:p>
          <a:p>
            <a:pPr marL="1371600" lvl="2" indent="-457200">
              <a:spcAft>
                <a:spcPts val="600"/>
              </a:spcAft>
            </a:pPr>
            <a:endParaRPr lang="en-US" sz="1800" b="1" dirty="0" smtClean="0">
              <a:solidFill>
                <a:schemeClr val="tx1"/>
              </a:solidFill>
            </a:endParaRPr>
          </a:p>
          <a:p>
            <a:pPr marL="1371600" lvl="2" indent="-457200">
              <a:spcAft>
                <a:spcPts val="600"/>
              </a:spcAft>
              <a:buFont typeface="Wingdings" panose="05000000000000000000" pitchFamily="2" charset="2"/>
              <a:buChar char="Ø"/>
            </a:pPr>
            <a:endParaRPr lang="en-US" sz="1800" b="1" dirty="0" smtClean="0">
              <a:solidFill>
                <a:schemeClr val="tx1"/>
              </a:solidFill>
            </a:endParaRPr>
          </a:p>
          <a:p>
            <a:pPr marL="1371600" lvl="2" indent="-457200">
              <a:spcAft>
                <a:spcPts val="600"/>
              </a:spcAft>
              <a:buFont typeface="Wingdings" panose="05000000000000000000" pitchFamily="2" charset="2"/>
              <a:buChar char="Ø"/>
            </a:pPr>
            <a:endParaRPr lang="en-US" sz="1800" b="1" dirty="0" smtClean="0">
              <a:solidFill>
                <a:schemeClr val="tx1"/>
              </a:solidFill>
            </a:endParaRPr>
          </a:p>
          <a:p>
            <a:pPr marL="914400" lvl="1" indent="-457200">
              <a:spcAft>
                <a:spcPts val="600"/>
              </a:spcAft>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47623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a:bodyPr>
          <a:lstStyle/>
          <a:p>
            <a:pPr marL="914400" lvl="1" indent="-457200">
              <a:spcAft>
                <a:spcPts val="600"/>
              </a:spcAft>
              <a:buFont typeface="Wingdings" charset="2"/>
              <a:buChar char="Ø"/>
            </a:pPr>
            <a:endParaRPr lang="en-US" dirty="0" smtClean="0"/>
          </a:p>
          <a:p>
            <a:pPr marL="914400" lvl="1" indent="-457200">
              <a:spcAft>
                <a:spcPts val="600"/>
              </a:spcAft>
              <a:buFont typeface="Wingdings" charset="2"/>
              <a:buChar char="Ø"/>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4" name="Rectangle 3"/>
          <p:cNvSpPr/>
          <p:nvPr/>
        </p:nvSpPr>
        <p:spPr>
          <a:xfrm>
            <a:off x="-544160" y="653106"/>
            <a:ext cx="8730344" cy="5570756"/>
          </a:xfrm>
          <a:prstGeom prst="rect">
            <a:avLst/>
          </a:prstGeom>
        </p:spPr>
        <p:txBody>
          <a:bodyPr wrap="square">
            <a:spAutoFit/>
          </a:bodyPr>
          <a:lstStyle/>
          <a:p>
            <a:pPr marL="1828800" lvl="3" indent="-457200">
              <a:spcAft>
                <a:spcPts val="600"/>
              </a:spcAft>
            </a:pPr>
            <a:endParaRPr lang="en-US" b="1" dirty="0" smtClean="0"/>
          </a:p>
          <a:p>
            <a:pPr marL="1828800" lvl="3" indent="-457200">
              <a:spcAft>
                <a:spcPts val="600"/>
              </a:spcAft>
            </a:pPr>
            <a:endParaRPr lang="en-US" b="1" dirty="0" smtClean="0"/>
          </a:p>
          <a:p>
            <a:pPr marL="1828800" lvl="3" indent="-457200">
              <a:spcAft>
                <a:spcPts val="600"/>
              </a:spcAft>
              <a:buFont typeface="Wingdings" panose="05000000000000000000" pitchFamily="2" charset="2"/>
              <a:buChar char="Ø"/>
            </a:pPr>
            <a:r>
              <a:rPr lang="en-US" sz="2000" b="1" dirty="0" smtClean="0"/>
              <a:t>Provide a high visibility law enforcement presence in the downtown area</a:t>
            </a:r>
          </a:p>
          <a:p>
            <a:pPr marL="1828800" lvl="3" indent="-457200">
              <a:spcAft>
                <a:spcPts val="600"/>
              </a:spcAft>
              <a:buFont typeface="Wingdings" panose="05000000000000000000" pitchFamily="2" charset="2"/>
              <a:buChar char="Ø"/>
            </a:pPr>
            <a:r>
              <a:rPr lang="en-US" sz="2000" b="1" dirty="0" smtClean="0"/>
              <a:t>Thorough investigation of crimes resulting in apprehension of offenders and recovery of stolen property</a:t>
            </a:r>
          </a:p>
          <a:p>
            <a:pPr marL="1828800" lvl="3" indent="-457200">
              <a:spcAft>
                <a:spcPts val="600"/>
              </a:spcAft>
              <a:buFont typeface="Wingdings" panose="05000000000000000000" pitchFamily="2" charset="2"/>
              <a:buChar char="Ø"/>
            </a:pPr>
            <a:r>
              <a:rPr lang="en-US" sz="2000" b="1" dirty="0" smtClean="0"/>
              <a:t>Traffic law enforcement and public education to reduce property damage, injuries, and deaths associated with traffic crashes</a:t>
            </a:r>
          </a:p>
          <a:p>
            <a:pPr marL="1828800" lvl="3" indent="-457200">
              <a:spcAft>
                <a:spcPts val="600"/>
              </a:spcAft>
              <a:buFont typeface="Wingdings" panose="05000000000000000000" pitchFamily="2" charset="2"/>
              <a:buChar char="Ø"/>
            </a:pPr>
            <a:r>
              <a:rPr lang="en-US" sz="2000" b="1" dirty="0" smtClean="0"/>
              <a:t>Plan, administer, and coordinate the resources necessary to ensure cost effective and efficient provisions to the department</a:t>
            </a:r>
          </a:p>
          <a:p>
            <a:pPr marL="1828800" lvl="3" indent="-457200">
              <a:spcAft>
                <a:spcPts val="600"/>
              </a:spcAft>
              <a:buFont typeface="Wingdings" panose="05000000000000000000" pitchFamily="2" charset="2"/>
              <a:buChar char="Ø"/>
            </a:pPr>
            <a:r>
              <a:rPr lang="en-US" sz="2000" b="1" dirty="0" smtClean="0"/>
              <a:t>Provide the highest level of victim-centered services and resources through the Victim Services Unit</a:t>
            </a:r>
          </a:p>
          <a:p>
            <a:pPr marL="1828800" lvl="3" indent="-457200">
              <a:spcAft>
                <a:spcPts val="600"/>
              </a:spcAft>
              <a:buFont typeface="Wingdings" panose="05000000000000000000" pitchFamily="2" charset="2"/>
              <a:buChar char="Ø"/>
            </a:pPr>
            <a:r>
              <a:rPr lang="en-US" sz="2000" b="1" dirty="0" smtClean="0"/>
              <a:t>Partnerships with volunteer organizations provides additional resources at no cost to the city. </a:t>
            </a:r>
            <a:r>
              <a:rPr lang="en-US" sz="1400" b="1" i="1" dirty="0" smtClean="0"/>
              <a:t>(360 Blueprint, TIP, SAVE, Faith-based groups)</a:t>
            </a:r>
            <a:endParaRPr lang="en-US" sz="2000" b="1" dirty="0" smtClean="0"/>
          </a:p>
          <a:p>
            <a:pPr marL="1828800" lvl="3" indent="-457200">
              <a:spcAft>
                <a:spcPts val="600"/>
              </a:spcAft>
              <a:buFont typeface="Wingdings" panose="05000000000000000000" pitchFamily="2" charset="2"/>
              <a:buChar char="Ø"/>
            </a:pPr>
            <a:endParaRPr lang="en-US" sz="2000" b="1" dirty="0" smtClean="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16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23257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914400" lvl="1" indent="-457200">
              <a:spcAft>
                <a:spcPts val="600"/>
              </a:spcAft>
            </a:pPr>
            <a:endParaRPr lang="en-US" sz="20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Increase efficiency of on-line reporting</a:t>
            </a:r>
          </a:p>
          <a:p>
            <a:pPr marL="1371600" lvl="2" indent="-457200">
              <a:spcAft>
                <a:spcPts val="600"/>
              </a:spcAft>
            </a:pPr>
            <a:endParaRPr lang="en-US" sz="20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Re-organization of dispatch services under the police department purview</a:t>
            </a:r>
          </a:p>
          <a:p>
            <a:pPr marL="1371600" lvl="2" indent="-457200">
              <a:spcAft>
                <a:spcPts val="600"/>
              </a:spcAft>
              <a:buFont typeface="Wingdings" panose="05000000000000000000" pitchFamily="2" charset="2"/>
              <a:buChar char="Ø"/>
            </a:pPr>
            <a:endParaRPr lang="en-US" sz="20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Mandatory body camera deployment</a:t>
            </a:r>
          </a:p>
          <a:p>
            <a:pPr marL="1371600" lvl="2" indent="-457200">
              <a:spcAft>
                <a:spcPts val="600"/>
              </a:spcAft>
              <a:buFont typeface="Wingdings" panose="05000000000000000000" pitchFamily="2" charset="2"/>
              <a:buChar char="Ø"/>
            </a:pPr>
            <a:endParaRPr lang="en-US" sz="20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Addressing challenges posed by annexation and population increase  </a:t>
            </a:r>
          </a:p>
          <a:p>
            <a:pPr marL="1371600" lvl="2" indent="-457200">
              <a:spcAft>
                <a:spcPts val="600"/>
              </a:spcAft>
              <a:buFont typeface="Wingdings" panose="05000000000000000000" pitchFamily="2" charset="2"/>
              <a:buChar char="Ø"/>
            </a:pPr>
            <a:endParaRPr lang="en-US" sz="1800" b="1" dirty="0" smtClean="0">
              <a:solidFill>
                <a:schemeClr val="tx1"/>
              </a:solidFill>
            </a:endParaRPr>
          </a:p>
          <a:p>
            <a:pPr marL="914400" lvl="1" indent="-457200">
              <a:spcAft>
                <a:spcPts val="600"/>
              </a:spcAft>
              <a:buFont typeface="Wingdings" panose="05000000000000000000" pitchFamily="2" charset="2"/>
              <a:buChar char="Ø"/>
            </a:pPr>
            <a:endParaRPr lang="en-US" dirty="0" smtClean="0">
              <a:solidFill>
                <a:schemeClr val="tx1"/>
              </a:solidFill>
            </a:endParaRPr>
          </a:p>
          <a:p>
            <a:pPr lvl="1">
              <a:spcAft>
                <a:spcPts val="600"/>
              </a:spcAft>
            </a:pPr>
            <a:endParaRPr lang="en-US" dirty="0" smtClean="0">
              <a:solidFill>
                <a:schemeClr val="tx1"/>
              </a:solidFill>
            </a:endParaRPr>
          </a:p>
          <a:p>
            <a:endParaRPr lang="en-US" sz="1800"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73080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Opportunities:</a:t>
            </a:r>
          </a:p>
          <a:p>
            <a:pPr marL="914400" lvl="1" indent="-457200">
              <a:spcAft>
                <a:spcPts val="600"/>
              </a:spcAft>
            </a:pPr>
            <a:endParaRPr lang="en-US" sz="2000" b="1"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Increase in resource allocation to homelessness</a:t>
            </a:r>
          </a:p>
          <a:p>
            <a:pPr marL="1371600" lvl="2" indent="-457200">
              <a:spcAft>
                <a:spcPts val="600"/>
              </a:spcAft>
              <a:buFont typeface="Wingdings" panose="05000000000000000000" pitchFamily="2" charset="2"/>
              <a:buChar char="Ø"/>
            </a:pPr>
            <a:r>
              <a:rPr lang="en-US" sz="2000" b="1" dirty="0" smtClean="0">
                <a:solidFill>
                  <a:schemeClr val="tx1"/>
                </a:solidFill>
              </a:rPr>
              <a:t>Re-Organization of executive staff to strengthen the department vision</a:t>
            </a:r>
          </a:p>
          <a:p>
            <a:pPr marL="1371600" lvl="2" indent="-457200">
              <a:spcAft>
                <a:spcPts val="600"/>
              </a:spcAft>
              <a:buFont typeface="Wingdings" panose="05000000000000000000" pitchFamily="2" charset="2"/>
              <a:buChar char="Ø"/>
            </a:pPr>
            <a:r>
              <a:rPr lang="en-US" sz="2000" b="1" dirty="0" smtClean="0">
                <a:solidFill>
                  <a:schemeClr val="tx1"/>
                </a:solidFill>
              </a:rPr>
              <a:t>Increased demand for traffic enforcement at high crash locations and unsafe pedestrian walkways, while working with limited personnel</a:t>
            </a:r>
          </a:p>
          <a:p>
            <a:pPr marL="1371600" lvl="2" indent="-457200">
              <a:spcAft>
                <a:spcPts val="600"/>
              </a:spcAft>
              <a:buFont typeface="Wingdings" panose="05000000000000000000" pitchFamily="2" charset="2"/>
              <a:buChar char="Ø"/>
            </a:pPr>
            <a:r>
              <a:rPr lang="en-US" sz="2000" b="1" dirty="0" smtClean="0">
                <a:solidFill>
                  <a:schemeClr val="tx1"/>
                </a:solidFill>
              </a:rPr>
              <a:t>Additional workload on patrol officers, detectives, and support staff with legalization of marijuana  </a:t>
            </a:r>
          </a:p>
          <a:p>
            <a:pPr marL="1371600" lvl="2" indent="-457200">
              <a:spcAft>
                <a:spcPts val="600"/>
              </a:spcAft>
            </a:pPr>
            <a:endParaRPr lang="en-US" sz="2000" b="1" dirty="0" smtClean="0">
              <a:solidFill>
                <a:schemeClr val="tx1"/>
              </a:solidFill>
            </a:endParaRPr>
          </a:p>
          <a:p>
            <a:pPr marL="1371600" lvl="2" indent="-457200">
              <a:spcAft>
                <a:spcPts val="600"/>
              </a:spcAft>
            </a:pPr>
            <a:endParaRPr lang="en-US" sz="2000" b="1" dirty="0" smtClean="0">
              <a:solidFill>
                <a:schemeClr val="tx1"/>
              </a:solidFill>
            </a:endParaRPr>
          </a:p>
          <a:p>
            <a:pPr marL="1371600" lvl="2" indent="-457200">
              <a:spcAft>
                <a:spcPts val="600"/>
              </a:spcAft>
              <a:buFont typeface="Wingdings" panose="05000000000000000000" pitchFamily="2" charset="2"/>
              <a:buChar char="Ø"/>
            </a:pPr>
            <a:endParaRPr lang="en-US" sz="2000" b="1" dirty="0" smtClean="0">
              <a:solidFill>
                <a:schemeClr val="tx1"/>
              </a:solidFill>
            </a:endParaRPr>
          </a:p>
          <a:p>
            <a:pPr marL="1371600" lvl="2" indent="-457200">
              <a:spcAft>
                <a:spcPts val="600"/>
              </a:spcAft>
            </a:pPr>
            <a:endParaRPr lang="en-US" sz="2000" b="1" dirty="0" smtClean="0">
              <a:solidFill>
                <a:schemeClr val="tx1"/>
              </a:solidFill>
            </a:endParaRPr>
          </a:p>
          <a:p>
            <a:pPr marL="1371600" lvl="2" indent="-457200">
              <a:spcAft>
                <a:spcPts val="600"/>
              </a:spcAft>
              <a:buFont typeface="Wingdings" panose="05000000000000000000" pitchFamily="2" charset="2"/>
              <a:buChar char="Ø"/>
            </a:pPr>
            <a:endParaRPr lang="en-US" sz="1800" b="1" dirty="0" smtClean="0">
              <a:solidFill>
                <a:schemeClr val="tx1"/>
              </a:solidFill>
            </a:endParaRPr>
          </a:p>
          <a:p>
            <a:pPr marL="914400" lvl="1" indent="-457200">
              <a:spcAft>
                <a:spcPts val="600"/>
              </a:spcAft>
              <a:buFont typeface="Wingdings" panose="05000000000000000000" pitchFamily="2" charset="2"/>
              <a:buChar char="Ø"/>
            </a:pPr>
            <a:endParaRPr lang="en-US" dirty="0" smtClean="0">
              <a:solidFill>
                <a:schemeClr val="tx1"/>
              </a:solidFill>
            </a:endParaRPr>
          </a:p>
          <a:p>
            <a:pPr lvl="1">
              <a:spcAft>
                <a:spcPts val="600"/>
              </a:spcAft>
            </a:pPr>
            <a:endParaRPr lang="en-US" dirty="0" smtClean="0">
              <a:solidFill>
                <a:schemeClr val="tx1"/>
              </a:solidFill>
            </a:endParaRPr>
          </a:p>
          <a:p>
            <a:endParaRPr lang="en-US" sz="1800"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18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62289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01245" y="2035791"/>
            <a:ext cx="6341508"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br>
              <a:rPr lang="en-US" sz="3600" dirty="0" smtClean="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
            </a:r>
            <a:br>
              <a:rPr lang="en-US" sz="360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PUBLIC SAFETY  DISPATCH</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19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1424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960931" y="1114481"/>
            <a:ext cx="8183069" cy="749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800" u="sng" dirty="0" smtClean="0">
                <a:solidFill>
                  <a:schemeClr val="bg1"/>
                </a:solidFill>
              </a:rPr>
              <a:t>February 23, 2018 Agenda:</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Follow-up items from February 21</a:t>
            </a:r>
            <a:r>
              <a:rPr lang="en-US" altLang="en-US" sz="3200" baseline="30000" dirty="0" smtClean="0">
                <a:solidFill>
                  <a:schemeClr val="bg1"/>
                </a:solidFill>
              </a:rPr>
              <a:t>st</a:t>
            </a:r>
            <a:r>
              <a:rPr lang="en-US" altLang="en-US" sz="3200" dirty="0" smtClean="0">
                <a:solidFill>
                  <a:schemeClr val="bg1"/>
                </a:solidFill>
              </a:rPr>
              <a:t> Council Workshop</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Department Budget Discussions</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Core Services</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Strategic Plans and Program Change Requests</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Council Budget Priorities for FY 18/19</a:t>
            </a:r>
          </a:p>
          <a:p>
            <a:pPr marL="571500" indent="-571500">
              <a:spcBef>
                <a:spcPts val="1800"/>
              </a:spcBef>
              <a:spcAft>
                <a:spcPts val="0"/>
              </a:spcAft>
              <a:buFont typeface="Wingdings" panose="05000000000000000000" pitchFamily="2" charset="2"/>
              <a:buChar char="Ø"/>
            </a:pPr>
            <a:endParaRPr lang="en-US" altLang="en-US" sz="3600" dirty="0" smtClean="0">
              <a:solidFill>
                <a:schemeClr val="bg1"/>
              </a:solidFill>
            </a:endParaRPr>
          </a:p>
          <a:p>
            <a:pPr>
              <a:spcAft>
                <a:spcPts val="600"/>
              </a:spcAft>
              <a:buFont typeface="Arial" panose="020B0604020202020204" pitchFamily="34" charset="0"/>
              <a:buChar char="•"/>
            </a:pPr>
            <a:endParaRPr lang="en-US" altLang="en-US" sz="2800" dirty="0" smtClean="0">
              <a:solidFill>
                <a:schemeClr val="bg1"/>
              </a:solidFill>
            </a:endParaRP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4448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3866344"/>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lvl="2">
              <a:spcAft>
                <a:spcPts val="600"/>
              </a:spcAft>
            </a:pPr>
            <a:endParaRPr lang="en-US" sz="2600"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264750" y="0"/>
            <a:ext cx="7977002" cy="713975"/>
          </a:xfrm>
        </p:spPr>
        <p:txBody>
          <a:bodyPr>
            <a:noAutofit/>
          </a:bodyPr>
          <a:lstStyle/>
          <a:p>
            <a:pPr algn="ctr"/>
            <a:r>
              <a:rPr lang="en-US" sz="2800" b="0" dirty="0" smtClean="0"/>
              <a:t>Reno Dispatch Core Services</a:t>
            </a:r>
            <a:endParaRPr lang="en-US" sz="2800" b="0" dirty="0"/>
          </a:p>
        </p:txBody>
      </p:sp>
      <p:sp>
        <p:nvSpPr>
          <p:cNvPr id="4" name="Text Placeholder 2"/>
          <p:cNvSpPr txBox="1">
            <a:spLocks/>
          </p:cNvSpPr>
          <p:nvPr/>
        </p:nvSpPr>
        <p:spPr>
          <a:xfrm>
            <a:off x="75951" y="973166"/>
            <a:ext cx="8882195" cy="6022100"/>
          </a:xfrm>
          <a:prstGeom prst="rect">
            <a:avLst/>
          </a:prstGeom>
        </p:spPr>
        <p:txBody>
          <a:bodyPr vert="horz" lIns="91440" tIns="45720" rIns="91440" bIns="45720" rtlCol="0" anchor="t">
            <a:normAutofit/>
          </a:bodyPr>
          <a:lstStyle/>
          <a:p>
            <a:pPr marL="803275" marR="0" lvl="1" indent="-346075" algn="l" defTabSz="457200" rtl="0" eaLnBrk="1" fontAlgn="auto" latinLnBrk="0" hangingPunct="1">
              <a:lnSpc>
                <a:spcPct val="100000"/>
              </a:lnSpc>
              <a:spcBef>
                <a:spcPct val="20000"/>
              </a:spcBef>
              <a:spcAft>
                <a:spcPts val="600"/>
              </a:spcAft>
              <a:buClrTx/>
              <a:buSzTx/>
              <a:buFont typeface="Arial"/>
              <a:buAutoNum type="arabicParenR"/>
              <a:tabLst>
                <a:tab pos="803275" algn="l"/>
              </a:tabLst>
              <a:defRPr/>
            </a:pPr>
            <a:r>
              <a:rPr kumimoji="0" lang="en-US" sz="2000" b="1" i="0" u="none" strike="noStrike" kern="1200" cap="none" spc="0" normalizeH="0" baseline="0" noProof="0" dirty="0" smtClean="0">
                <a:ln>
                  <a:noFill/>
                </a:ln>
                <a:solidFill>
                  <a:schemeClr val="tx1"/>
                </a:solidFill>
                <a:effectLst/>
                <a:uLnTx/>
                <a:uFillTx/>
                <a:latin typeface="Arial"/>
                <a:ea typeface="+mn-ea"/>
                <a:cs typeface="Arial"/>
              </a:rPr>
              <a:t>Maintain a professional, efficient and effective </a:t>
            </a:r>
            <a:r>
              <a:rPr kumimoji="0" lang="en-US" sz="2000" b="1" i="0" u="none" strike="noStrike" kern="1200" cap="none" spc="0" normalizeH="0" noProof="0" dirty="0" smtClean="0">
                <a:ln>
                  <a:noFill/>
                </a:ln>
                <a:solidFill>
                  <a:schemeClr val="tx1"/>
                </a:solidFill>
                <a:effectLst/>
                <a:uLnTx/>
                <a:uFillTx/>
                <a:latin typeface="Arial"/>
                <a:ea typeface="+mn-ea"/>
                <a:cs typeface="Arial"/>
              </a:rPr>
              <a:t>                       </a:t>
            </a:r>
            <a:r>
              <a:rPr kumimoji="0" lang="en-US" sz="2000" b="1" i="0" u="none" strike="noStrike" kern="1200" cap="none" spc="0" normalizeH="0" baseline="0" noProof="0" dirty="0" smtClean="0">
                <a:ln>
                  <a:noFill/>
                </a:ln>
                <a:solidFill>
                  <a:schemeClr val="tx1"/>
                </a:solidFill>
                <a:effectLst/>
                <a:uLnTx/>
                <a:uFillTx/>
                <a:latin typeface="Arial"/>
                <a:ea typeface="+mn-ea"/>
                <a:cs typeface="Arial"/>
              </a:rPr>
              <a:t>Public Safety Dispatch Center</a:t>
            </a:r>
          </a:p>
          <a:p>
            <a:pPr marL="803275" marR="0" lvl="1" indent="-346075" algn="l" defTabSz="457200" rtl="0" eaLnBrk="1" fontAlgn="auto" latinLnBrk="0" hangingPunct="1">
              <a:lnSpc>
                <a:spcPct val="100000"/>
              </a:lnSpc>
              <a:spcBef>
                <a:spcPct val="20000"/>
              </a:spcBef>
              <a:spcAft>
                <a:spcPts val="600"/>
              </a:spcAft>
              <a:buClrTx/>
              <a:buSzTx/>
              <a:tabLst>
                <a:tab pos="803275" algn="l"/>
              </a:tabLst>
              <a:defRPr/>
            </a:pPr>
            <a:endParaRPr kumimoji="0" lang="en-US" sz="2000" b="1" i="0" u="none" strike="noStrike" kern="1200" cap="none" spc="0" normalizeH="0" baseline="0" noProof="0" dirty="0" smtClean="0">
              <a:ln>
                <a:noFill/>
              </a:ln>
              <a:solidFill>
                <a:schemeClr val="tx1"/>
              </a:solidFill>
              <a:effectLst/>
              <a:uLnTx/>
              <a:uFillTx/>
              <a:latin typeface="Arial"/>
              <a:ea typeface="+mn-ea"/>
              <a:cs typeface="Arial"/>
            </a:endParaRPr>
          </a:p>
          <a:p>
            <a:pPr marL="803275" marR="0" lvl="1" indent="-346075" algn="l" defTabSz="457200" rtl="0" eaLnBrk="1" fontAlgn="auto" latinLnBrk="0" hangingPunct="1">
              <a:lnSpc>
                <a:spcPct val="100000"/>
              </a:lnSpc>
              <a:spcBef>
                <a:spcPct val="20000"/>
              </a:spcBef>
              <a:spcAft>
                <a:spcPts val="600"/>
              </a:spcAft>
              <a:buClrTx/>
              <a:buSzTx/>
              <a:buFont typeface="Arial"/>
              <a:buNone/>
              <a:tabLst/>
              <a:defRPr/>
            </a:pPr>
            <a:r>
              <a:rPr kumimoji="0" lang="en-US" sz="2000" b="1" i="0" u="none" strike="noStrike" kern="1200" cap="none" spc="0" normalizeH="0" baseline="0" noProof="0" dirty="0" smtClean="0">
                <a:ln>
                  <a:noFill/>
                </a:ln>
                <a:solidFill>
                  <a:schemeClr val="tx1"/>
                </a:solidFill>
                <a:effectLst/>
                <a:uLnTx/>
                <a:uFillTx/>
                <a:latin typeface="Arial"/>
                <a:ea typeface="+mn-ea"/>
                <a:cs typeface="Arial"/>
              </a:rPr>
              <a:t>2) Train and develop professional employees at all ranks</a:t>
            </a:r>
            <a:r>
              <a:rPr kumimoji="0" lang="en-US" sz="2000" b="1" i="0" u="none" strike="noStrike" kern="1200" cap="none" spc="0" normalizeH="0" noProof="0" dirty="0" smtClean="0">
                <a:ln>
                  <a:noFill/>
                </a:ln>
                <a:solidFill>
                  <a:schemeClr val="tx1"/>
                </a:solidFill>
                <a:effectLst/>
                <a:uLnTx/>
                <a:uFillTx/>
                <a:latin typeface="Arial"/>
                <a:ea typeface="+mn-ea"/>
                <a:cs typeface="Arial"/>
              </a:rPr>
              <a:t>   throughout the course of their careers</a:t>
            </a:r>
          </a:p>
          <a:p>
            <a:pPr marL="803275" marR="0" lvl="1" indent="-346075" algn="l" defTabSz="457200" rtl="0" eaLnBrk="1" fontAlgn="auto" latinLnBrk="0" hangingPunct="1">
              <a:lnSpc>
                <a:spcPct val="100000"/>
              </a:lnSpc>
              <a:spcBef>
                <a:spcPct val="20000"/>
              </a:spcBef>
              <a:spcAft>
                <a:spcPts val="600"/>
              </a:spcAft>
              <a:buClrTx/>
              <a:buSzTx/>
              <a:buFont typeface="Arial"/>
              <a:buNone/>
              <a:tabLst/>
              <a:defRPr/>
            </a:pPr>
            <a:endParaRPr kumimoji="0" lang="en-US" sz="2000" b="1" i="0" u="none" strike="noStrike" kern="1200" cap="none" spc="0" normalizeH="0" noProof="0" dirty="0" smtClean="0">
              <a:ln>
                <a:noFill/>
              </a:ln>
              <a:solidFill>
                <a:schemeClr val="tx1"/>
              </a:solidFill>
              <a:effectLst/>
              <a:uLnTx/>
              <a:uFillTx/>
              <a:latin typeface="Arial"/>
              <a:ea typeface="+mn-ea"/>
              <a:cs typeface="Arial"/>
            </a:endParaRPr>
          </a:p>
          <a:p>
            <a:pPr marL="914400" lvl="1" indent="-457200" eaLnBrk="1" fontAlgn="auto" hangingPunct="1">
              <a:spcBef>
                <a:spcPct val="20000"/>
              </a:spcBef>
              <a:spcAft>
                <a:spcPts val="600"/>
              </a:spcAft>
              <a:buAutoNum type="arabicParenR" startAt="3"/>
              <a:defRPr/>
            </a:pPr>
            <a:r>
              <a:rPr lang="en-US" sz="2000" b="1" dirty="0" smtClean="0">
                <a:latin typeface="Arial"/>
                <a:cs typeface="Arial"/>
              </a:rPr>
              <a:t>Enhance service levels to the public and user agencies</a:t>
            </a:r>
          </a:p>
          <a:p>
            <a:pPr marL="914400" lvl="1" indent="-457200" eaLnBrk="1" fontAlgn="auto" hangingPunct="1">
              <a:spcBef>
                <a:spcPct val="20000"/>
              </a:spcBef>
              <a:spcAft>
                <a:spcPts val="600"/>
              </a:spcAft>
              <a:defRPr/>
            </a:pPr>
            <a:endParaRPr lang="en-US" sz="2000" b="1" dirty="0" smtClean="0">
              <a:latin typeface="Arial"/>
              <a:cs typeface="Arial"/>
            </a:endParaRPr>
          </a:p>
          <a:p>
            <a:pPr marL="914400" lvl="1" indent="-457200" eaLnBrk="1" fontAlgn="auto" hangingPunct="1">
              <a:spcBef>
                <a:spcPct val="20000"/>
              </a:spcBef>
              <a:spcAft>
                <a:spcPts val="600"/>
              </a:spcAft>
              <a:defRPr/>
            </a:pPr>
            <a:r>
              <a:rPr lang="en-US" sz="2000" b="1" dirty="0" smtClean="0">
                <a:latin typeface="Arial"/>
                <a:cs typeface="Arial"/>
              </a:rPr>
              <a:t>4)	Maintain incident records and audio recordings for radio and  telephone systems within State and local requirements</a:t>
            </a:r>
          </a:p>
          <a:p>
            <a:pPr marL="914400" lvl="1" indent="-457200" eaLnBrk="1" fontAlgn="auto" hangingPunct="1">
              <a:spcBef>
                <a:spcPct val="20000"/>
              </a:spcBef>
              <a:spcAft>
                <a:spcPts val="600"/>
              </a:spcAft>
              <a:defRPr/>
            </a:pPr>
            <a:endParaRPr lang="en-US" sz="2000" b="1" dirty="0" smtClean="0">
              <a:latin typeface="Arial"/>
              <a:cs typeface="Arial"/>
            </a:endParaRPr>
          </a:p>
          <a:p>
            <a:pPr marL="914400" lvl="1" indent="-457200" eaLnBrk="1" fontAlgn="auto" hangingPunct="1">
              <a:spcBef>
                <a:spcPct val="20000"/>
              </a:spcBef>
              <a:spcAft>
                <a:spcPts val="600"/>
              </a:spcAft>
              <a:buAutoNum type="arabicParenR" startAt="5"/>
              <a:defRPr/>
            </a:pPr>
            <a:r>
              <a:rPr lang="en-US" sz="2000" b="1" dirty="0" smtClean="0"/>
              <a:t>Partner with the City Clerk’s office to fulfill public records and requests for public safety dispatch-related recordings and records in accordance with NRS</a:t>
            </a:r>
          </a:p>
          <a:p>
            <a:pPr marL="914400" marR="0" lvl="1" indent="-457200" algn="l" defTabSz="457200" rtl="0" eaLnBrk="1" fontAlgn="auto" latinLnBrk="0" hangingPunct="1">
              <a:lnSpc>
                <a:spcPct val="100000"/>
              </a:lnSpc>
              <a:spcBef>
                <a:spcPct val="20000"/>
              </a:spcBef>
              <a:spcAft>
                <a:spcPts val="600"/>
              </a:spcAft>
              <a:buClrTx/>
              <a:buSzTx/>
              <a:tabLst/>
              <a:defRPr/>
            </a:pPr>
            <a:endParaRPr kumimoji="0" lang="en-US" sz="2000" b="1" i="0" u="none" strike="noStrike" kern="1200" cap="none" spc="0" normalizeH="0" noProof="0" dirty="0" smtClean="0">
              <a:ln>
                <a:noFill/>
              </a:ln>
              <a:solidFill>
                <a:schemeClr val="tx1"/>
              </a:solidFill>
              <a:effectLst/>
              <a:uLnTx/>
              <a:uFillTx/>
              <a:latin typeface="Arial"/>
              <a:ea typeface="+mn-ea"/>
              <a:cs typeface="Arial"/>
            </a:endParaRPr>
          </a:p>
          <a:p>
            <a:pPr marL="803275" marR="0" lvl="1" indent="-346075" algn="l" defTabSz="457200" rtl="0" eaLnBrk="1" fontAlgn="auto" latinLnBrk="0" hangingPunct="1">
              <a:lnSpc>
                <a:spcPct val="100000"/>
              </a:lnSpc>
              <a:spcBef>
                <a:spcPct val="20000"/>
              </a:spcBef>
              <a:spcAft>
                <a:spcPts val="600"/>
              </a:spcAft>
              <a:buClrTx/>
              <a:buSzTx/>
              <a:buFont typeface="Arial"/>
              <a:buNone/>
              <a:tabLst/>
              <a:defRPr/>
            </a:pPr>
            <a:endParaRPr kumimoji="0" lang="en-US" sz="2000" b="1" i="0" u="none" strike="noStrike" kern="1200" cap="none" spc="0" normalizeH="0" noProof="0" dirty="0" smtClean="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38511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47500" lnSpcReduction="20000"/>
          </a:bodyPr>
          <a:lstStyle/>
          <a:p>
            <a:pPr marL="971550" lvl="1" indent="-514350">
              <a:spcAft>
                <a:spcPts val="600"/>
              </a:spcAft>
              <a:buAutoNum type="arabicParenR" startAt="6"/>
              <a:defRPr/>
            </a:pPr>
            <a:endParaRPr lang="en-US" sz="2900" b="1" dirty="0" smtClean="0"/>
          </a:p>
          <a:p>
            <a:pPr marL="971550" lvl="1" indent="-514350">
              <a:spcAft>
                <a:spcPts val="600"/>
              </a:spcAft>
              <a:buAutoNum type="arabicParenR" startAt="6"/>
              <a:defRPr/>
            </a:pPr>
            <a:r>
              <a:rPr lang="en-US" sz="4200" b="1" dirty="0" smtClean="0"/>
              <a:t>Provide evidentiary recordings as requested by the City Attorney’s Office, the Washoe County District Attorney’s Office, and our partnering agencies</a:t>
            </a:r>
          </a:p>
          <a:p>
            <a:pPr marL="971550" lvl="1" indent="-514350">
              <a:spcAft>
                <a:spcPts val="600"/>
              </a:spcAft>
              <a:defRPr/>
            </a:pPr>
            <a:endParaRPr lang="en-US" sz="4200" b="1" dirty="0" smtClean="0"/>
          </a:p>
          <a:p>
            <a:pPr marL="971550" lvl="1" indent="-514350">
              <a:spcAft>
                <a:spcPts val="600"/>
              </a:spcAft>
              <a:defRPr/>
            </a:pPr>
            <a:r>
              <a:rPr lang="en-US" sz="4200" b="1" dirty="0" smtClean="0"/>
              <a:t>7)	Partner with the City Clerk’s office to fulfill public records and requests for public safety dispatch-related recordings and records in accordance with NRS</a:t>
            </a:r>
          </a:p>
          <a:p>
            <a:pPr marL="971550" lvl="1" indent="-514350">
              <a:spcAft>
                <a:spcPts val="600"/>
              </a:spcAft>
              <a:defRPr/>
            </a:pPr>
            <a:endParaRPr lang="en-US" sz="4200" b="1" dirty="0" smtClean="0"/>
          </a:p>
          <a:p>
            <a:pPr marL="971550" lvl="1" indent="-514350">
              <a:spcAft>
                <a:spcPts val="600"/>
              </a:spcAft>
              <a:defRPr/>
            </a:pPr>
            <a:r>
              <a:rPr lang="en-US" sz="4200" b="1" dirty="0" smtClean="0"/>
              <a:t>8)	Provide evidentiary recordings as requested by the City Attorney’s Office, the Washoe County District Attorney’s Office, and our partnering agencies</a:t>
            </a:r>
          </a:p>
          <a:p>
            <a:pPr marL="971550" lvl="1" indent="-514350">
              <a:spcAft>
                <a:spcPts val="600"/>
              </a:spcAft>
              <a:defRPr/>
            </a:pPr>
            <a:endParaRPr lang="en-US" sz="4200" b="1" dirty="0" smtClean="0"/>
          </a:p>
          <a:p>
            <a:pPr marL="971550" lvl="1" indent="-514350">
              <a:spcAft>
                <a:spcPts val="600"/>
              </a:spcAft>
              <a:defRPr/>
            </a:pPr>
            <a:r>
              <a:rPr lang="en-US" sz="4200" b="1" dirty="0" smtClean="0"/>
              <a:t>9)	Foster positive working relationships with all internal and external customers. </a:t>
            </a:r>
          </a:p>
          <a:p>
            <a:pPr marL="971550" lvl="1" indent="-514350">
              <a:spcAft>
                <a:spcPts val="600"/>
              </a:spcAft>
              <a:buAutoNum type="arabicParenR" startAt="6"/>
              <a:defRPr/>
            </a:pPr>
            <a:endParaRPr lang="en-US" sz="5000" b="1" dirty="0" smtClean="0"/>
          </a:p>
          <a:p>
            <a:pPr marL="803275" lvl="1" indent="-346075">
              <a:spcAft>
                <a:spcPts val="600"/>
              </a:spcAft>
              <a:defRPr/>
            </a:pPr>
            <a:endParaRPr lang="en-US" sz="2000" dirty="0" smtClean="0">
              <a:solidFill>
                <a:schemeClr val="tx1"/>
              </a:solidFill>
            </a:endParaRPr>
          </a:p>
          <a:p>
            <a:pPr marL="1371600" lvl="2" indent="-457200">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Reno Dispatch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21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54613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835900"/>
            <a:ext cx="8458200" cy="6022100"/>
          </a:xfrm>
        </p:spPr>
        <p:txBody>
          <a:bodyPr>
            <a:normAutofit/>
          </a:bodyPr>
          <a:lstStyle/>
          <a:p>
            <a:pPr marL="914400" lvl="1" indent="-457200">
              <a:spcAft>
                <a:spcPts val="600"/>
              </a:spcAft>
            </a:pPr>
            <a:r>
              <a:rPr lang="en-US" sz="2400" b="1" dirty="0" smtClean="0">
                <a:solidFill>
                  <a:schemeClr val="tx1"/>
                </a:solidFill>
              </a:rPr>
              <a:t>Goals and Objectives:</a:t>
            </a:r>
          </a:p>
          <a:p>
            <a:pPr marL="914400" lvl="1" indent="-457200">
              <a:spcAft>
                <a:spcPts val="600"/>
              </a:spcAft>
            </a:pPr>
            <a:endParaRPr lang="en-US" sz="2400" b="1" dirty="0" smtClean="0">
              <a:solidFill>
                <a:schemeClr val="tx1"/>
              </a:solidFill>
            </a:endParaRPr>
          </a:p>
          <a:p>
            <a:pPr marL="914400" lvl="1" indent="-457200">
              <a:spcAft>
                <a:spcPts val="600"/>
              </a:spcAft>
              <a:buAutoNum type="arabicParenR"/>
            </a:pPr>
            <a:r>
              <a:rPr lang="en-US" sz="2000" b="1" dirty="0" smtClean="0">
                <a:solidFill>
                  <a:schemeClr val="tx1"/>
                </a:solidFill>
              </a:rPr>
              <a:t>Staff to Authorized Levels</a:t>
            </a:r>
          </a:p>
          <a:p>
            <a:pPr marL="914400" lvl="1" indent="-457200">
              <a:spcAft>
                <a:spcPts val="600"/>
              </a:spcAft>
            </a:pPr>
            <a:endParaRPr lang="en-US" sz="2000" b="1" dirty="0" smtClean="0">
              <a:solidFill>
                <a:schemeClr val="tx1"/>
              </a:solidFill>
            </a:endParaRPr>
          </a:p>
          <a:p>
            <a:pPr marL="914400" lvl="1" indent="-457200">
              <a:spcAft>
                <a:spcPts val="600"/>
              </a:spcAft>
              <a:buAutoNum type="arabicParenR" startAt="2"/>
            </a:pPr>
            <a:r>
              <a:rPr lang="en-US" sz="2000" b="1" dirty="0" smtClean="0">
                <a:solidFill>
                  <a:schemeClr val="tx1"/>
                </a:solidFill>
              </a:rPr>
              <a:t>Recruit, Screen and Select Qualified Staff</a:t>
            </a:r>
          </a:p>
          <a:p>
            <a:pPr marL="914400" lvl="1" indent="-457200">
              <a:spcAft>
                <a:spcPts val="600"/>
              </a:spcAft>
            </a:pPr>
            <a:endParaRPr lang="en-US" sz="2000" b="1" dirty="0" smtClean="0">
              <a:solidFill>
                <a:schemeClr val="tx1"/>
              </a:solidFill>
            </a:endParaRPr>
          </a:p>
          <a:p>
            <a:pPr marL="914400" lvl="1" indent="-457200">
              <a:spcAft>
                <a:spcPts val="600"/>
              </a:spcAft>
              <a:buAutoNum type="arabicParenR" startAt="3"/>
            </a:pPr>
            <a:r>
              <a:rPr lang="en-US" b="1" dirty="0" smtClean="0"/>
              <a:t>Manage Job Complexity</a:t>
            </a:r>
          </a:p>
          <a:p>
            <a:pPr marL="914400" lvl="1" indent="-457200">
              <a:spcAft>
                <a:spcPts val="600"/>
              </a:spcAft>
            </a:pPr>
            <a:endParaRPr lang="en-US" b="1" dirty="0" smtClean="0"/>
          </a:p>
          <a:p>
            <a:pPr marL="914400" lvl="1" indent="-457200">
              <a:spcAft>
                <a:spcPts val="600"/>
              </a:spcAft>
            </a:pPr>
            <a:r>
              <a:rPr lang="en-US" b="1" dirty="0" smtClean="0"/>
              <a:t>4)	Take Care of Basic Needs</a:t>
            </a:r>
          </a:p>
          <a:p>
            <a:pPr marL="914400" lvl="1" indent="-457200">
              <a:spcAft>
                <a:spcPts val="600"/>
              </a:spcAft>
            </a:pPr>
            <a:endParaRPr lang="en-US" b="1" dirty="0" smtClean="0"/>
          </a:p>
          <a:p>
            <a:pPr marL="914400" lvl="1" indent="-457200">
              <a:spcAft>
                <a:spcPts val="600"/>
              </a:spcAft>
            </a:pPr>
            <a:r>
              <a:rPr lang="en-US" b="1" dirty="0" smtClean="0"/>
              <a:t>5)	Maintain and Continue to Enhance Center Performance</a:t>
            </a:r>
          </a:p>
          <a:p>
            <a:pPr marL="914400" lvl="1" indent="-457200">
              <a:spcAft>
                <a:spcPts val="600"/>
              </a:spcAft>
              <a:buAutoNum type="arabicParenR" startAt="3"/>
            </a:pPr>
            <a:endParaRPr lang="en-US" b="1" dirty="0" smtClean="0"/>
          </a:p>
          <a:p>
            <a:pPr marL="914400" lvl="1" indent="-457200">
              <a:spcAft>
                <a:spcPts val="600"/>
              </a:spcAft>
              <a:buAutoNum type="arabicParenR" startAt="3"/>
            </a:pPr>
            <a:endParaRPr lang="en-US" b="1" dirty="0" smtClean="0"/>
          </a:p>
          <a:p>
            <a:pPr marL="914400" lvl="1" indent="-457200">
              <a:spcAft>
                <a:spcPts val="600"/>
              </a:spcAft>
              <a:buAutoNum type="arabicParenR" startAt="3"/>
            </a:pPr>
            <a:endParaRPr lang="en-US" sz="1800" dirty="0" smtClean="0">
              <a:solidFill>
                <a:schemeClr val="tx1"/>
              </a:solidFill>
            </a:endParaRPr>
          </a:p>
        </p:txBody>
      </p:sp>
      <p:sp>
        <p:nvSpPr>
          <p:cNvPr id="5" name="Title 1"/>
          <p:cNvSpPr>
            <a:spLocks noGrp="1"/>
          </p:cNvSpPr>
          <p:nvPr>
            <p:ph type="title"/>
          </p:nvPr>
        </p:nvSpPr>
        <p:spPr>
          <a:xfrm>
            <a:off x="700418" y="0"/>
            <a:ext cx="7267613" cy="713975"/>
          </a:xfrm>
        </p:spPr>
        <p:txBody>
          <a:bodyPr>
            <a:noAutofit/>
          </a:bodyPr>
          <a:lstStyle/>
          <a:p>
            <a:pPr algn="ctr"/>
            <a:r>
              <a:rPr lang="en-US" sz="2800" b="0" dirty="0" smtClean="0"/>
              <a:t>Reno Dispatch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62192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19728" y="2049913"/>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a:t>
            </a: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FIRE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23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3248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fontScale="85000" lnSpcReduction="20000"/>
          </a:bodyPr>
          <a:lstStyle/>
          <a:p>
            <a:pPr marL="914400" lvl="1" indent="-457200">
              <a:spcAft>
                <a:spcPts val="600"/>
              </a:spcAft>
              <a:buFont typeface="Wingdings" charset="2"/>
              <a:buChar char="Ø"/>
            </a:pPr>
            <a:endParaRPr lang="en-US" dirty="0" smtClean="0"/>
          </a:p>
          <a:p>
            <a:pPr marL="914400" lvl="1" indent="-457200">
              <a:spcAft>
                <a:spcPts val="600"/>
              </a:spcAft>
              <a:buFont typeface="Wingdings" charset="2"/>
              <a:buChar char="Ø"/>
            </a:pPr>
            <a:r>
              <a:rPr lang="en-US" sz="1900" dirty="0">
                <a:solidFill>
                  <a:schemeClr val="tx1"/>
                </a:solidFill>
              </a:rPr>
              <a:t>RFD operates 14 Fire </a:t>
            </a:r>
            <a:r>
              <a:rPr lang="en-US" sz="1900" dirty="0" smtClean="0">
                <a:solidFill>
                  <a:schemeClr val="tx1"/>
                </a:solidFill>
              </a:rPr>
              <a:t>Stations and 17 </a:t>
            </a:r>
            <a:r>
              <a:rPr lang="en-US" sz="1900" dirty="0">
                <a:solidFill>
                  <a:schemeClr val="tx1"/>
                </a:solidFill>
              </a:rPr>
              <a:t>Fire </a:t>
            </a:r>
            <a:r>
              <a:rPr lang="en-US" sz="1900" dirty="0" smtClean="0">
                <a:solidFill>
                  <a:schemeClr val="tx1"/>
                </a:solidFill>
              </a:rPr>
              <a:t>Companies with 213 </a:t>
            </a:r>
            <a:r>
              <a:rPr lang="en-US" sz="1900" dirty="0">
                <a:solidFill>
                  <a:schemeClr val="tx1"/>
                </a:solidFill>
              </a:rPr>
              <a:t>Total Line </a:t>
            </a:r>
            <a:r>
              <a:rPr lang="en-US" sz="1900" dirty="0" smtClean="0">
                <a:solidFill>
                  <a:schemeClr val="tx1"/>
                </a:solidFill>
              </a:rPr>
              <a:t>Personnel</a:t>
            </a:r>
            <a:endParaRPr lang="en-US" sz="1900" dirty="0">
              <a:solidFill>
                <a:schemeClr val="tx1"/>
              </a:solidFill>
            </a:endParaRPr>
          </a:p>
          <a:p>
            <a:pPr marL="914400" lvl="1" indent="-457200">
              <a:spcAft>
                <a:spcPts val="600"/>
              </a:spcAft>
              <a:buFont typeface="Wingdings" charset="2"/>
              <a:buChar char="Ø"/>
            </a:pPr>
            <a:r>
              <a:rPr lang="en-US" sz="1900" dirty="0" smtClean="0">
                <a:solidFill>
                  <a:schemeClr val="tx1"/>
                </a:solidFill>
              </a:rPr>
              <a:t>In 2017, we responded to 42,069 calls for service; 12% increase over 2016, with average response time of 6 minutes.</a:t>
            </a:r>
          </a:p>
          <a:p>
            <a:pPr marL="914400" lvl="1" indent="-457200">
              <a:spcAft>
                <a:spcPts val="600"/>
              </a:spcAft>
              <a:buFont typeface="Wingdings" charset="2"/>
              <a:buChar char="Ø"/>
            </a:pPr>
            <a:r>
              <a:rPr lang="en-US" sz="1900" dirty="0" smtClean="0">
                <a:solidFill>
                  <a:schemeClr val="tx1"/>
                </a:solidFill>
              </a:rPr>
              <a:t>We have maintained </a:t>
            </a:r>
            <a:r>
              <a:rPr lang="en-US" sz="1900" dirty="0">
                <a:solidFill>
                  <a:schemeClr val="tx1"/>
                </a:solidFill>
              </a:rPr>
              <a:t>this performance standard even though staffing levels match those from 1999.  </a:t>
            </a:r>
            <a:endParaRPr lang="en-US" sz="1900" dirty="0" smtClean="0">
              <a:solidFill>
                <a:schemeClr val="tx1"/>
              </a:solidFill>
            </a:endParaRPr>
          </a:p>
          <a:p>
            <a:pPr marL="914400" lvl="1" indent="-457200">
              <a:spcAft>
                <a:spcPts val="600"/>
              </a:spcAft>
              <a:buFont typeface="Wingdings" charset="2"/>
              <a:buChar char="Ø"/>
            </a:pPr>
            <a:r>
              <a:rPr lang="en-US" sz="1900" dirty="0" smtClean="0">
                <a:solidFill>
                  <a:schemeClr val="tx1"/>
                </a:solidFill>
              </a:rPr>
              <a:t>As </a:t>
            </a:r>
            <a:r>
              <a:rPr lang="en-US" sz="1900" dirty="0">
                <a:solidFill>
                  <a:schemeClr val="tx1"/>
                </a:solidFill>
              </a:rPr>
              <a:t>a point of reference, the New York City Fire Department averaged about 120 calls per firefighter last year.  The Reno Fire Department averaged 200.</a:t>
            </a:r>
          </a:p>
          <a:p>
            <a:pPr marL="914400" lvl="1" indent="-457200">
              <a:spcAft>
                <a:spcPts val="600"/>
              </a:spcAft>
              <a:buFont typeface="Wingdings" charset="2"/>
              <a:buChar char="Ø"/>
            </a:pPr>
            <a:r>
              <a:rPr lang="en-US" sz="1900" dirty="0" smtClean="0">
                <a:solidFill>
                  <a:schemeClr val="tx1"/>
                </a:solidFill>
              </a:rPr>
              <a:t>We provide </a:t>
            </a:r>
            <a:r>
              <a:rPr lang="en-US" sz="1900" dirty="0">
                <a:solidFill>
                  <a:schemeClr val="tx1"/>
                </a:solidFill>
              </a:rPr>
              <a:t>the highest level of Emergency Medical Service (EMS</a:t>
            </a:r>
            <a:r>
              <a:rPr lang="en-US" sz="1900" dirty="0" smtClean="0">
                <a:solidFill>
                  <a:schemeClr val="tx1"/>
                </a:solidFill>
              </a:rPr>
              <a:t>) </a:t>
            </a:r>
            <a:r>
              <a:rPr lang="en-US" sz="1900" dirty="0">
                <a:solidFill>
                  <a:schemeClr val="tx1"/>
                </a:solidFill>
              </a:rPr>
              <a:t>that can be delivered in the field to our </a:t>
            </a:r>
            <a:r>
              <a:rPr lang="en-US" sz="1900" dirty="0" smtClean="0">
                <a:solidFill>
                  <a:schemeClr val="tx1"/>
                </a:solidFill>
              </a:rPr>
              <a:t>community.</a:t>
            </a:r>
          </a:p>
          <a:p>
            <a:pPr marL="914400" lvl="1" indent="-457200">
              <a:spcAft>
                <a:spcPts val="600"/>
              </a:spcAft>
              <a:buFont typeface="Wingdings" charset="2"/>
              <a:buChar char="Ø"/>
            </a:pPr>
            <a:r>
              <a:rPr lang="en-US" sz="1900" dirty="0" smtClean="0">
                <a:solidFill>
                  <a:schemeClr val="tx1"/>
                </a:solidFill>
              </a:rPr>
              <a:t>We will be increasing our </a:t>
            </a:r>
            <a:r>
              <a:rPr lang="en-US" sz="1900" dirty="0">
                <a:solidFill>
                  <a:schemeClr val="tx1"/>
                </a:solidFill>
              </a:rPr>
              <a:t>number of paramedic units from three to </a:t>
            </a:r>
            <a:r>
              <a:rPr lang="en-US" sz="1900" dirty="0" smtClean="0">
                <a:solidFill>
                  <a:schemeClr val="tx1"/>
                </a:solidFill>
              </a:rPr>
              <a:t>six.  In </a:t>
            </a:r>
            <a:r>
              <a:rPr lang="en-US" sz="1900" dirty="0">
                <a:solidFill>
                  <a:schemeClr val="tx1"/>
                </a:solidFill>
              </a:rPr>
              <a:t>2018, we plan to add an additional two paramedic units to our compliment.</a:t>
            </a:r>
          </a:p>
          <a:p>
            <a:pPr marL="914400" lvl="1" indent="-457200">
              <a:spcAft>
                <a:spcPts val="600"/>
              </a:spcAft>
              <a:buFont typeface="Wingdings" panose="05000000000000000000" pitchFamily="2" charset="2"/>
              <a:buChar char="Ø"/>
            </a:pPr>
            <a:r>
              <a:rPr lang="en-US" sz="1900" dirty="0" smtClean="0">
                <a:solidFill>
                  <a:schemeClr val="tx1"/>
                </a:solidFill>
              </a:rPr>
              <a:t>During </a:t>
            </a:r>
            <a:r>
              <a:rPr lang="en-US" sz="1900" dirty="0">
                <a:solidFill>
                  <a:schemeClr val="tx1"/>
                </a:solidFill>
              </a:rPr>
              <a:t>the 2017 fire season, we responded to and assisted our Federal, State and Local firefighting agencies with 122 personnel and 25 apparatus to 43 wildland fires in 7 states, as well as hurricane relief efforts in Puerto Rico and St. Croix.  We assisted in mitigating two federally declared disasters last year—the January flooding of the Truckee River and spring flooding in the North Valleys—both of which directly affected the citizens of Reno.  The Department will receive over $1.1 million in reimbursements for the services performed on these incidents.</a:t>
            </a: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a:t>
            </a:r>
            <a:endParaRPr lang="en-US" sz="2800" b="0"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94977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85000" lnSpcReduction="20000"/>
          </a:bodyPr>
          <a:lstStyle/>
          <a:p>
            <a:pPr marL="914400" lvl="1" indent="-457200">
              <a:spcAft>
                <a:spcPts val="600"/>
              </a:spcAft>
              <a:buFont typeface="Wingdings" charset="2"/>
              <a:buChar char="Ø"/>
            </a:pPr>
            <a:endParaRPr lang="en-US" dirty="0" smtClean="0"/>
          </a:p>
          <a:p>
            <a:pPr marL="914400" lvl="1" indent="-457200">
              <a:spcAft>
                <a:spcPts val="600"/>
              </a:spcAft>
              <a:buFont typeface="Wingdings" panose="05000000000000000000" pitchFamily="2" charset="2"/>
              <a:buChar char="Ø"/>
            </a:pPr>
            <a:r>
              <a:rPr lang="en-US" dirty="0" smtClean="0">
                <a:solidFill>
                  <a:schemeClr val="tx1"/>
                </a:solidFill>
              </a:rPr>
              <a:t>In </a:t>
            </a:r>
            <a:r>
              <a:rPr lang="en-US" dirty="0">
                <a:solidFill>
                  <a:schemeClr val="tx1"/>
                </a:solidFill>
              </a:rPr>
              <a:t>July 2017, we placed 16 new fire recruits on-line following the completion of a rigorous and challenging 16-week fire academy; our third academy in the past two years.</a:t>
            </a:r>
          </a:p>
          <a:p>
            <a:pPr marL="914400" lvl="1" indent="-457200">
              <a:spcAft>
                <a:spcPts val="600"/>
              </a:spcAft>
              <a:buFont typeface="Wingdings" panose="05000000000000000000" pitchFamily="2" charset="2"/>
              <a:buChar char="Ø"/>
            </a:pPr>
            <a:r>
              <a:rPr lang="en-US" dirty="0">
                <a:solidFill>
                  <a:schemeClr val="tx1"/>
                </a:solidFill>
              </a:rPr>
              <a:t>In late 2017, RFD conducted its first Community EMT class at no cost to participants.  This innovative training program was developed to reach out to members of the community who may have thought about a career in firefighting but that due to various circumstances, were not able to achieve the minimum hiring requirement of Emergency Medical Technician (EMT).  These 24 students represented all ethnicities, genders and lifestyles, and many may someday apply to be firefighters with the Reno Fire Department.</a:t>
            </a:r>
          </a:p>
          <a:p>
            <a:pPr marL="914400" lvl="1" indent="-457200">
              <a:spcAft>
                <a:spcPts val="600"/>
              </a:spcAft>
              <a:buFont typeface="Wingdings" panose="05000000000000000000" pitchFamily="2" charset="2"/>
              <a:buChar char="Ø"/>
            </a:pPr>
            <a:r>
              <a:rPr lang="en-US" dirty="0">
                <a:solidFill>
                  <a:schemeClr val="tx1"/>
                </a:solidFill>
              </a:rPr>
              <a:t>Community outreach </a:t>
            </a:r>
            <a:r>
              <a:rPr lang="en-US" dirty="0" smtClean="0">
                <a:solidFill>
                  <a:schemeClr val="tx1"/>
                </a:solidFill>
              </a:rPr>
              <a:t>is a priority</a:t>
            </a:r>
            <a:r>
              <a:rPr lang="en-US" dirty="0">
                <a:solidFill>
                  <a:schemeClr val="tx1"/>
                </a:solidFill>
              </a:rPr>
              <a:t>.  W</a:t>
            </a:r>
            <a:r>
              <a:rPr lang="en-US" dirty="0" smtClean="0">
                <a:solidFill>
                  <a:schemeClr val="tx1"/>
                </a:solidFill>
              </a:rPr>
              <a:t>e support </a:t>
            </a:r>
            <a:r>
              <a:rPr lang="en-US" dirty="0">
                <a:solidFill>
                  <a:schemeClr val="tx1"/>
                </a:solidFill>
              </a:rPr>
              <a:t>charitable organizations such as MDA, Northern Nevada Children’s Cancer Foundation and Mom’s on the Run.  The Department also continued its signature holiday events to support our community - the RFD Children’s Christmas Party and the Sam Saibini Food Basket Program.  In addition, we continue to collaborate with the Washoe County School District during National Reading Month in March.  This program has reached over 1,500 children each year, and allows us to better keep </a:t>
            </a:r>
            <a:r>
              <a:rPr lang="en-US" dirty="0" smtClean="0">
                <a:solidFill>
                  <a:schemeClr val="tx1"/>
                </a:solidFill>
              </a:rPr>
              <a:t>our area children safe by visiting elementary school classrooms to read and share our fire safety message.</a:t>
            </a: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400" b="0" dirty="0" smtClean="0"/>
              <a:t>Departmental Core services (CONT’D) </a:t>
            </a:r>
            <a:endParaRPr lang="en-US" sz="2400" b="0"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75543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1371600" lvl="2" indent="-457200">
              <a:spcAft>
                <a:spcPts val="600"/>
              </a:spcAft>
              <a:buFont typeface="Wingdings" panose="05000000000000000000" pitchFamily="2" charset="2"/>
              <a:buChar char="Ø"/>
            </a:pPr>
            <a:r>
              <a:rPr lang="en-US" sz="1800" b="1" u="sng" dirty="0">
                <a:solidFill>
                  <a:schemeClr val="tx1"/>
                </a:solidFill>
              </a:rPr>
              <a:t>I</a:t>
            </a:r>
            <a:r>
              <a:rPr lang="en-US" sz="1800" b="1" u="sng" dirty="0" smtClean="0">
                <a:solidFill>
                  <a:schemeClr val="tx1"/>
                </a:solidFill>
              </a:rPr>
              <a:t>ncrease Staffing</a:t>
            </a:r>
          </a:p>
          <a:p>
            <a:pPr marL="1828800" lvl="3" indent="-457200">
              <a:spcAft>
                <a:spcPts val="600"/>
              </a:spcAft>
              <a:buFont typeface="Wingdings" panose="05000000000000000000" pitchFamily="2" charset="2"/>
              <a:buChar char="Ø"/>
            </a:pPr>
            <a:r>
              <a:rPr lang="en-US" sz="1600" dirty="0" smtClean="0">
                <a:solidFill>
                  <a:schemeClr val="tx1"/>
                </a:solidFill>
              </a:rPr>
              <a:t>Develop a plan to </a:t>
            </a:r>
            <a:r>
              <a:rPr lang="en-US" sz="1600" dirty="0">
                <a:solidFill>
                  <a:schemeClr val="tx1"/>
                </a:solidFill>
              </a:rPr>
              <a:t>mitigate the negative affects our high call volume has on the health and wellness of personnel and to continue to provide the highest level of service to the City of Reno resulting from the growth in our area.</a:t>
            </a:r>
          </a:p>
          <a:p>
            <a:pPr marL="1371600" lvl="2" indent="-457200">
              <a:spcAft>
                <a:spcPts val="600"/>
              </a:spcAft>
              <a:buFont typeface="Wingdings" panose="05000000000000000000" pitchFamily="2" charset="2"/>
              <a:buChar char="Ø"/>
            </a:pPr>
            <a:r>
              <a:rPr lang="en-US" sz="1800" dirty="0" smtClean="0">
                <a:solidFill>
                  <a:schemeClr val="tx1"/>
                </a:solidFill>
              </a:rPr>
              <a:t> </a:t>
            </a:r>
            <a:r>
              <a:rPr lang="en-US" sz="1800" b="1" u="sng" dirty="0" smtClean="0">
                <a:solidFill>
                  <a:schemeClr val="tx1"/>
                </a:solidFill>
              </a:rPr>
              <a:t>Apparatus Replacement </a:t>
            </a:r>
            <a:r>
              <a:rPr lang="en-US" sz="1800" b="1" u="sng" dirty="0">
                <a:solidFill>
                  <a:schemeClr val="tx1"/>
                </a:solidFill>
              </a:rPr>
              <a:t>Program  </a:t>
            </a:r>
            <a:endParaRPr lang="en-US" sz="1800" b="1" u="sng" dirty="0" smtClean="0">
              <a:solidFill>
                <a:schemeClr val="tx1"/>
              </a:solidFill>
            </a:endParaRPr>
          </a:p>
          <a:p>
            <a:pPr marL="1828800" lvl="3" indent="-457200">
              <a:spcAft>
                <a:spcPts val="600"/>
              </a:spcAft>
              <a:buFont typeface="Wingdings" panose="05000000000000000000" pitchFamily="2" charset="2"/>
              <a:buChar char="Ø"/>
            </a:pPr>
            <a:r>
              <a:rPr lang="en-US" sz="1600" dirty="0" smtClean="0">
                <a:solidFill>
                  <a:schemeClr val="tx1"/>
                </a:solidFill>
              </a:rPr>
              <a:t>Develop </a:t>
            </a:r>
            <a:r>
              <a:rPr lang="en-US" sz="1600" dirty="0">
                <a:solidFill>
                  <a:schemeClr val="tx1"/>
                </a:solidFill>
              </a:rPr>
              <a:t>and research funding strategies and grant opportunities with the goal of developing a systematic replacement program to address the needs of our aging fleet of apparatus and also the remodeling/replacement of aging fire stations</a:t>
            </a:r>
            <a:r>
              <a:rPr lang="en-US" sz="1600" dirty="0" smtClean="0">
                <a:solidFill>
                  <a:schemeClr val="tx1"/>
                </a:solidFill>
              </a:rPr>
              <a:t>.</a:t>
            </a:r>
          </a:p>
          <a:p>
            <a:pPr marL="1371600" lvl="2" indent="-457200">
              <a:spcAft>
                <a:spcPts val="600"/>
              </a:spcAft>
              <a:buFont typeface="Wingdings" panose="05000000000000000000" pitchFamily="2" charset="2"/>
              <a:buChar char="Ø"/>
            </a:pPr>
            <a:r>
              <a:rPr lang="en-US" sz="1800" b="1" u="sng" dirty="0" smtClean="0">
                <a:solidFill>
                  <a:schemeClr val="tx1"/>
                </a:solidFill>
              </a:rPr>
              <a:t>Expand Paramedic Services to the Citizens of Reno</a:t>
            </a:r>
          </a:p>
          <a:p>
            <a:pPr marL="1828800" lvl="3" indent="-457200">
              <a:spcAft>
                <a:spcPts val="600"/>
              </a:spcAft>
              <a:buFont typeface="Wingdings" panose="05000000000000000000" pitchFamily="2" charset="2"/>
              <a:buChar char="Ø"/>
            </a:pPr>
            <a:r>
              <a:rPr lang="en-US" sz="1600" dirty="0" smtClean="0">
                <a:solidFill>
                  <a:schemeClr val="tx1"/>
                </a:solidFill>
              </a:rPr>
              <a:t>Add </a:t>
            </a:r>
            <a:r>
              <a:rPr lang="en-US" sz="1600" dirty="0">
                <a:solidFill>
                  <a:schemeClr val="tx1"/>
                </a:solidFill>
              </a:rPr>
              <a:t>additional </a:t>
            </a:r>
            <a:r>
              <a:rPr lang="en-US" sz="1600" dirty="0" smtClean="0">
                <a:solidFill>
                  <a:schemeClr val="tx1"/>
                </a:solidFill>
              </a:rPr>
              <a:t>daily RFD paramedic response apparatus </a:t>
            </a:r>
            <a:r>
              <a:rPr lang="en-US" sz="1600" dirty="0">
                <a:solidFill>
                  <a:schemeClr val="tx1"/>
                </a:solidFill>
              </a:rPr>
              <a:t>in </a:t>
            </a:r>
            <a:r>
              <a:rPr lang="en-US" sz="1600" dirty="0" smtClean="0">
                <a:solidFill>
                  <a:schemeClr val="tx1"/>
                </a:solidFill>
              </a:rPr>
              <a:t>2018.</a:t>
            </a:r>
          </a:p>
          <a:p>
            <a:pPr marL="1371600" lvl="2" indent="-457200">
              <a:spcAft>
                <a:spcPts val="600"/>
              </a:spcAft>
              <a:buFont typeface="Wingdings" panose="05000000000000000000" pitchFamily="2" charset="2"/>
              <a:buChar char="Ø"/>
            </a:pPr>
            <a:r>
              <a:rPr lang="en-US" sz="1800" b="1" u="sng" dirty="0" smtClean="0">
                <a:solidFill>
                  <a:schemeClr val="tx1"/>
                </a:solidFill>
              </a:rPr>
              <a:t>Community Engagement</a:t>
            </a:r>
          </a:p>
          <a:p>
            <a:pPr marL="1828800" lvl="3" indent="-457200">
              <a:spcAft>
                <a:spcPts val="600"/>
              </a:spcAft>
              <a:buFont typeface="Wingdings" panose="05000000000000000000" pitchFamily="2" charset="2"/>
              <a:buChar char="Ø"/>
            </a:pPr>
            <a:r>
              <a:rPr lang="en-US" sz="1600" dirty="0" smtClean="0">
                <a:solidFill>
                  <a:schemeClr val="tx1"/>
                </a:solidFill>
              </a:rPr>
              <a:t>Support </a:t>
            </a:r>
            <a:r>
              <a:rPr lang="en-US" sz="1600" dirty="0">
                <a:solidFill>
                  <a:schemeClr val="tx1"/>
                </a:solidFill>
              </a:rPr>
              <a:t>the community by providing the best service possible from 911 emergency response to fire prevention and community outreach.</a:t>
            </a: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Strategic Plans </a:t>
            </a:r>
            <a:endParaRPr lang="en-US" sz="2800" b="0"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0416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800" dirty="0">
                <a:solidFill>
                  <a:schemeClr val="tx1"/>
                </a:solidFill>
              </a:rPr>
              <a:t>Total Overtime B</a:t>
            </a:r>
            <a:r>
              <a:rPr lang="en-US" sz="2800" dirty="0" smtClean="0">
                <a:solidFill>
                  <a:schemeClr val="tx1"/>
                </a:solidFill>
              </a:rPr>
              <a:t>udget to meet daily staffing needs </a:t>
            </a:r>
            <a:r>
              <a:rPr lang="en-US" sz="2800" dirty="0">
                <a:solidFill>
                  <a:schemeClr val="tx1"/>
                </a:solidFill>
              </a:rPr>
              <a:t>= $1,658,000</a:t>
            </a:r>
          </a:p>
          <a:p>
            <a:pPr marL="914400" lvl="1" indent="-457200">
              <a:spcAft>
                <a:spcPts val="600"/>
              </a:spcAft>
              <a:buFont typeface="Wingdings" panose="05000000000000000000" pitchFamily="2" charset="2"/>
              <a:buChar char="Ø"/>
            </a:pPr>
            <a:r>
              <a:rPr lang="en-US" sz="2800" dirty="0">
                <a:solidFill>
                  <a:schemeClr val="tx1"/>
                </a:solidFill>
              </a:rPr>
              <a:t>Average </a:t>
            </a:r>
            <a:r>
              <a:rPr lang="en-US" sz="2800" dirty="0" smtClean="0">
                <a:solidFill>
                  <a:schemeClr val="tx1"/>
                </a:solidFill>
              </a:rPr>
              <a:t>Overtime/OT Comp Utilized per </a:t>
            </a:r>
            <a:r>
              <a:rPr lang="en-US" sz="2800" dirty="0">
                <a:solidFill>
                  <a:schemeClr val="tx1"/>
                </a:solidFill>
              </a:rPr>
              <a:t>day:  243 hours = </a:t>
            </a:r>
            <a:r>
              <a:rPr lang="en-US" sz="2800" dirty="0" smtClean="0">
                <a:solidFill>
                  <a:schemeClr val="tx1"/>
                </a:solidFill>
              </a:rPr>
              <a:t>10 (24-hr shifts) </a:t>
            </a:r>
            <a:r>
              <a:rPr lang="en-US" sz="2800" dirty="0">
                <a:solidFill>
                  <a:schemeClr val="tx1"/>
                </a:solidFill>
              </a:rPr>
              <a:t>per day</a:t>
            </a:r>
          </a:p>
          <a:p>
            <a:pPr marL="914400" lvl="1" indent="-457200">
              <a:spcAft>
                <a:spcPts val="600"/>
              </a:spcAft>
              <a:buFont typeface="Wingdings" panose="05000000000000000000" pitchFamily="2" charset="2"/>
              <a:buChar char="Ø"/>
            </a:pPr>
            <a:endParaRPr lang="en-US" sz="2800" dirty="0" smtClean="0">
              <a:solidFill>
                <a:schemeClr val="tx1"/>
              </a:solidFill>
            </a:endParaRPr>
          </a:p>
          <a:p>
            <a:pPr marL="914400" lvl="1" indent="-457200">
              <a:spcAft>
                <a:spcPts val="600"/>
              </a:spcAft>
              <a:buFont typeface="Wingdings" panose="05000000000000000000" pitchFamily="2" charset="2"/>
              <a:buChar char="Ø"/>
            </a:pPr>
            <a:r>
              <a:rPr lang="en-US" sz="2800" dirty="0" smtClean="0">
                <a:solidFill>
                  <a:schemeClr val="tx1"/>
                </a:solidFill>
              </a:rPr>
              <a:t>2017 </a:t>
            </a:r>
            <a:r>
              <a:rPr lang="en-US" sz="2800" dirty="0">
                <a:solidFill>
                  <a:schemeClr val="tx1"/>
                </a:solidFill>
              </a:rPr>
              <a:t>Fire Season Reimbursement = 	$</a:t>
            </a:r>
            <a:r>
              <a:rPr lang="en-US" sz="2800" dirty="0" smtClean="0">
                <a:solidFill>
                  <a:schemeClr val="tx1"/>
                </a:solidFill>
              </a:rPr>
              <a:t>1.1M</a:t>
            </a:r>
          </a:p>
          <a:p>
            <a:pPr marL="1371600" lvl="2" indent="-457200">
              <a:spcAft>
                <a:spcPts val="600"/>
              </a:spcAft>
              <a:buFont typeface="Wingdings" panose="05000000000000000000" pitchFamily="2" charset="2"/>
              <a:buChar char="Ø"/>
            </a:pPr>
            <a:r>
              <a:rPr lang="en-US" sz="2600" dirty="0" smtClean="0">
                <a:solidFill>
                  <a:schemeClr val="tx1"/>
                </a:solidFill>
              </a:rPr>
              <a:t>$725K Salaries/Overtime/Backfill and </a:t>
            </a:r>
          </a:p>
          <a:p>
            <a:pPr marL="1371600" lvl="2" indent="-457200">
              <a:spcAft>
                <a:spcPts val="600"/>
              </a:spcAft>
              <a:buFont typeface="Wingdings" panose="05000000000000000000" pitchFamily="2" charset="2"/>
              <a:buChar char="Ø"/>
            </a:pPr>
            <a:r>
              <a:rPr lang="en-US" sz="2600" dirty="0" smtClean="0">
                <a:solidFill>
                  <a:schemeClr val="tx1"/>
                </a:solidFill>
              </a:rPr>
              <a:t>$</a:t>
            </a:r>
            <a:r>
              <a:rPr lang="en-US" sz="2600" dirty="0">
                <a:solidFill>
                  <a:schemeClr val="tx1"/>
                </a:solidFill>
              </a:rPr>
              <a:t>350K Equipment </a:t>
            </a:r>
            <a:r>
              <a:rPr lang="en-US" sz="2600" dirty="0" smtClean="0">
                <a:solidFill>
                  <a:schemeClr val="tx1"/>
                </a:solidFill>
              </a:rPr>
              <a:t>Use/Lodging/Food/Fuel</a:t>
            </a:r>
            <a:endParaRPr lang="en-US" sz="2600" dirty="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dirty="0" smtClean="0"/>
              <a:t>Follow-up</a:t>
            </a:r>
            <a:r>
              <a:rPr lang="en-US" sz="2800" b="0" dirty="0" smtClean="0"/>
              <a:t> from 2/21 Workshop  </a:t>
            </a:r>
            <a:endParaRPr lang="en-US" sz="2800" b="0"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71312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dirty="0" smtClean="0"/>
              <a:t>Follow-up</a:t>
            </a:r>
            <a:r>
              <a:rPr lang="en-US" sz="2800" b="0" dirty="0" smtClean="0"/>
              <a:t> from 2/21 Workshop </a:t>
            </a:r>
            <a:endParaRPr lang="en-US" sz="2800" b="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47" y="879476"/>
            <a:ext cx="5260477" cy="5978524"/>
          </a:xfrm>
          <a:prstGeom prst="rect">
            <a:avLst/>
          </a:prstGeom>
        </p:spPr>
      </p:pic>
      <p:sp>
        <p:nvSpPr>
          <p:cNvPr id="11" name="TextBox 10"/>
          <p:cNvSpPr txBox="1"/>
          <p:nvPr/>
        </p:nvSpPr>
        <p:spPr>
          <a:xfrm>
            <a:off x="6064370" y="1871932"/>
            <a:ext cx="2622430" cy="923330"/>
          </a:xfrm>
          <a:prstGeom prst="rect">
            <a:avLst/>
          </a:prstGeom>
          <a:noFill/>
        </p:spPr>
        <p:txBody>
          <a:bodyPr wrap="square" rtlCol="0">
            <a:spAutoFit/>
          </a:bodyPr>
          <a:lstStyle/>
          <a:p>
            <a:pPr algn="ctr"/>
            <a:r>
              <a:rPr lang="en-US" dirty="0" smtClean="0"/>
              <a:t>2017 Total Reno Fire Department Calls for Service:  42,069</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7882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Follow-up from 2/21 Workshop  </a:t>
            </a:r>
            <a:endParaRPr lang="en-US" sz="2800" b="0" dirty="0"/>
          </a:p>
        </p:txBody>
      </p:sp>
      <p:pic>
        <p:nvPicPr>
          <p:cNvPr id="12" name="Picture 11"/>
          <p:cNvPicPr>
            <a:picLocks noChangeAspect="1"/>
          </p:cNvPicPr>
          <p:nvPr/>
        </p:nvPicPr>
        <p:blipFill>
          <a:blip r:embed="rId3" cstate="print"/>
          <a:stretch>
            <a:fillRect/>
          </a:stretch>
        </p:blipFill>
        <p:spPr>
          <a:xfrm>
            <a:off x="348095" y="954333"/>
            <a:ext cx="4972719" cy="5679380"/>
          </a:xfrm>
          <a:prstGeom prst="rect">
            <a:avLst/>
          </a:prstGeom>
        </p:spPr>
      </p:pic>
      <p:sp>
        <p:nvSpPr>
          <p:cNvPr id="15" name="TextBox 14"/>
          <p:cNvSpPr txBox="1"/>
          <p:nvPr/>
        </p:nvSpPr>
        <p:spPr>
          <a:xfrm>
            <a:off x="6064370" y="1871932"/>
            <a:ext cx="2622430" cy="1200329"/>
          </a:xfrm>
          <a:prstGeom prst="rect">
            <a:avLst/>
          </a:prstGeom>
          <a:noFill/>
        </p:spPr>
        <p:txBody>
          <a:bodyPr wrap="square" rtlCol="0">
            <a:spAutoFit/>
          </a:bodyPr>
          <a:lstStyle/>
          <a:p>
            <a:pPr algn="ctr"/>
            <a:r>
              <a:rPr lang="en-US" dirty="0" smtClean="0"/>
              <a:t>2017 Reno Fire Department Station Average Calls for Service per Month:  3,506</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29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3743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540434" y="2525926"/>
            <a:ext cx="8146366" cy="1336248"/>
          </a:xfrm>
        </p:spPr>
        <p:txBody>
          <a:bodyPr anchor="b"/>
          <a:lstStyle/>
          <a:p>
            <a:pPr algn="ctr"/>
            <a:r>
              <a:rPr lang="en-US" altLang="zh-CN" sz="4000" b="1" dirty="0" smtClean="0"/>
              <a:t>Follow-up items from February 21</a:t>
            </a:r>
            <a:r>
              <a:rPr lang="en-US" altLang="zh-CN" sz="4000" b="1" baseline="30000" dirty="0" smtClean="0"/>
              <a:t>st</a:t>
            </a:r>
            <a:r>
              <a:rPr lang="en-US" altLang="zh-CN" sz="4000" b="1" dirty="0" smtClean="0"/>
              <a:t> Council Budget Workshop</a:t>
            </a: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11548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RFD Fire Districts – North  </a:t>
            </a:r>
            <a:endParaRPr lang="en-US" dirty="0"/>
          </a:p>
        </p:txBody>
      </p:sp>
      <p:sp>
        <p:nvSpPr>
          <p:cNvPr id="5" name="TextBox 4"/>
          <p:cNvSpPr txBox="1"/>
          <p:nvPr/>
        </p:nvSpPr>
        <p:spPr>
          <a:xfrm>
            <a:off x="1047750" y="835900"/>
            <a:ext cx="6934200" cy="646331"/>
          </a:xfrm>
          <a:prstGeom prst="rect">
            <a:avLst/>
          </a:prstGeom>
          <a:noFill/>
        </p:spPr>
        <p:txBody>
          <a:bodyPr wrap="square" rtlCol="0">
            <a:spAutoFit/>
          </a:bodyPr>
          <a:lstStyle/>
          <a:p>
            <a:pPr algn="ctr"/>
            <a:r>
              <a:rPr lang="en-US" sz="3600" b="1" dirty="0" smtClean="0"/>
              <a:t>North Jurisdiction by WARD</a:t>
            </a:r>
            <a:endParaRPr lang="en-US" sz="3600" b="1"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455" y="1482230"/>
            <a:ext cx="8307820" cy="5212629"/>
          </a:xfrm>
        </p:spPr>
      </p:pic>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30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0533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RFD Fire Districts – South  </a:t>
            </a:r>
            <a:endParaRPr lang="en-US" dirty="0"/>
          </a:p>
        </p:txBody>
      </p:sp>
      <p:sp>
        <p:nvSpPr>
          <p:cNvPr id="7" name="TextBox 6"/>
          <p:cNvSpPr txBox="1"/>
          <p:nvPr/>
        </p:nvSpPr>
        <p:spPr>
          <a:xfrm>
            <a:off x="561975" y="835900"/>
            <a:ext cx="7677149" cy="646331"/>
          </a:xfrm>
          <a:prstGeom prst="rect">
            <a:avLst/>
          </a:prstGeom>
          <a:noFill/>
        </p:spPr>
        <p:txBody>
          <a:bodyPr wrap="square" rtlCol="0">
            <a:spAutoFit/>
          </a:bodyPr>
          <a:lstStyle/>
          <a:p>
            <a:pPr algn="ctr"/>
            <a:r>
              <a:rPr lang="en-US" sz="3600" b="1" dirty="0" smtClean="0"/>
              <a:t>South Jurisdiction by WARD</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615" y="1482232"/>
            <a:ext cx="8298584" cy="5239244"/>
          </a:xfrm>
        </p:spPr>
      </p:pic>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BDF12CE-BE14-4DCA-A857-A059594D6395}" type="slidenum">
              <a:rPr lang="en-US" altLang="en-US" smtClean="0"/>
              <a:pPr>
                <a:defRPr/>
              </a:pPr>
              <a:t>31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8182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77687" y="2035791"/>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PUBLIC WORKS</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32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780581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a:bodyPr>
          <a:lstStyle/>
          <a:p>
            <a:pPr marL="914400" lvl="1" indent="-457200">
              <a:spcAft>
                <a:spcPts val="600"/>
              </a:spcAft>
              <a:buFont typeface="Wingdings" charset="2"/>
              <a:buChar char="Ø"/>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a:t>
            </a:r>
            <a:r>
              <a:rPr lang="en-US" sz="2800" b="0" dirty="0" smtClean="0"/>
              <a:t> </a:t>
            </a:r>
            <a:endParaRPr lang="en-US" sz="2800" b="0" dirty="0"/>
          </a:p>
        </p:txBody>
      </p:sp>
      <p:graphicFrame>
        <p:nvGraphicFramePr>
          <p:cNvPr id="4" name="Diagram 3"/>
          <p:cNvGraphicFramePr/>
          <p:nvPr/>
        </p:nvGraphicFramePr>
        <p:xfrm>
          <a:off x="75951" y="1221971"/>
          <a:ext cx="8860231" cy="541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33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901484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pPr>
            <a:r>
              <a:rPr lang="en-US" sz="2000" b="1" dirty="0" smtClean="0">
                <a:solidFill>
                  <a:schemeClr val="tx1"/>
                </a:solidFill>
              </a:rPr>
              <a:t>PRIMARY GOALS:</a:t>
            </a:r>
          </a:p>
          <a:p>
            <a:pPr marL="914400" lvl="1" indent="-457200">
              <a:spcAft>
                <a:spcPts val="600"/>
              </a:spcAft>
              <a:buFont typeface="Wingdings" panose="05000000000000000000" pitchFamily="2" charset="2"/>
              <a:buChar char="Ø"/>
            </a:pPr>
            <a:r>
              <a:rPr lang="en-US" sz="2000" b="1" dirty="0" smtClean="0">
                <a:solidFill>
                  <a:schemeClr val="tx1"/>
                </a:solidFill>
              </a:rPr>
              <a:t>Neighborhood Street Program and Sewer Replacement</a:t>
            </a:r>
          </a:p>
          <a:p>
            <a:pPr marL="914400" lvl="1" indent="-457200">
              <a:spcAft>
                <a:spcPts val="600"/>
              </a:spcAft>
              <a:buFont typeface="Wingdings" panose="05000000000000000000" pitchFamily="2" charset="2"/>
              <a:buChar char="Ø"/>
            </a:pPr>
            <a:r>
              <a:rPr lang="en-US" sz="2000" b="1" dirty="0" smtClean="0">
                <a:solidFill>
                  <a:schemeClr val="tx1"/>
                </a:solidFill>
              </a:rPr>
              <a:t>Readiness for Growth – Sewer Capacity </a:t>
            </a:r>
          </a:p>
          <a:p>
            <a:pPr marL="1371600" lvl="2" indent="-457200">
              <a:spcAft>
                <a:spcPts val="600"/>
              </a:spcAft>
              <a:buFont typeface="Wingdings" panose="05000000000000000000" pitchFamily="2" charset="2"/>
              <a:buChar char="Ø"/>
            </a:pPr>
            <a:r>
              <a:rPr lang="en-US" sz="1800" b="1" dirty="0" smtClean="0">
                <a:solidFill>
                  <a:schemeClr val="tx1"/>
                </a:solidFill>
              </a:rPr>
              <a:t>Truckee Meadows &amp; North Valleys</a:t>
            </a:r>
          </a:p>
          <a:p>
            <a:pPr marL="914400" lvl="1" indent="-457200">
              <a:spcAft>
                <a:spcPts val="600"/>
              </a:spcAft>
              <a:buFont typeface="Wingdings" panose="05000000000000000000" pitchFamily="2" charset="2"/>
              <a:buChar char="Ø"/>
            </a:pPr>
            <a:r>
              <a:rPr lang="en-US" sz="2000" b="1" dirty="0" smtClean="0">
                <a:solidFill>
                  <a:schemeClr val="tx1"/>
                </a:solidFill>
              </a:rPr>
              <a:t>Effluent Reuse Strategies</a:t>
            </a:r>
          </a:p>
          <a:p>
            <a:pPr marL="914400" lvl="1" indent="-457200">
              <a:spcAft>
                <a:spcPts val="600"/>
              </a:spcAft>
              <a:buFont typeface="Wingdings" panose="05000000000000000000" pitchFamily="2" charset="2"/>
              <a:buChar char="Ø"/>
            </a:pPr>
            <a:r>
              <a:rPr lang="en-US" sz="2000" b="1" dirty="0" smtClean="0">
                <a:solidFill>
                  <a:schemeClr val="tx1"/>
                </a:solidFill>
              </a:rPr>
              <a:t>Flood Resilience Projects</a:t>
            </a:r>
          </a:p>
          <a:p>
            <a:pPr marL="1371600" lvl="2" indent="-457200">
              <a:spcAft>
                <a:spcPts val="600"/>
              </a:spcAft>
              <a:buFont typeface="Wingdings" pitchFamily="2" charset="2"/>
              <a:buChar char="Ø"/>
            </a:pPr>
            <a:r>
              <a:rPr lang="en-US" sz="1800" b="1" dirty="0" smtClean="0">
                <a:solidFill>
                  <a:schemeClr val="tx1"/>
                </a:solidFill>
              </a:rPr>
              <a:t>Irrigation Ditches</a:t>
            </a:r>
          </a:p>
          <a:p>
            <a:pPr marL="1371600" lvl="2" indent="-457200">
              <a:spcAft>
                <a:spcPts val="600"/>
              </a:spcAft>
              <a:buFont typeface="Wingdings" pitchFamily="2" charset="2"/>
              <a:buChar char="Ø"/>
            </a:pPr>
            <a:r>
              <a:rPr lang="en-US" sz="1800" b="1" dirty="0" smtClean="0">
                <a:solidFill>
                  <a:schemeClr val="tx1"/>
                </a:solidFill>
              </a:rPr>
              <a:t>Truckee River</a:t>
            </a:r>
          </a:p>
          <a:p>
            <a:pPr marL="1371600" lvl="2" indent="-457200">
              <a:spcAft>
                <a:spcPts val="600"/>
              </a:spcAft>
              <a:buFont typeface="Wingdings" pitchFamily="2" charset="2"/>
              <a:buChar char="Ø"/>
            </a:pPr>
            <a:r>
              <a:rPr lang="en-US" sz="1800" b="1" dirty="0" smtClean="0">
                <a:solidFill>
                  <a:schemeClr val="tx1"/>
                </a:solidFill>
              </a:rPr>
              <a:t>North Valleys</a:t>
            </a:r>
          </a:p>
          <a:p>
            <a:pPr marL="914400" lvl="1" indent="-457200">
              <a:spcAft>
                <a:spcPts val="600"/>
              </a:spcAft>
              <a:buFont typeface="Wingdings" pitchFamily="2" charset="2"/>
              <a:buChar char="Ø"/>
            </a:pPr>
            <a:r>
              <a:rPr lang="en-US" sz="2000" b="1" dirty="0" smtClean="0">
                <a:solidFill>
                  <a:schemeClr val="tx1"/>
                </a:solidFill>
              </a:rPr>
              <a:t>Small Cell Technology</a:t>
            </a:r>
          </a:p>
          <a:p>
            <a:pPr marL="914400" lvl="1" indent="-457200">
              <a:spcAft>
                <a:spcPts val="600"/>
              </a:spcAft>
              <a:buFont typeface="Wingdings" pitchFamily="2" charset="2"/>
              <a:buChar char="Ø"/>
            </a:pPr>
            <a:r>
              <a:rPr lang="en-US" sz="2000" b="1" dirty="0" smtClean="0">
                <a:solidFill>
                  <a:schemeClr val="tx1"/>
                </a:solidFill>
              </a:rPr>
              <a:t>Vision Zero Traffic Safety</a:t>
            </a:r>
          </a:p>
          <a:p>
            <a:pPr marL="914400" lvl="1" indent="-457200">
              <a:spcAft>
                <a:spcPts val="600"/>
              </a:spcAft>
              <a:buFont typeface="Wingdings" pitchFamily="2" charset="2"/>
              <a:buChar char="Ø"/>
            </a:pPr>
            <a:r>
              <a:rPr lang="en-US" sz="2000" b="1" dirty="0" smtClean="0">
                <a:solidFill>
                  <a:schemeClr val="tx1"/>
                </a:solidFill>
              </a:rPr>
              <a:t>Business Improvement District (BID)</a:t>
            </a:r>
          </a:p>
          <a:p>
            <a:pPr marL="914400" lvl="1" indent="-457200">
              <a:spcAft>
                <a:spcPts val="600"/>
              </a:spcAft>
              <a:buFont typeface="Wingdings"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84429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35</a:t>
            </a:fld>
            <a:endParaRPr lang="en-US" altLang="en-US" sz="1800" dirty="0">
              <a:solidFill>
                <a:schemeClr val="tx1"/>
              </a:solidFill>
              <a:latin typeface="+mn-lt"/>
              <a:sym typeface="Arial" panose="020B0604020202020204" pitchFamily="34" charset="0"/>
            </a:endParaRPr>
          </a:p>
        </p:txBody>
      </p:sp>
      <p:sp>
        <p:nvSpPr>
          <p:cNvPr id="6"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nline image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1422401"/>
            <a:ext cx="8802050" cy="4821382"/>
          </a:xfrm>
          <a:prstGeom prst="rect">
            <a:avLst/>
          </a:prstGeom>
        </p:spPr>
      </p:pic>
      <p:sp>
        <p:nvSpPr>
          <p:cNvPr id="11" name="Title 1"/>
          <p:cNvSpPr>
            <a:spLocks noGrp="1"/>
          </p:cNvSpPr>
          <p:nvPr>
            <p:ph type="title"/>
          </p:nvPr>
        </p:nvSpPr>
        <p:spPr>
          <a:xfrm>
            <a:off x="75951" y="121925"/>
            <a:ext cx="7267613" cy="713975"/>
          </a:xfrm>
        </p:spPr>
        <p:txBody>
          <a:bodyPr>
            <a:noAutofit/>
          </a:bodyPr>
          <a:lstStyle/>
          <a:p>
            <a:pPr algn="ctr"/>
            <a:r>
              <a:rPr lang="en-US" sz="2800" b="0" dirty="0" smtClean="0"/>
              <a:t>City Hall Parking Garage</a:t>
            </a:r>
            <a:endParaRPr lang="en-US" sz="2800" b="0" dirty="0"/>
          </a:p>
        </p:txBody>
      </p:sp>
    </p:spTree>
    <p:extLst>
      <p:ext uri="{BB962C8B-B14F-4D97-AF65-F5344CB8AC3E}">
        <p14:creationId xmlns:p14="http://schemas.microsoft.com/office/powerpoint/2010/main" val="2162644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CIVIL SERVICE COMMISSION</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36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62431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pPr>
            <a:endParaRPr lang="en-US"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chemeClr val="tx1"/>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532015" y="1221972"/>
            <a:ext cx="8274280" cy="5078313"/>
          </a:xfrm>
          <a:prstGeom prst="rect">
            <a:avLst/>
          </a:prstGeom>
        </p:spPr>
        <p:txBody>
          <a:bodyPr wrap="square">
            <a:spAutoFit/>
          </a:bodyPr>
          <a:lstStyle/>
          <a:p>
            <a:pPr>
              <a:buFont typeface="Arial" pitchFamily="34" charset="0"/>
              <a:buChar char="•"/>
            </a:pPr>
            <a:r>
              <a:rPr lang="en-US" dirty="0" smtClean="0"/>
              <a:t>The City of Reno Office of the Civil Service Commission (CSC) was mandated by the Nevada State Legislature in the Reno City Charter to be an autonomous body that oversees a merit system of competition. </a:t>
            </a:r>
          </a:p>
          <a:p>
            <a:endParaRPr lang="en-US" dirty="0" smtClean="0"/>
          </a:p>
          <a:p>
            <a:endParaRPr lang="en-US" dirty="0" smtClean="0"/>
          </a:p>
          <a:p>
            <a:pPr>
              <a:buFont typeface="Arial" pitchFamily="34" charset="0"/>
              <a:buChar char="•"/>
            </a:pPr>
            <a:r>
              <a:rPr lang="en-US" dirty="0" smtClean="0"/>
              <a:t>The mission of the CSC is to provide an efficient workforce for the City of Reno. </a:t>
            </a:r>
          </a:p>
          <a:p>
            <a:endParaRPr lang="en-US" i="1" dirty="0" smtClean="0"/>
          </a:p>
          <a:p>
            <a:endParaRPr lang="en-US" i="1" dirty="0" smtClean="0"/>
          </a:p>
          <a:p>
            <a:pPr>
              <a:buFont typeface="Arial" pitchFamily="34" charset="0"/>
              <a:buChar char="•"/>
            </a:pPr>
            <a:r>
              <a:rPr lang="en-US" dirty="0" smtClean="0"/>
              <a:t>The cornerstone of the City’s employment program is equity and fairness. </a:t>
            </a:r>
          </a:p>
          <a:p>
            <a:pPr>
              <a:buFont typeface="Arial" pitchFamily="34" charset="0"/>
              <a:buChar char="•"/>
            </a:pPr>
            <a:endParaRPr lang="en-US" i="1" dirty="0" smtClean="0"/>
          </a:p>
          <a:p>
            <a:pPr>
              <a:buFont typeface="Arial" pitchFamily="34" charset="0"/>
              <a:buChar char="•"/>
            </a:pPr>
            <a:endParaRPr lang="en-US" i="1" dirty="0" smtClean="0"/>
          </a:p>
          <a:p>
            <a:pPr>
              <a:buFont typeface="Arial" pitchFamily="34" charset="0"/>
              <a:buChar char="•"/>
            </a:pPr>
            <a:r>
              <a:rPr lang="en-US" dirty="0" smtClean="0"/>
              <a:t>Employment with the City of Reno is accomplished through an individual’s demonstration of merit and fitness for the job in which an individual seeks to be employed. </a:t>
            </a:r>
          </a:p>
          <a:p>
            <a:pPr>
              <a:buFont typeface="Arial" pitchFamily="34" charset="0"/>
              <a:buChar char="•"/>
            </a:pPr>
            <a:endParaRPr lang="en-US" dirty="0" smtClean="0"/>
          </a:p>
          <a:p>
            <a:pPr>
              <a:buFont typeface="Arial" pitchFamily="34" charset="0"/>
              <a:buChar char="•"/>
            </a:pPr>
            <a:r>
              <a:rPr lang="en-US" dirty="0" smtClean="0"/>
              <a:t>The current CSC staff allocation of three (3) is responsible for recruiting, attracting, testing and presenting for selection the majority (approximately 93%)  of the approximately 1200+ “regular” employees in the City’s total regular workforce</a:t>
            </a:r>
            <a:endParaRPr lang="en-US"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37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27168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92500" lnSpcReduction="10000"/>
          </a:bodyPr>
          <a:lstStyle/>
          <a:p>
            <a:pPr marL="914400" lvl="1" indent="-457200">
              <a:spcAft>
                <a:spcPts val="600"/>
              </a:spcAft>
              <a:buFont typeface="Wingdings" charset="2"/>
              <a:buChar char="Ø"/>
            </a:pPr>
            <a:endParaRPr lang="en-US" dirty="0" smtClean="0"/>
          </a:p>
          <a:p>
            <a:pPr lvl="1">
              <a:spcAft>
                <a:spcPts val="600"/>
              </a:spcAft>
              <a:buFont typeface="Wingdings" pitchFamily="2" charset="2"/>
              <a:buChar char="Ø"/>
            </a:pPr>
            <a:r>
              <a:rPr lang="en-US" sz="2800" dirty="0" smtClean="0">
                <a:solidFill>
                  <a:schemeClr val="tx1"/>
                </a:solidFill>
              </a:rPr>
              <a:t>Recruitment</a:t>
            </a:r>
          </a:p>
          <a:p>
            <a:pPr lvl="1">
              <a:spcAft>
                <a:spcPts val="600"/>
              </a:spcAft>
              <a:buFont typeface="Wingdings" pitchFamily="2" charset="2"/>
              <a:buChar char="Ø"/>
            </a:pPr>
            <a:r>
              <a:rPr lang="en-US" sz="2800" dirty="0" smtClean="0">
                <a:solidFill>
                  <a:schemeClr val="tx1"/>
                </a:solidFill>
              </a:rPr>
              <a:t>Outreach</a:t>
            </a:r>
          </a:p>
          <a:p>
            <a:pPr lvl="1">
              <a:spcAft>
                <a:spcPts val="600"/>
              </a:spcAft>
              <a:buFont typeface="Wingdings" pitchFamily="2" charset="2"/>
              <a:buChar char="Ø"/>
            </a:pPr>
            <a:r>
              <a:rPr lang="en-US" sz="2800" dirty="0" smtClean="0">
                <a:solidFill>
                  <a:schemeClr val="tx1"/>
                </a:solidFill>
              </a:rPr>
              <a:t>Job Posting</a:t>
            </a:r>
          </a:p>
          <a:p>
            <a:pPr lvl="1">
              <a:spcAft>
                <a:spcPts val="600"/>
              </a:spcAft>
              <a:buFont typeface="Wingdings" pitchFamily="2" charset="2"/>
              <a:buChar char="Ø"/>
            </a:pPr>
            <a:r>
              <a:rPr lang="en-US" sz="2800" dirty="0" smtClean="0">
                <a:solidFill>
                  <a:schemeClr val="tx1"/>
                </a:solidFill>
              </a:rPr>
              <a:t>Job Analysis</a:t>
            </a:r>
          </a:p>
          <a:p>
            <a:pPr lvl="1">
              <a:spcAft>
                <a:spcPts val="600"/>
              </a:spcAft>
              <a:buFont typeface="Wingdings" pitchFamily="2" charset="2"/>
              <a:buChar char="Ø"/>
            </a:pPr>
            <a:r>
              <a:rPr lang="en-US" sz="2800" dirty="0" smtClean="0">
                <a:solidFill>
                  <a:schemeClr val="tx1"/>
                </a:solidFill>
              </a:rPr>
              <a:t>Test Design and Administration</a:t>
            </a:r>
          </a:p>
          <a:p>
            <a:pPr lvl="1">
              <a:spcAft>
                <a:spcPts val="600"/>
              </a:spcAft>
              <a:buFont typeface="Wingdings" pitchFamily="2" charset="2"/>
              <a:buChar char="Ø"/>
            </a:pPr>
            <a:r>
              <a:rPr lang="en-US" sz="2800" dirty="0" smtClean="0">
                <a:solidFill>
                  <a:schemeClr val="tx1"/>
                </a:solidFill>
              </a:rPr>
              <a:t>Establish Eligibility Lists </a:t>
            </a:r>
          </a:p>
          <a:p>
            <a:pPr lvl="2">
              <a:spcAft>
                <a:spcPts val="600"/>
              </a:spcAft>
              <a:buFont typeface="Wingdings" pitchFamily="2" charset="2"/>
              <a:buChar char="Ø"/>
            </a:pPr>
            <a:r>
              <a:rPr lang="en-US" sz="2600" dirty="0" smtClean="0">
                <a:solidFill>
                  <a:schemeClr val="tx1"/>
                </a:solidFill>
              </a:rPr>
              <a:t>New hires</a:t>
            </a:r>
          </a:p>
          <a:p>
            <a:pPr lvl="2">
              <a:spcAft>
                <a:spcPts val="600"/>
              </a:spcAft>
              <a:buFont typeface="Wingdings" pitchFamily="2" charset="2"/>
              <a:buChar char="Ø"/>
            </a:pPr>
            <a:r>
              <a:rPr lang="en-US" sz="2600" dirty="0" smtClean="0">
                <a:solidFill>
                  <a:schemeClr val="tx1"/>
                </a:solidFill>
              </a:rPr>
              <a:t>Promotionals</a:t>
            </a:r>
          </a:p>
          <a:p>
            <a:pPr lvl="1">
              <a:spcAft>
                <a:spcPts val="600"/>
              </a:spcAft>
              <a:buFont typeface="Wingdings" pitchFamily="2" charset="2"/>
              <a:buChar char="Ø"/>
            </a:pPr>
            <a:r>
              <a:rPr lang="en-US" sz="2800" dirty="0" smtClean="0">
                <a:solidFill>
                  <a:schemeClr val="tx1"/>
                </a:solidFill>
              </a:rPr>
              <a:t>Administer the CSC Meetings</a:t>
            </a: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a:t>
            </a:r>
            <a:r>
              <a:rPr lang="en-US" sz="2800" dirty="0" smtClean="0"/>
              <a:t>S</a:t>
            </a:r>
            <a:r>
              <a:rPr lang="en-US" sz="2800" b="0" dirty="0" smtClean="0"/>
              <a:t>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30927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131" y="835900"/>
            <a:ext cx="8590164" cy="5872471"/>
          </a:xfrm>
        </p:spPr>
        <p:txBody>
          <a:bodyPr>
            <a:normAutofit fontScale="85000" lnSpcReduction="10000"/>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914400" lvl="1" indent="-457200">
              <a:spcAft>
                <a:spcPts val="600"/>
              </a:spcAft>
            </a:pPr>
            <a:endParaRPr lang="en-US" sz="800" dirty="0" smtClean="0">
              <a:solidFill>
                <a:schemeClr val="tx1"/>
              </a:solidFill>
            </a:endParaRPr>
          </a:p>
          <a:p>
            <a:pPr lvl="1">
              <a:spcAft>
                <a:spcPts val="600"/>
              </a:spcAft>
              <a:buFont typeface="Wingdings" pitchFamily="2" charset="2"/>
              <a:buChar char="v"/>
            </a:pPr>
            <a:r>
              <a:rPr lang="en-US" dirty="0" smtClean="0">
                <a:solidFill>
                  <a:schemeClr val="tx1"/>
                </a:solidFill>
              </a:rPr>
              <a:t>Innovate and update recruiting, outreach and testing and selection processes to:</a:t>
            </a:r>
          </a:p>
          <a:p>
            <a:pPr lvl="2">
              <a:spcAft>
                <a:spcPts val="600"/>
              </a:spcAft>
              <a:buFont typeface="Wingdings" pitchFamily="2" charset="2"/>
              <a:buChar char="v"/>
            </a:pPr>
            <a:r>
              <a:rPr lang="en-US" dirty="0" smtClean="0">
                <a:solidFill>
                  <a:schemeClr val="tx1"/>
                </a:solidFill>
              </a:rPr>
              <a:t>Benchmark and implement best practices towards that goal</a:t>
            </a:r>
          </a:p>
          <a:p>
            <a:pPr lvl="2">
              <a:spcAft>
                <a:spcPts val="600"/>
              </a:spcAft>
              <a:buFont typeface="Wingdings" pitchFamily="2" charset="2"/>
              <a:buChar char="v"/>
            </a:pPr>
            <a:r>
              <a:rPr lang="en-US" dirty="0" smtClean="0">
                <a:solidFill>
                  <a:schemeClr val="tx1"/>
                </a:solidFill>
              </a:rPr>
              <a:t>Reduce requisition to hire time</a:t>
            </a:r>
          </a:p>
          <a:p>
            <a:pPr lvl="2">
              <a:spcAft>
                <a:spcPts val="600"/>
              </a:spcAft>
              <a:buFont typeface="Wingdings" pitchFamily="2" charset="2"/>
              <a:buChar char="v"/>
            </a:pPr>
            <a:r>
              <a:rPr lang="en-US" dirty="0" smtClean="0">
                <a:solidFill>
                  <a:schemeClr val="tx1"/>
                </a:solidFill>
              </a:rPr>
              <a:t>Attract and maintain the best employees in a changing labor pool</a:t>
            </a:r>
          </a:p>
          <a:p>
            <a:pPr lvl="2">
              <a:spcAft>
                <a:spcPts val="600"/>
              </a:spcAft>
              <a:buFont typeface="Wingdings" pitchFamily="2" charset="2"/>
              <a:buChar char="v"/>
            </a:pPr>
            <a:r>
              <a:rPr lang="en-US" dirty="0" smtClean="0">
                <a:solidFill>
                  <a:schemeClr val="tx1"/>
                </a:solidFill>
              </a:rPr>
              <a:t>Provide more flexibility in hiring employees</a:t>
            </a:r>
          </a:p>
          <a:p>
            <a:pPr lvl="2">
              <a:spcAft>
                <a:spcPts val="600"/>
              </a:spcAft>
              <a:buFont typeface="Wingdings" pitchFamily="2" charset="2"/>
              <a:buChar char="v"/>
            </a:pPr>
            <a:r>
              <a:rPr lang="en-US" dirty="0" smtClean="0">
                <a:solidFill>
                  <a:schemeClr val="tx1"/>
                </a:solidFill>
              </a:rPr>
              <a:t>Present the best and most qualified candidates for departments to hire and promote</a:t>
            </a:r>
          </a:p>
          <a:p>
            <a:pPr lvl="2">
              <a:spcAft>
                <a:spcPts val="600"/>
              </a:spcAft>
              <a:buFont typeface="Wingdings" pitchFamily="2" charset="2"/>
              <a:buChar char="v"/>
            </a:pPr>
            <a:r>
              <a:rPr lang="en-US" dirty="0" smtClean="0">
                <a:solidFill>
                  <a:schemeClr val="tx1"/>
                </a:solidFill>
              </a:rPr>
              <a:t>Maintain fairness and equity in processes and procedures</a:t>
            </a:r>
          </a:p>
          <a:p>
            <a:pPr lvl="2">
              <a:spcAft>
                <a:spcPts val="600"/>
              </a:spcAft>
              <a:buFont typeface="Wingdings" pitchFamily="2" charset="2"/>
              <a:buChar char="v"/>
            </a:pPr>
            <a:r>
              <a:rPr lang="en-US" dirty="0" smtClean="0">
                <a:solidFill>
                  <a:schemeClr val="tx1"/>
                </a:solidFill>
              </a:rPr>
              <a:t>Collaborate with departments to review CSC rules to identify and streamline processes to be competitive in our labor force </a:t>
            </a:r>
          </a:p>
          <a:p>
            <a:pPr lvl="2">
              <a:spcAft>
                <a:spcPts val="600"/>
              </a:spcAft>
              <a:buFont typeface="Wingdings" pitchFamily="2" charset="2"/>
              <a:buChar char="v"/>
            </a:pPr>
            <a:r>
              <a:rPr lang="en-US" dirty="0" smtClean="0">
                <a:solidFill>
                  <a:schemeClr val="tx1"/>
                </a:solidFill>
              </a:rPr>
              <a:t>Provide outreach to the community about opportunities with the City</a:t>
            </a:r>
          </a:p>
          <a:p>
            <a:pPr lvl="2">
              <a:spcAft>
                <a:spcPts val="600"/>
              </a:spcAft>
              <a:buFont typeface="Wingdings" pitchFamily="2" charset="2"/>
              <a:buChar char="v"/>
            </a:pPr>
            <a:r>
              <a:rPr lang="en-US" dirty="0" smtClean="0">
                <a:solidFill>
                  <a:schemeClr val="tx1"/>
                </a:solidFill>
              </a:rPr>
              <a:t>Support the City’s Diversity Plan</a:t>
            </a:r>
          </a:p>
          <a:p>
            <a:pPr lvl="2">
              <a:spcAft>
                <a:spcPts val="600"/>
              </a:spcAft>
            </a:pPr>
            <a:endParaRPr lang="en-US" sz="900" dirty="0" smtClean="0">
              <a:solidFill>
                <a:schemeClr val="tx1"/>
              </a:solidFill>
            </a:endParaRPr>
          </a:p>
          <a:p>
            <a:pPr lvl="1">
              <a:spcAft>
                <a:spcPts val="600"/>
              </a:spcAft>
              <a:buFont typeface="Wingdings" pitchFamily="2" charset="2"/>
              <a:buChar char="v"/>
            </a:pPr>
            <a:r>
              <a:rPr lang="en-US" dirty="0" smtClean="0">
                <a:solidFill>
                  <a:schemeClr val="tx1"/>
                </a:solidFill>
              </a:rPr>
              <a:t>Present eligibility lists quarterly to fully staff Dispatcher positions by the end of the calendar year (this has not been done since the 1990’s)</a:t>
            </a:r>
          </a:p>
          <a:p>
            <a:pPr lvl="1">
              <a:spcAft>
                <a:spcPts val="600"/>
              </a:spcAft>
              <a:buFont typeface="Wingdings" pitchFamily="2" charset="2"/>
              <a:buChar char="v"/>
            </a:pPr>
            <a:r>
              <a:rPr lang="en-US" dirty="0" smtClean="0">
                <a:solidFill>
                  <a:schemeClr val="tx1"/>
                </a:solidFill>
              </a:rPr>
              <a:t>Provide education and training on CSC services, processes and procedures</a:t>
            </a: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39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8275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845317" y="967336"/>
            <a:ext cx="8866241"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600" u="sng" dirty="0" smtClean="0">
                <a:solidFill>
                  <a:schemeClr val="bg1"/>
                </a:solidFill>
              </a:rPr>
              <a:t>Follow-up items from February 21 </a:t>
            </a:r>
          </a:p>
          <a:p>
            <a:r>
              <a:rPr lang="en-US" altLang="en-US" sz="3600" u="sng" dirty="0" smtClean="0">
                <a:solidFill>
                  <a:schemeClr val="bg1"/>
                </a:solidFill>
              </a:rPr>
              <a:t>Council Workshop:</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FY 18/19 Preliminary Budget</a:t>
            </a:r>
          </a:p>
          <a:p>
            <a:pPr marL="571500" indent="-571500">
              <a:spcBef>
                <a:spcPts val="1800"/>
              </a:spcBef>
              <a:spcAft>
                <a:spcPts val="0"/>
              </a:spcAft>
              <a:buFont typeface="Wingdings" panose="05000000000000000000" pitchFamily="2" charset="2"/>
              <a:buChar char="Ø"/>
            </a:pPr>
            <a:r>
              <a:rPr lang="en-US" altLang="en-US" sz="3200" dirty="0">
                <a:solidFill>
                  <a:schemeClr val="bg1"/>
                </a:solidFill>
              </a:rPr>
              <a:t>Budget Assumptions for FY18/19</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Summary of Revenues &amp; Expenses</a:t>
            </a:r>
            <a:endParaRPr lang="en-US" altLang="en-US" sz="3200" dirty="0">
              <a:solidFill>
                <a:schemeClr val="bg1"/>
              </a:solidFill>
            </a:endParaRP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Fee Structure </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Room Tax</a:t>
            </a: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56806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1840" y="2160073"/>
            <a:ext cx="8780318" cy="2786332"/>
          </a:xfrm>
        </p:spPr>
        <p:txBody>
          <a:bodyPr>
            <a:normAutofit fontScale="90000"/>
          </a:bodyPr>
          <a:lstStyle/>
          <a:p>
            <a:pPr algn="ctr">
              <a:lnSpc>
                <a:spcPts val="3600"/>
              </a:lnSpc>
            </a:pPr>
            <a:r>
              <a:rPr lang="en-US" sz="4000" b="0" dirty="0" smtClean="0">
                <a:effectLst>
                  <a:outerShdw blurRad="50800" dist="38100" dir="2700000" algn="tl" rotWithShape="0">
                    <a:prstClr val="black">
                      <a:alpha val="40000"/>
                    </a:prstClr>
                  </a:outerShdw>
                </a:effectLst>
              </a:rPr>
              <a:t>FY 18/19</a:t>
            </a:r>
            <a:br>
              <a:rPr lang="en-US" sz="4000" b="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COUNCIL BUDGET</a:t>
            </a:r>
            <a:br>
              <a:rPr lang="en-US" sz="400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WORKSHOP</a:t>
            </a:r>
            <a:br>
              <a:rPr lang="en-US" sz="400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
            </a:r>
            <a:br>
              <a:rPr lang="en-US" sz="4000" b="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OFFICE OF COMMUNICATIONS AND COMMUNITY ENGAGEMENT(OCCE</a:t>
            </a:r>
            <a:r>
              <a:rPr lang="en-US" b="0" dirty="0" smtClean="0">
                <a:effectLst>
                  <a:outerShdw blurRad="50800" dist="38100" dir="2700000" algn="tl" rotWithShape="0">
                    <a:prstClr val="black">
                      <a:alpha val="40000"/>
                    </a:prstClr>
                  </a:outerShdw>
                </a:effectLst>
              </a:rPr>
              <a:t>)</a:t>
            </a:r>
            <a:endParaRPr lang="en-US"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40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59253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dirty="0" smtClean="0"/>
              <a:t>       Departmental Core Services</a:t>
            </a:r>
            <a:endParaRPr lang="en-US" sz="2800" b="0" dirty="0"/>
          </a:p>
        </p:txBody>
      </p:sp>
      <p:sp>
        <p:nvSpPr>
          <p:cNvPr id="3" name="Text Placeholder 2"/>
          <p:cNvSpPr>
            <a:spLocks noGrp="1"/>
          </p:cNvSpPr>
          <p:nvPr>
            <p:ph idx="1"/>
          </p:nvPr>
        </p:nvSpPr>
        <p:spPr>
          <a:xfrm>
            <a:off x="242207" y="1202876"/>
            <a:ext cx="8515062" cy="3557384"/>
          </a:xfrm>
        </p:spPr>
        <p:txBody>
          <a:bodyPr>
            <a:normAutofit/>
          </a:bodyPr>
          <a:lstStyle/>
          <a:p>
            <a:pPr marL="914400" lvl="1" indent="-457200">
              <a:spcAft>
                <a:spcPts val="600"/>
              </a:spcAft>
              <a:buFont typeface="Wingdings" charset="2"/>
              <a:buChar char="Ø"/>
            </a:pPr>
            <a:r>
              <a:rPr lang="en-US" dirty="0" smtClean="0"/>
              <a:t>Support the City of Reno’s Vision, Mission and Strategic Priorities by:</a:t>
            </a:r>
          </a:p>
          <a:p>
            <a:pPr marL="1314450" lvl="2" indent="-457200">
              <a:spcAft>
                <a:spcPts val="600"/>
              </a:spcAft>
              <a:buFont typeface="Wingdings" charset="2"/>
              <a:buChar char="Ø"/>
            </a:pPr>
            <a:r>
              <a:rPr lang="en-US" dirty="0" smtClean="0"/>
              <a:t>Informing and engaging citizens, employees, media, and Mayor/City Council</a:t>
            </a:r>
          </a:p>
          <a:p>
            <a:pPr marL="1314450" lvl="2" indent="-457200">
              <a:spcAft>
                <a:spcPts val="600"/>
              </a:spcAft>
              <a:buFont typeface="Wingdings" charset="2"/>
              <a:buChar char="Ø"/>
            </a:pPr>
            <a:r>
              <a:rPr lang="en-US" dirty="0" smtClean="0"/>
              <a:t>Ensuring responsive communication </a:t>
            </a:r>
          </a:p>
          <a:p>
            <a:pPr marL="1314450" lvl="2" indent="-457200">
              <a:spcAft>
                <a:spcPts val="600"/>
              </a:spcAft>
              <a:buFont typeface="Wingdings" charset="2"/>
              <a:buChar char="Ø"/>
            </a:pPr>
            <a:r>
              <a:rPr lang="en-US" dirty="0" smtClean="0"/>
              <a:t>Enhancing City services through community input</a:t>
            </a:r>
          </a:p>
          <a:p>
            <a:pPr marL="1314450" lvl="2" indent="-457200">
              <a:spcAft>
                <a:spcPts val="600"/>
              </a:spcAft>
              <a:buFont typeface="Wingdings" charset="2"/>
              <a:buChar char="Ø"/>
            </a:pPr>
            <a:r>
              <a:rPr lang="en-US" dirty="0" smtClean="0"/>
              <a:t>Building trust through increased transparency</a:t>
            </a: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41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0252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nvGraphicFramePr>
        <p:xfrm>
          <a:off x="2740051" y="1839454"/>
          <a:ext cx="3965542" cy="393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Up-Down Arrow 21"/>
          <p:cNvSpPr/>
          <p:nvPr/>
        </p:nvSpPr>
        <p:spPr>
          <a:xfrm>
            <a:off x="4434654" y="1948543"/>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42207" y="121925"/>
            <a:ext cx="7883484" cy="713975"/>
          </a:xfrm>
        </p:spPr>
        <p:txBody>
          <a:bodyPr>
            <a:noAutofit/>
          </a:bodyPr>
          <a:lstStyle/>
          <a:p>
            <a:pPr algn="ctr"/>
            <a:r>
              <a:rPr lang="en-US" sz="2800" b="0" dirty="0" smtClean="0"/>
              <a:t>Departmental Core Services (CONT’D)</a:t>
            </a:r>
            <a:endParaRPr lang="en-US" sz="2800" b="0" dirty="0"/>
          </a:p>
        </p:txBody>
      </p:sp>
      <p:sp>
        <p:nvSpPr>
          <p:cNvPr id="2" name="Oval 1"/>
          <p:cNvSpPr/>
          <p:nvPr/>
        </p:nvSpPr>
        <p:spPr>
          <a:xfrm>
            <a:off x="3754728" y="2951967"/>
            <a:ext cx="1828800" cy="18288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city of reno log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92" t="3935" r="21496" b="10882"/>
          <a:stretch>
            <a:fillRect/>
          </a:stretch>
        </p:blipFill>
        <p:spPr bwMode="auto">
          <a:xfrm>
            <a:off x="4258734" y="3166533"/>
            <a:ext cx="846666" cy="127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368523" y="2521443"/>
            <a:ext cx="1371600" cy="603504"/>
          </a:xfrm>
          <a:prstGeom prst="rect">
            <a:avLst/>
          </a:prstGeom>
          <a:solidFill>
            <a:schemeClr val="bg1"/>
          </a:solidFill>
          <a:ln>
            <a:noFill/>
          </a:ln>
          <a:effectLst>
            <a:outerShdw blurRad="50800" dist="38100" dir="13500000" algn="b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Strategic</a:t>
            </a:r>
          </a:p>
          <a:p>
            <a:pPr algn="ctr"/>
            <a:r>
              <a:rPr lang="en-US" sz="1500" b="1" dirty="0" smtClean="0">
                <a:solidFill>
                  <a:srgbClr val="8B6403"/>
                </a:solidFill>
                <a:latin typeface="Arial Narrow" panose="020B0606020202030204" pitchFamily="34" charset="0"/>
              </a:rPr>
              <a:t>Communications</a:t>
            </a:r>
            <a:endParaRPr lang="en-US" sz="1500" b="1" dirty="0">
              <a:solidFill>
                <a:srgbClr val="8B6403"/>
              </a:solidFill>
              <a:latin typeface="Arial Narrow" panose="020B0606020202030204" pitchFamily="34" charset="0"/>
            </a:endParaRPr>
          </a:p>
        </p:txBody>
      </p:sp>
      <p:sp>
        <p:nvSpPr>
          <p:cNvPr id="36" name="Rectangle 35"/>
          <p:cNvSpPr/>
          <p:nvPr/>
        </p:nvSpPr>
        <p:spPr>
          <a:xfrm>
            <a:off x="5560199" y="2512976"/>
            <a:ext cx="1371600" cy="603504"/>
          </a:xfrm>
          <a:prstGeom prst="rect">
            <a:avLst/>
          </a:prstGeom>
          <a:solidFill>
            <a:schemeClr val="bg1"/>
          </a:solidFill>
          <a:ln>
            <a:noFill/>
          </a:ln>
          <a:effectLst>
            <a:outerShdw blurRad="50800" dist="38100" dir="18900000" algn="b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Digital</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37" name="Rectangle 36"/>
          <p:cNvSpPr/>
          <p:nvPr/>
        </p:nvSpPr>
        <p:spPr>
          <a:xfrm>
            <a:off x="2385457" y="4644708"/>
            <a:ext cx="1371600" cy="603504"/>
          </a:xfrm>
          <a:prstGeom prst="rect">
            <a:avLst/>
          </a:prstGeom>
          <a:solidFill>
            <a:schemeClr val="bg1"/>
          </a:solidFill>
          <a:ln>
            <a:noFill/>
          </a:ln>
          <a:effectLst>
            <a:outerShdw blurRad="50800" dist="38100" dir="8100000" algn="t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Reno </a:t>
            </a:r>
          </a:p>
          <a:p>
            <a:pPr algn="ctr"/>
            <a:r>
              <a:rPr lang="en-US" sz="1500" b="1" dirty="0" smtClean="0">
                <a:solidFill>
                  <a:srgbClr val="8B6403"/>
                </a:solidFill>
                <a:latin typeface="Arial Narrow" panose="020B0606020202030204" pitchFamily="34" charset="0"/>
              </a:rPr>
              <a:t>Direct</a:t>
            </a:r>
            <a:endParaRPr lang="en-US" sz="1500" b="1" dirty="0">
              <a:solidFill>
                <a:srgbClr val="8B6403"/>
              </a:solidFill>
              <a:latin typeface="Arial Narrow" panose="020B0606020202030204" pitchFamily="34" charset="0"/>
            </a:endParaRPr>
          </a:p>
        </p:txBody>
      </p:sp>
      <p:sp>
        <p:nvSpPr>
          <p:cNvPr id="38" name="Rectangle 37"/>
          <p:cNvSpPr/>
          <p:nvPr/>
        </p:nvSpPr>
        <p:spPr>
          <a:xfrm>
            <a:off x="5551732" y="4653175"/>
            <a:ext cx="1371600" cy="603504"/>
          </a:xfrm>
          <a:prstGeom prst="rect">
            <a:avLst/>
          </a:prstGeom>
          <a:solidFill>
            <a:schemeClr val="bg1"/>
          </a:solidFill>
          <a:ln>
            <a:noFill/>
          </a:ln>
          <a:effectLst>
            <a:outerShdw blurRad="50800" dist="38100" dir="2700000" algn="t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Community</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26" name="Up-Down Arrow 25"/>
          <p:cNvSpPr/>
          <p:nvPr/>
        </p:nvSpPr>
        <p:spPr>
          <a:xfrm rot="5400000">
            <a:off x="2870125" y="3498696"/>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Up-Down Arrow 33"/>
          <p:cNvSpPr/>
          <p:nvPr/>
        </p:nvSpPr>
        <p:spPr>
          <a:xfrm>
            <a:off x="4434654" y="5040080"/>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Up-Down Arrow 34"/>
          <p:cNvSpPr/>
          <p:nvPr/>
        </p:nvSpPr>
        <p:spPr>
          <a:xfrm rot="5400000">
            <a:off x="6004238" y="3494342"/>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741917" y="3425514"/>
            <a:ext cx="1645337"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0" name="Oval 39"/>
          <p:cNvSpPr/>
          <p:nvPr/>
        </p:nvSpPr>
        <p:spPr>
          <a:xfrm>
            <a:off x="3945668" y="963386"/>
            <a:ext cx="1606329"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b="1" dirty="0">
              <a:solidFill>
                <a:schemeClr val="tx1"/>
              </a:solidFill>
            </a:endParaRPr>
          </a:p>
        </p:txBody>
      </p:sp>
      <p:sp>
        <p:nvSpPr>
          <p:cNvPr id="41" name="Oval 40"/>
          <p:cNvSpPr/>
          <p:nvPr/>
        </p:nvSpPr>
        <p:spPr>
          <a:xfrm>
            <a:off x="1191664" y="3442448"/>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2" name="Oval 41"/>
          <p:cNvSpPr/>
          <p:nvPr/>
        </p:nvSpPr>
        <p:spPr>
          <a:xfrm>
            <a:off x="3977199" y="5901265"/>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4" name="TextBox 43"/>
          <p:cNvSpPr txBox="1"/>
          <p:nvPr/>
        </p:nvSpPr>
        <p:spPr>
          <a:xfrm>
            <a:off x="3884060" y="1203868"/>
            <a:ext cx="1699467" cy="400110"/>
          </a:xfrm>
          <a:prstGeom prst="rect">
            <a:avLst/>
          </a:prstGeom>
          <a:noFill/>
        </p:spPr>
        <p:txBody>
          <a:bodyPr wrap="square" rtlCol="0">
            <a:spAutoFit/>
          </a:bodyPr>
          <a:lstStyle/>
          <a:p>
            <a:pPr algn="ctr"/>
            <a:r>
              <a:rPr lang="en-US" sz="2000" b="1" dirty="0" smtClean="0"/>
              <a:t>Community</a:t>
            </a:r>
            <a:endParaRPr lang="en-US" sz="2000" b="1" dirty="0"/>
          </a:p>
        </p:txBody>
      </p:sp>
      <p:sp>
        <p:nvSpPr>
          <p:cNvPr id="45" name="TextBox 44"/>
          <p:cNvSpPr txBox="1"/>
          <p:nvPr/>
        </p:nvSpPr>
        <p:spPr>
          <a:xfrm>
            <a:off x="3992435" y="6175405"/>
            <a:ext cx="1346200" cy="400110"/>
          </a:xfrm>
          <a:prstGeom prst="rect">
            <a:avLst/>
          </a:prstGeom>
          <a:noFill/>
        </p:spPr>
        <p:txBody>
          <a:bodyPr wrap="square" rtlCol="0">
            <a:spAutoFit/>
          </a:bodyPr>
          <a:lstStyle/>
          <a:p>
            <a:pPr algn="ctr"/>
            <a:r>
              <a:rPr lang="en-US" sz="2000" b="1" dirty="0" smtClean="0"/>
              <a:t>Media</a:t>
            </a:r>
            <a:endParaRPr lang="en-US" sz="2000" b="1" dirty="0"/>
          </a:p>
        </p:txBody>
      </p:sp>
      <p:sp>
        <p:nvSpPr>
          <p:cNvPr id="46" name="TextBox 45"/>
          <p:cNvSpPr txBox="1"/>
          <p:nvPr/>
        </p:nvSpPr>
        <p:spPr>
          <a:xfrm>
            <a:off x="6767319" y="3658103"/>
            <a:ext cx="1619936" cy="400110"/>
          </a:xfrm>
          <a:prstGeom prst="rect">
            <a:avLst/>
          </a:prstGeom>
          <a:noFill/>
        </p:spPr>
        <p:txBody>
          <a:bodyPr wrap="square" rtlCol="0">
            <a:spAutoFit/>
          </a:bodyPr>
          <a:lstStyle/>
          <a:p>
            <a:pPr algn="ctr"/>
            <a:r>
              <a:rPr lang="en-US" sz="2000" b="1" dirty="0" smtClean="0"/>
              <a:t>Employees</a:t>
            </a:r>
            <a:endParaRPr lang="en-US" sz="2000" b="1" dirty="0"/>
          </a:p>
        </p:txBody>
      </p:sp>
      <p:sp>
        <p:nvSpPr>
          <p:cNvPr id="47" name="TextBox 46"/>
          <p:cNvSpPr txBox="1"/>
          <p:nvPr/>
        </p:nvSpPr>
        <p:spPr>
          <a:xfrm>
            <a:off x="1097962" y="3500736"/>
            <a:ext cx="1574534" cy="837152"/>
          </a:xfrm>
          <a:prstGeom prst="rect">
            <a:avLst/>
          </a:prstGeom>
          <a:noFill/>
        </p:spPr>
        <p:txBody>
          <a:bodyPr wrap="square" rtlCol="0">
            <a:spAutoFit/>
          </a:bodyPr>
          <a:lstStyle/>
          <a:p>
            <a:pPr algn="ctr">
              <a:lnSpc>
                <a:spcPct val="80000"/>
              </a:lnSpc>
            </a:pPr>
            <a:r>
              <a:rPr lang="en-US" sz="2000" b="1" dirty="0" smtClean="0"/>
              <a:t>Mayor</a:t>
            </a:r>
          </a:p>
          <a:p>
            <a:pPr algn="ctr">
              <a:lnSpc>
                <a:spcPct val="80000"/>
              </a:lnSpc>
            </a:pPr>
            <a:r>
              <a:rPr lang="en-US" sz="2000" b="1" dirty="0" smtClean="0"/>
              <a:t>and</a:t>
            </a:r>
          </a:p>
          <a:p>
            <a:pPr algn="ctr">
              <a:lnSpc>
                <a:spcPct val="80000"/>
              </a:lnSpc>
            </a:pPr>
            <a:r>
              <a:rPr lang="en-US" sz="2000" b="1" dirty="0" smtClean="0"/>
              <a:t>Council</a:t>
            </a:r>
            <a:endParaRPr lang="en-US" sz="2000" b="1" dirty="0"/>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42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24441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 Strategic Plan</a:t>
            </a:r>
            <a:endParaRPr lang="en-US" sz="2800" b="0" dirty="0"/>
          </a:p>
        </p:txBody>
      </p:sp>
      <p:sp>
        <p:nvSpPr>
          <p:cNvPr id="3" name="Text Placeholder 2"/>
          <p:cNvSpPr>
            <a:spLocks noGrp="1"/>
          </p:cNvSpPr>
          <p:nvPr>
            <p:ph idx="1"/>
          </p:nvPr>
        </p:nvSpPr>
        <p:spPr/>
        <p:txBody>
          <a:bodyPr>
            <a:normAutofit/>
          </a:bodyPr>
          <a:lstStyle/>
          <a:p>
            <a:pPr lvl="1">
              <a:spcAft>
                <a:spcPts val="600"/>
              </a:spcAft>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 Placeholder 2"/>
          <p:cNvSpPr txBox="1">
            <a:spLocks/>
          </p:cNvSpPr>
          <p:nvPr/>
        </p:nvSpPr>
        <p:spPr>
          <a:xfrm>
            <a:off x="242207" y="1202876"/>
            <a:ext cx="8515062" cy="55475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spcAft>
                <a:spcPts val="600"/>
              </a:spcAft>
              <a:buFont typeface="Wingdings" charset="2"/>
              <a:buChar char="Ø"/>
            </a:pPr>
            <a:r>
              <a:rPr lang="en-US" dirty="0" smtClean="0"/>
              <a:t>Enhance and improve two-way communications with target audiences:</a:t>
            </a:r>
          </a:p>
          <a:p>
            <a:pPr marL="1314450" lvl="2" indent="-457200">
              <a:spcAft>
                <a:spcPts val="600"/>
              </a:spcAft>
              <a:buFont typeface="Wingdings" charset="2"/>
              <a:buChar char="Ø"/>
            </a:pPr>
            <a:r>
              <a:rPr lang="en-US" dirty="0" smtClean="0"/>
              <a:t>Maintain </a:t>
            </a:r>
            <a:r>
              <a:rPr lang="en-US" dirty="0"/>
              <a:t>and </a:t>
            </a:r>
            <a:r>
              <a:rPr lang="en-US" dirty="0" smtClean="0"/>
              <a:t>measure effectiveness </a:t>
            </a:r>
            <a:r>
              <a:rPr lang="en-US" dirty="0"/>
              <a:t>of current communications tools </a:t>
            </a:r>
          </a:p>
          <a:p>
            <a:pPr marL="1314450" lvl="2" indent="-457200">
              <a:spcAft>
                <a:spcPts val="600"/>
              </a:spcAft>
              <a:buFont typeface="Wingdings" charset="2"/>
              <a:buChar char="Ø"/>
            </a:pPr>
            <a:r>
              <a:rPr lang="en-US" dirty="0" smtClean="0"/>
              <a:t>Secure innovative, effective and cost-efficient communications tools to engage and inform target audiences with a focus on diversity and inclusion</a:t>
            </a:r>
          </a:p>
          <a:p>
            <a:pPr marL="1314450" lvl="2" indent="-457200">
              <a:spcAft>
                <a:spcPts val="600"/>
              </a:spcAft>
              <a:buFont typeface="Wingdings" charset="2"/>
              <a:buChar char="Ø"/>
            </a:pPr>
            <a:r>
              <a:rPr lang="en-US" dirty="0" smtClean="0"/>
              <a:t>Enhance and improve media relations through the use of proactive outreach and messaging</a:t>
            </a:r>
          </a:p>
          <a:p>
            <a:pPr marL="1314450" lvl="2" indent="-457200">
              <a:spcAft>
                <a:spcPts val="600"/>
              </a:spcAft>
              <a:buFont typeface="Wingdings" charset="2"/>
              <a:buChar char="Ø"/>
            </a:pPr>
            <a:r>
              <a:rPr lang="en-US" dirty="0" smtClean="0"/>
              <a:t>Develop programs that increase transparency, interest and participation in City of Reno activities</a:t>
            </a:r>
          </a:p>
          <a:p>
            <a:pPr marL="1314450" lvl="2" indent="-457200">
              <a:spcAft>
                <a:spcPts val="600"/>
              </a:spcAft>
              <a:buFont typeface="Wingdings" charset="2"/>
              <a:buChar char="Ø"/>
            </a:pPr>
            <a:r>
              <a:rPr lang="en-US" dirty="0" smtClean="0"/>
              <a:t>Enhance and improve internal communications and build organizational pride among employees</a:t>
            </a:r>
          </a:p>
          <a:p>
            <a:pPr marL="1314450" lvl="2" indent="-457200">
              <a:spcAft>
                <a:spcPts val="600"/>
              </a:spcAft>
              <a:buFont typeface="Wingdings" charset="2"/>
              <a:buChar char="Ø"/>
            </a:pPr>
            <a:r>
              <a:rPr lang="en-US" dirty="0" smtClean="0"/>
              <a:t>Develop media training opportunities Citywide</a:t>
            </a:r>
          </a:p>
          <a:p>
            <a:pPr marL="857250" lvl="2" indent="0">
              <a:spcAft>
                <a:spcPts val="600"/>
              </a:spcAft>
              <a:buNone/>
            </a:pPr>
            <a:endParaRPr lang="en-US" dirty="0"/>
          </a:p>
          <a:p>
            <a:pPr marL="1314450" lvl="2" indent="-457200">
              <a:spcAft>
                <a:spcPts val="600"/>
              </a:spcAft>
              <a:buFont typeface="Wingdings" charset="2"/>
              <a:buChar char="Ø"/>
            </a:pPr>
            <a:endParaRPr lang="en-US" dirty="0" smtClean="0"/>
          </a:p>
          <a:p>
            <a:pPr>
              <a:buFont typeface="Wingdings" pitchFamily="2" charset="2"/>
              <a:buChar char="§"/>
            </a:pPr>
            <a:endParaRPr lang="en-US" dirty="0" smtClean="0"/>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43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661497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COMMUNITY DEVELOPMENT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44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04684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1167618"/>
            <a:ext cx="7597211" cy="4737526"/>
          </a:xfrm>
        </p:spPr>
        <p:txBody>
          <a:bodyPr>
            <a:normAutofit/>
          </a:bodyPr>
          <a:lstStyle/>
          <a:p>
            <a:pPr marL="0" lvl="1">
              <a:spcBef>
                <a:spcPts val="0"/>
              </a:spcBef>
            </a:pPr>
            <a:r>
              <a:rPr lang="en-US" sz="2800" b="1" i="1" dirty="0" smtClean="0">
                <a:solidFill>
                  <a:schemeClr val="tx1"/>
                </a:solidFill>
              </a:rPr>
              <a:t>Building </a:t>
            </a:r>
            <a:r>
              <a:rPr lang="en-US" sz="2800" b="1" i="1" dirty="0">
                <a:solidFill>
                  <a:schemeClr val="tx1"/>
                </a:solidFill>
              </a:rPr>
              <a:t>and Safety 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Responsible </a:t>
            </a:r>
            <a:r>
              <a:rPr lang="en-US" sz="2600" dirty="0">
                <a:solidFill>
                  <a:schemeClr val="tx1"/>
                </a:solidFill>
              </a:rPr>
              <a:t>for plan review, permitting, and the enforcement of building codes and </a:t>
            </a:r>
            <a:r>
              <a:rPr lang="en-US" sz="2600" dirty="0" smtClean="0">
                <a:solidFill>
                  <a:schemeClr val="tx1"/>
                </a:solidFill>
              </a:rPr>
              <a:t>standards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Strives </a:t>
            </a:r>
            <a:r>
              <a:rPr lang="en-US" sz="2600" dirty="0">
                <a:solidFill>
                  <a:schemeClr val="tx1"/>
                </a:solidFill>
              </a:rPr>
              <a:t>to provide professional, efficient, and accurate services to developers, building professionals and </a:t>
            </a:r>
            <a:r>
              <a:rPr lang="en-US" sz="2600" dirty="0" smtClean="0">
                <a:solidFill>
                  <a:schemeClr val="tx1"/>
                </a:solidFill>
              </a:rPr>
              <a:t>citizens </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04770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2" y="1181686"/>
            <a:ext cx="7614302" cy="4159435"/>
          </a:xfrm>
        </p:spPr>
        <p:txBody>
          <a:bodyPr>
            <a:normAutofit/>
          </a:bodyPr>
          <a:lstStyle/>
          <a:p>
            <a:pPr marL="0" lvl="1">
              <a:spcBef>
                <a:spcPts val="0"/>
              </a:spcBef>
            </a:pPr>
            <a:r>
              <a:rPr lang="en-US" sz="2800" b="1" i="1" dirty="0" smtClean="0">
                <a:solidFill>
                  <a:schemeClr val="tx1"/>
                </a:solidFill>
              </a:rPr>
              <a:t>Business </a:t>
            </a:r>
            <a:r>
              <a:rPr lang="en-US" sz="2800" b="1" i="1" dirty="0">
                <a:solidFill>
                  <a:schemeClr val="tx1"/>
                </a:solidFill>
              </a:rPr>
              <a:t>Licensing 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Protect </a:t>
            </a:r>
            <a:r>
              <a:rPr lang="en-US" sz="2600" dirty="0">
                <a:solidFill>
                  <a:schemeClr val="tx1"/>
                </a:solidFill>
              </a:rPr>
              <a:t>the public by assuring that businesses operate in a safe and appropriate </a:t>
            </a:r>
            <a:r>
              <a:rPr lang="en-US" sz="2600" dirty="0" smtClean="0">
                <a:solidFill>
                  <a:schemeClr val="tx1"/>
                </a:solidFill>
              </a:rPr>
              <a:t>manner</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Collect </a:t>
            </a:r>
            <a:r>
              <a:rPr lang="en-US" sz="2600" dirty="0">
                <a:solidFill>
                  <a:schemeClr val="tx1"/>
                </a:solidFill>
              </a:rPr>
              <a:t>revenues for the general operation of the </a:t>
            </a:r>
            <a:r>
              <a:rPr lang="en-US" sz="2600" dirty="0" smtClean="0">
                <a:solidFill>
                  <a:schemeClr val="tx1"/>
                </a:solidFill>
              </a:rPr>
              <a:t>City</a:t>
            </a:r>
          </a:p>
          <a:p>
            <a:pPr lvl="1">
              <a:spcAft>
                <a:spcPts val="600"/>
              </a:spcAft>
            </a:pPr>
            <a:endParaRPr lang="en-US" dirty="0" smtClean="0">
              <a:solidFill>
                <a:schemeClr val="tx1"/>
              </a:solidFill>
            </a:endParaRPr>
          </a:p>
          <a:p>
            <a:pPr lvl="1">
              <a:spcAft>
                <a:spcPts val="600"/>
              </a:spcAft>
            </a:pPr>
            <a:endParaRPr lang="en-US"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985968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181686"/>
            <a:ext cx="7537391" cy="4994827"/>
          </a:xfrm>
        </p:spPr>
        <p:txBody>
          <a:bodyPr>
            <a:normAutofit/>
          </a:bodyPr>
          <a:lstStyle/>
          <a:p>
            <a:pPr marL="0" lvl="1">
              <a:spcBef>
                <a:spcPts val="0"/>
              </a:spcBef>
            </a:pPr>
            <a:r>
              <a:rPr lang="en-US" sz="2800" b="1" i="1" dirty="0">
                <a:solidFill>
                  <a:schemeClr val="tx1"/>
                </a:solidFill>
              </a:rPr>
              <a:t>Code Enforcement Division</a:t>
            </a:r>
            <a:r>
              <a:rPr lang="en-US" sz="2800" dirty="0" smtClean="0">
                <a:solidFill>
                  <a:schemeClr val="tx1"/>
                </a:solidFill>
              </a:rPr>
              <a:t>:</a:t>
            </a:r>
          </a:p>
          <a:p>
            <a:pPr marL="0" lvl="1">
              <a:spcBef>
                <a:spcPts val="0"/>
              </a:spcBef>
            </a:pPr>
            <a:r>
              <a:rPr lang="en-US" sz="2800" dirty="0" smtClean="0">
                <a:solidFill>
                  <a:schemeClr val="tx1"/>
                </a:solidFill>
              </a:rPr>
              <a:t> </a:t>
            </a:r>
          </a:p>
          <a:p>
            <a:pPr marL="0" lvl="1">
              <a:spcBef>
                <a:spcPts val="0"/>
              </a:spcBef>
              <a:buFont typeface="Arial" pitchFamily="34" charset="0"/>
              <a:buChar char="•"/>
            </a:pPr>
            <a:r>
              <a:rPr lang="en-US" sz="2600" dirty="0" smtClean="0">
                <a:solidFill>
                  <a:schemeClr val="tx1"/>
                </a:solidFill>
              </a:rPr>
              <a:t> Assure </a:t>
            </a:r>
            <a:r>
              <a:rPr lang="en-US" sz="2600" dirty="0">
                <a:solidFill>
                  <a:schemeClr val="tx1"/>
                </a:solidFill>
              </a:rPr>
              <a:t>that citizens, businesses, and all others residing or operating in the City abide by the rules adopted by the City </a:t>
            </a:r>
            <a:r>
              <a:rPr lang="en-US" sz="2600" dirty="0" smtClean="0">
                <a:solidFill>
                  <a:schemeClr val="tx1"/>
                </a:solidFill>
              </a:rPr>
              <a:t>Council</a:t>
            </a:r>
          </a:p>
          <a:p>
            <a:pPr marL="0" lvl="1">
              <a:spcBef>
                <a:spcPts val="0"/>
              </a:spcBef>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Frequently </a:t>
            </a:r>
            <a:r>
              <a:rPr lang="en-US" sz="2600" dirty="0">
                <a:solidFill>
                  <a:schemeClr val="tx1"/>
                </a:solidFill>
              </a:rPr>
              <a:t>team with police, fire, Washoe County mental health, and other agencies on complex, multi-faceted </a:t>
            </a:r>
            <a:r>
              <a:rPr lang="en-US" sz="2600" dirty="0" smtClean="0">
                <a:solidFill>
                  <a:schemeClr val="tx1"/>
                </a:solidFill>
              </a:rPr>
              <a:t>issues</a:t>
            </a:r>
            <a:endParaRPr lang="en-US" sz="2600"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92669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097280"/>
            <a:ext cx="7665578" cy="5045048"/>
          </a:xfrm>
        </p:spPr>
        <p:txBody>
          <a:bodyPr>
            <a:noAutofit/>
          </a:bodyPr>
          <a:lstStyle/>
          <a:p>
            <a:pPr marL="0" lvl="1">
              <a:spcBef>
                <a:spcPts val="0"/>
              </a:spcBef>
            </a:pPr>
            <a:r>
              <a:rPr lang="en-US" sz="2800" b="1" i="1" dirty="0" smtClean="0">
                <a:solidFill>
                  <a:schemeClr val="tx1"/>
                </a:solidFill>
              </a:rPr>
              <a:t>Engineering </a:t>
            </a:r>
            <a:r>
              <a:rPr lang="en-US" sz="2800" b="1" i="1" dirty="0">
                <a:solidFill>
                  <a:schemeClr val="tx1"/>
                </a:solidFill>
              </a:rPr>
              <a:t>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Reviews </a:t>
            </a:r>
            <a:r>
              <a:rPr lang="en-US" sz="2600" dirty="0">
                <a:solidFill>
                  <a:schemeClr val="tx1"/>
                </a:solidFill>
              </a:rPr>
              <a:t>and inspects proposed building permits, maps, subdivisions, and other entitlements </a:t>
            </a:r>
            <a:r>
              <a:rPr lang="en-US" sz="2600" dirty="0" smtClean="0">
                <a:solidFill>
                  <a:schemeClr val="tx1"/>
                </a:solidFill>
              </a:rPr>
              <a:t>to </a:t>
            </a:r>
            <a:r>
              <a:rPr lang="en-US" sz="2600" dirty="0">
                <a:solidFill>
                  <a:schemeClr val="tx1"/>
                </a:solidFill>
              </a:rPr>
              <a:t>ensure that they are designed and constructed to City </a:t>
            </a:r>
            <a:r>
              <a:rPr lang="en-US" sz="2600" dirty="0" smtClean="0">
                <a:solidFill>
                  <a:schemeClr val="tx1"/>
                </a:solidFill>
              </a:rPr>
              <a:t>standards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Monitors </a:t>
            </a:r>
            <a:r>
              <a:rPr lang="en-US" sz="2600" dirty="0">
                <a:solidFill>
                  <a:schemeClr val="tx1"/>
                </a:solidFill>
              </a:rPr>
              <a:t>the Engineer of Record and Materials Testing </a:t>
            </a:r>
            <a:r>
              <a:rPr lang="en-US" sz="2600" dirty="0" smtClean="0">
                <a:solidFill>
                  <a:schemeClr val="tx1"/>
                </a:solidFill>
              </a:rPr>
              <a:t>programs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Inspection </a:t>
            </a:r>
            <a:r>
              <a:rPr lang="en-US" sz="2600" dirty="0">
                <a:solidFill>
                  <a:schemeClr val="tx1"/>
                </a:solidFill>
              </a:rPr>
              <a:t>of all </a:t>
            </a:r>
            <a:r>
              <a:rPr lang="en-US" sz="2600" dirty="0" smtClean="0">
                <a:solidFill>
                  <a:schemeClr val="tx1"/>
                </a:solidFill>
              </a:rPr>
              <a:t>storm water </a:t>
            </a:r>
            <a:r>
              <a:rPr lang="en-US" sz="2600" dirty="0">
                <a:solidFill>
                  <a:schemeClr val="tx1"/>
                </a:solidFill>
              </a:rPr>
              <a:t>pollution prevention plans associated with construction projects over an acre in </a:t>
            </a:r>
            <a:r>
              <a:rPr lang="en-US" sz="2600" dirty="0" smtClean="0">
                <a:solidFill>
                  <a:schemeClr val="tx1"/>
                </a:solidFill>
              </a:rPr>
              <a:t>size</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5983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153551"/>
            <a:ext cx="7648487" cy="5022962"/>
          </a:xfrm>
        </p:spPr>
        <p:txBody>
          <a:bodyPr>
            <a:normAutofit/>
          </a:bodyPr>
          <a:lstStyle/>
          <a:p>
            <a:pPr marL="0" lvl="1">
              <a:spcBef>
                <a:spcPts val="0"/>
              </a:spcBef>
            </a:pPr>
            <a:r>
              <a:rPr lang="en-US" sz="2800" b="1" i="1" dirty="0">
                <a:solidFill>
                  <a:schemeClr val="tx1"/>
                </a:solidFill>
              </a:rPr>
              <a:t>Housing &amp; Neighborhood Development:</a:t>
            </a:r>
            <a:r>
              <a:rPr lang="en-US" sz="2800" dirty="0">
                <a:solidFill>
                  <a:schemeClr val="tx1"/>
                </a:solidFill>
              </a:rPr>
              <a:t> </a:t>
            </a:r>
            <a:endParaRPr lang="en-US" sz="2800" dirty="0" smtClean="0">
              <a:solidFill>
                <a:schemeClr val="tx1"/>
              </a:solidFill>
            </a:endParaRPr>
          </a:p>
          <a:p>
            <a:pPr marL="0" lvl="1">
              <a:spcBef>
                <a:spcPts val="0"/>
              </a:spcBef>
            </a:pPr>
            <a:endParaRPr lang="en-US" sz="2800" dirty="0" smtClean="0">
              <a:solidFill>
                <a:schemeClr val="tx1"/>
              </a:solidFill>
            </a:endParaRPr>
          </a:p>
          <a:p>
            <a:pPr marL="0" lvl="1">
              <a:spcBef>
                <a:spcPts val="0"/>
              </a:spcBef>
              <a:buFont typeface="Arial" pitchFamily="34" charset="0"/>
              <a:buChar char="•"/>
            </a:pPr>
            <a:r>
              <a:rPr lang="en-US" sz="2600" dirty="0" smtClean="0">
                <a:solidFill>
                  <a:schemeClr val="tx1"/>
                </a:solidFill>
              </a:rPr>
              <a:t> Affordable </a:t>
            </a:r>
            <a:r>
              <a:rPr lang="en-US" sz="2600" dirty="0">
                <a:solidFill>
                  <a:schemeClr val="tx1"/>
                </a:solidFill>
              </a:rPr>
              <a:t>housing, homelessness care and prevention, and enhancing </a:t>
            </a:r>
            <a:r>
              <a:rPr lang="en-US" sz="2600" dirty="0" smtClean="0">
                <a:solidFill>
                  <a:schemeClr val="tx1"/>
                </a:solidFill>
              </a:rPr>
              <a:t>accessibility</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Utilization of federal </a:t>
            </a:r>
            <a:r>
              <a:rPr lang="en-US" sz="2600" dirty="0">
                <a:solidFill>
                  <a:schemeClr val="tx1"/>
                </a:solidFill>
              </a:rPr>
              <a:t>grant programs from the U.S. Department of Housing and Urban </a:t>
            </a:r>
            <a:r>
              <a:rPr lang="en-US" sz="2600" dirty="0" smtClean="0">
                <a:solidFill>
                  <a:schemeClr val="tx1"/>
                </a:solidFill>
              </a:rPr>
              <a:t>Development</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2266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694"/>
            <a:ext cx="7701899" cy="838278"/>
          </a:xfrm>
        </p:spPr>
        <p:txBody>
          <a:bodyPr/>
          <a:lstStyle/>
          <a:p>
            <a:r>
              <a:rPr lang="en-US" sz="3000" dirty="0" smtClean="0"/>
              <a:t>FY 18/19 Preliminary Budget</a:t>
            </a:r>
            <a:endParaRPr lang="en-US" sz="3000" dirty="0"/>
          </a:p>
        </p:txBody>
      </p:sp>
      <p:graphicFrame>
        <p:nvGraphicFramePr>
          <p:cNvPr id="5" name="Object 4"/>
          <p:cNvGraphicFramePr>
            <a:graphicFrameLocks noChangeAspect="1"/>
          </p:cNvGraphicFramePr>
          <p:nvPr>
            <p:extLst>
              <p:ext uri="{D42A27DB-BD31-4B8C-83A1-F6EECF244321}">
                <p14:modId xmlns:p14="http://schemas.microsoft.com/office/powerpoint/2010/main" val="1063119246"/>
              </p:ext>
            </p:extLst>
          </p:nvPr>
        </p:nvGraphicFramePr>
        <p:xfrm>
          <a:off x="3440738" y="915573"/>
          <a:ext cx="3874462" cy="5492131"/>
        </p:xfrm>
        <a:graphic>
          <a:graphicData uri="http://schemas.openxmlformats.org/presentationml/2006/ole">
            <mc:AlternateContent xmlns:mc="http://schemas.openxmlformats.org/markup-compatibility/2006">
              <mc:Choice xmlns:v="urn:schemas-microsoft-com:vml" Requires="v">
                <p:oleObj spid="_x0000_s1096" name="Worksheet" r:id="rId4" imgW="3230810" imgH="4579620" progId="Excel.Sheet.12">
                  <p:embed/>
                </p:oleObj>
              </mc:Choice>
              <mc:Fallback>
                <p:oleObj name="Worksheet" r:id="rId4" imgW="3230810" imgH="4579620" progId="Excel.Sheet.12">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738" y="915573"/>
                        <a:ext cx="3874462" cy="5492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67194" y="1453487"/>
            <a:ext cx="2657006" cy="923330"/>
          </a:xfrm>
          <a:prstGeom prst="rect">
            <a:avLst/>
          </a:prstGeom>
          <a:noFill/>
        </p:spPr>
        <p:txBody>
          <a:bodyPr wrap="square" rtlCol="0">
            <a:spAutoFit/>
          </a:bodyPr>
          <a:lstStyle/>
          <a:p>
            <a:r>
              <a:rPr lang="en-US" dirty="0" smtClean="0"/>
              <a:t>Budget status reminder from February 21, 2018 Workshop:  </a:t>
            </a: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08A24B6-02D9-4798-B3F2-0C2C88910712}" type="slidenum">
              <a:rPr lang="en-US" altLang="en-US" smtClean="0"/>
              <a:pPr>
                <a:defRPr/>
              </a:pPr>
              <a:t>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96275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1167619"/>
            <a:ext cx="7537391" cy="5008894"/>
          </a:xfrm>
        </p:spPr>
        <p:txBody>
          <a:bodyPr>
            <a:noAutofit/>
          </a:bodyPr>
          <a:lstStyle/>
          <a:p>
            <a:pPr marL="0" lvl="1">
              <a:spcBef>
                <a:spcPts val="0"/>
              </a:spcBef>
            </a:pPr>
            <a:r>
              <a:rPr lang="en-US" sz="2800" b="1" i="1" dirty="0" smtClean="0">
                <a:solidFill>
                  <a:schemeClr val="tx1"/>
                </a:solidFill>
              </a:rPr>
              <a:t>Planning </a:t>
            </a:r>
            <a:r>
              <a:rPr lang="en-US" sz="2800" b="1" i="1" dirty="0">
                <a:solidFill>
                  <a:schemeClr val="tx1"/>
                </a:solidFill>
              </a:rPr>
              <a:t>Division: </a:t>
            </a:r>
            <a:endParaRPr lang="en-US" sz="2800" dirty="0" smtClean="0">
              <a:solidFill>
                <a:schemeClr val="tx1"/>
              </a:solidFill>
            </a:endParaRPr>
          </a:p>
          <a:p>
            <a:pPr marL="0" lvl="1">
              <a:spcBef>
                <a:spcPts val="0"/>
              </a:spcBef>
            </a:pPr>
            <a:endParaRPr lang="en-US" sz="2800" dirty="0" smtClean="0">
              <a:solidFill>
                <a:schemeClr val="tx1"/>
              </a:solidFill>
            </a:endParaRPr>
          </a:p>
          <a:p>
            <a:pPr marL="0" lvl="1">
              <a:spcBef>
                <a:spcPts val="0"/>
              </a:spcBef>
              <a:buFont typeface="Arial" pitchFamily="34" charset="0"/>
              <a:buChar char="•"/>
            </a:pPr>
            <a:r>
              <a:rPr lang="en-US" sz="2600" dirty="0" smtClean="0">
                <a:solidFill>
                  <a:schemeClr val="tx1"/>
                </a:solidFill>
              </a:rPr>
              <a:t> Engage </a:t>
            </a:r>
            <a:r>
              <a:rPr lang="en-US" sz="2600" dirty="0">
                <a:solidFill>
                  <a:schemeClr val="tx1"/>
                </a:solidFill>
              </a:rPr>
              <a:t>citizens and other stakeholders in establishing a community vision through public workshops, neighborhood advisory boards, visioning exercises, and related </a:t>
            </a:r>
            <a:r>
              <a:rPr lang="en-US" sz="2600" dirty="0" smtClean="0">
                <a:solidFill>
                  <a:schemeClr val="tx1"/>
                </a:solidFill>
              </a:rPr>
              <a:t>activities</a:t>
            </a:r>
          </a:p>
          <a:p>
            <a:pPr marL="0" lvl="1">
              <a:spcBef>
                <a:spcPts val="0"/>
              </a:spcBef>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Implement </a:t>
            </a:r>
            <a:r>
              <a:rPr lang="en-US" sz="2600" dirty="0">
                <a:solidFill>
                  <a:schemeClr val="tx1"/>
                </a:solidFill>
              </a:rPr>
              <a:t>the community vision through the City of Reno Master Plan, zoning ordinance, and other </a:t>
            </a:r>
            <a:r>
              <a:rPr lang="en-US" sz="2600" dirty="0" smtClean="0">
                <a:solidFill>
                  <a:schemeClr val="tx1"/>
                </a:solidFill>
              </a:rPr>
              <a:t>regulations</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74269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9282" y="1167618"/>
            <a:ext cx="8349241" cy="5259061"/>
          </a:xfrm>
        </p:spPr>
        <p:txBody>
          <a:bodyPr>
            <a:normAutofit/>
          </a:bodyPr>
          <a:lstStyle/>
          <a:p>
            <a:pPr marL="914400" lvl="1" indent="-457200">
              <a:spcAft>
                <a:spcPts val="600"/>
              </a:spcAft>
              <a:buFont typeface="Wingdings" panose="05000000000000000000" pitchFamily="2" charset="2"/>
              <a:buChar char="Ø"/>
            </a:pPr>
            <a:r>
              <a:rPr lang="en-US" sz="2800" b="1" dirty="0" smtClean="0">
                <a:solidFill>
                  <a:schemeClr val="tx1"/>
                </a:solidFill>
              </a:rPr>
              <a:t>PRIMARY DEPARTMENT GOALS:</a:t>
            </a:r>
          </a:p>
          <a:p>
            <a:pPr marL="914400" lvl="1" indent="-457200">
              <a:spcAft>
                <a:spcPts val="600"/>
              </a:spcAft>
              <a:buFont typeface="Wingdings" panose="05000000000000000000" pitchFamily="2" charset="2"/>
              <a:buChar char="Ø"/>
            </a:pPr>
            <a:endParaRPr lang="en-US" sz="2000" b="1" dirty="0" smtClean="0">
              <a:solidFill>
                <a:schemeClr val="tx1"/>
              </a:solidFill>
            </a:endParaRPr>
          </a:p>
          <a:p>
            <a:pPr lvl="1">
              <a:spcAft>
                <a:spcPts val="600"/>
              </a:spcAft>
            </a:pPr>
            <a:r>
              <a:rPr lang="en-US" sz="2600" b="1" dirty="0" smtClean="0">
                <a:solidFill>
                  <a:schemeClr val="tx1"/>
                </a:solidFill>
              </a:rPr>
              <a:t>Administration:</a:t>
            </a:r>
          </a:p>
          <a:p>
            <a:pPr marL="742950" lvl="1" indent="-285750">
              <a:spcAft>
                <a:spcPts val="600"/>
              </a:spcAft>
              <a:buFont typeface="Arial" panose="020B0604020202020204" pitchFamily="34" charset="0"/>
              <a:buChar char="•"/>
            </a:pPr>
            <a:r>
              <a:rPr lang="en-US" sz="2400" dirty="0" smtClean="0">
                <a:solidFill>
                  <a:schemeClr val="tx1"/>
                </a:solidFill>
              </a:rPr>
              <a:t>Improve </a:t>
            </a:r>
            <a:r>
              <a:rPr lang="en-US" sz="2400" dirty="0">
                <a:solidFill>
                  <a:schemeClr val="tx1"/>
                </a:solidFill>
              </a:rPr>
              <a:t>customer </a:t>
            </a:r>
            <a:r>
              <a:rPr lang="en-US" sz="2400" dirty="0" smtClean="0">
                <a:solidFill>
                  <a:schemeClr val="tx1"/>
                </a:solidFill>
              </a:rPr>
              <a:t>service</a:t>
            </a:r>
          </a:p>
          <a:p>
            <a:pPr marL="742950" lvl="1" indent="-285750">
              <a:spcAft>
                <a:spcPts val="600"/>
              </a:spcAft>
              <a:buFont typeface="Arial" panose="020B0604020202020204" pitchFamily="34" charset="0"/>
              <a:buChar char="•"/>
            </a:pPr>
            <a:r>
              <a:rPr lang="en-US" sz="2400" dirty="0" smtClean="0">
                <a:solidFill>
                  <a:schemeClr val="tx1"/>
                </a:solidFill>
              </a:rPr>
              <a:t>Improve planning and engineering application review times</a:t>
            </a:r>
          </a:p>
          <a:p>
            <a:pPr marL="742950" lvl="1" indent="-285750">
              <a:spcAft>
                <a:spcPts val="600"/>
              </a:spcAft>
              <a:buFont typeface="Arial" panose="020B0604020202020204" pitchFamily="34" charset="0"/>
              <a:buChar char="•"/>
            </a:pPr>
            <a:r>
              <a:rPr lang="en-US" sz="2400" dirty="0" smtClean="0">
                <a:solidFill>
                  <a:schemeClr val="tx1"/>
                </a:solidFill>
              </a:rPr>
              <a:t>Continue the Drop In with CD, Community Development Conversations, and Department newsletter programs</a:t>
            </a:r>
          </a:p>
          <a:p>
            <a:pPr marL="742950" lvl="1" indent="-285750">
              <a:spcAft>
                <a:spcPts val="600"/>
              </a:spcAft>
              <a:buFont typeface="Arial" panose="020B0604020202020204" pitchFamily="34" charset="0"/>
              <a:buChar char="•"/>
            </a:pPr>
            <a:endParaRPr lang="en-US" sz="2200" dirty="0" smtClean="0">
              <a:solidFill>
                <a:schemeClr val="tx1"/>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206442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153551"/>
            <a:ext cx="7776673" cy="5273127"/>
          </a:xfrm>
        </p:spPr>
        <p:txBody>
          <a:bodyPr>
            <a:noAutofit/>
          </a:bodyPr>
          <a:lstStyle/>
          <a:p>
            <a:pPr marL="0" lvl="1">
              <a:lnSpc>
                <a:spcPct val="110000"/>
              </a:lnSpc>
              <a:spcBef>
                <a:spcPts val="0"/>
              </a:spcBef>
              <a:spcAft>
                <a:spcPts val="2400"/>
              </a:spcAft>
            </a:pPr>
            <a:r>
              <a:rPr lang="en-US" sz="2400" b="1" dirty="0" smtClean="0">
                <a:solidFill>
                  <a:schemeClr val="tx1"/>
                </a:solidFill>
              </a:rPr>
              <a:t>Building:</a:t>
            </a:r>
            <a:endParaRPr lang="en-US" sz="2400" b="1" dirty="0">
              <a:solidFill>
                <a:schemeClr val="tx1"/>
              </a:solidFill>
            </a:endParaRPr>
          </a:p>
          <a:p>
            <a:pPr marL="342900" indent="-342900">
              <a:lnSpc>
                <a:spcPct val="110000"/>
              </a:lnSpc>
              <a:spcBef>
                <a:spcPts val="0"/>
              </a:spcBef>
              <a:spcAft>
                <a:spcPts val="2400"/>
              </a:spcAft>
              <a:buFont typeface="Arial" panose="020B0604020202020204" pitchFamily="34" charset="0"/>
              <a:buChar char="•"/>
            </a:pPr>
            <a:r>
              <a:rPr lang="en-US" sz="2400" dirty="0" smtClean="0">
                <a:solidFill>
                  <a:schemeClr val="tx1"/>
                </a:solidFill>
              </a:rPr>
              <a:t>Regional </a:t>
            </a:r>
            <a:r>
              <a:rPr lang="en-US" sz="2400" dirty="0">
                <a:solidFill>
                  <a:schemeClr val="tx1"/>
                </a:solidFill>
              </a:rPr>
              <a:t>adoption and implementation of the 2018 International Codes, ensuring consistency across northern Nevada </a:t>
            </a:r>
            <a:r>
              <a:rPr lang="en-US" sz="2400" dirty="0" smtClean="0">
                <a:solidFill>
                  <a:schemeClr val="tx1"/>
                </a:solidFill>
              </a:rPr>
              <a:t>jurisdictions</a:t>
            </a:r>
          </a:p>
          <a:p>
            <a:pPr marL="342900" indent="-342900">
              <a:lnSpc>
                <a:spcPct val="110000"/>
              </a:lnSpc>
              <a:spcBef>
                <a:spcPts val="0"/>
              </a:spcBef>
              <a:spcAft>
                <a:spcPts val="2400"/>
              </a:spcAft>
              <a:buFont typeface="Arial" panose="020B0604020202020204" pitchFamily="34" charset="0"/>
              <a:buChar char="•"/>
            </a:pPr>
            <a:r>
              <a:rPr lang="en-US" sz="2400" dirty="0" smtClean="0">
                <a:solidFill>
                  <a:schemeClr val="tx1"/>
                </a:solidFill>
              </a:rPr>
              <a:t>Development </a:t>
            </a:r>
            <a:r>
              <a:rPr lang="en-US" sz="2400" dirty="0">
                <a:solidFill>
                  <a:schemeClr val="tx1"/>
                </a:solidFill>
              </a:rPr>
              <a:t>of an Interlocal Agreement with Washoe County District Health for 10-day plan review of Reno building permits that are properly </a:t>
            </a:r>
            <a:r>
              <a:rPr lang="en-US" sz="2400" dirty="0" smtClean="0">
                <a:solidFill>
                  <a:schemeClr val="tx1"/>
                </a:solidFill>
              </a:rPr>
              <a:t>submitted</a:t>
            </a:r>
          </a:p>
          <a:p>
            <a:pPr marL="342900" indent="-342900">
              <a:lnSpc>
                <a:spcPct val="110000"/>
              </a:lnSpc>
              <a:spcBef>
                <a:spcPts val="0"/>
              </a:spcBef>
              <a:spcAft>
                <a:spcPts val="2400"/>
              </a:spcAft>
              <a:buFont typeface="Arial" panose="020B0604020202020204" pitchFamily="34" charset="0"/>
              <a:buChar char="•"/>
            </a:pPr>
            <a:r>
              <a:rPr lang="en-US" sz="2400" dirty="0">
                <a:solidFill>
                  <a:schemeClr val="tx1"/>
                </a:solidFill>
              </a:rPr>
              <a:t>Increase by 10% the number of contractors and builders with ACA accounts for online scheduling, </a:t>
            </a:r>
            <a:r>
              <a:rPr lang="en-US" sz="2400" dirty="0" smtClean="0">
                <a:solidFill>
                  <a:schemeClr val="tx1"/>
                </a:solidFill>
              </a:rPr>
              <a:t>and </a:t>
            </a:r>
            <a:r>
              <a:rPr lang="en-US" sz="2400" dirty="0">
                <a:solidFill>
                  <a:schemeClr val="tx1"/>
                </a:solidFill>
              </a:rPr>
              <a:t>cross-training employees in </a:t>
            </a:r>
            <a:r>
              <a:rPr lang="en-US" sz="2400" dirty="0" smtClean="0">
                <a:solidFill>
                  <a:schemeClr val="tx1"/>
                </a:solidFill>
              </a:rPr>
              <a:t>division on permit intake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58928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153551"/>
            <a:ext cx="7776673" cy="5273127"/>
          </a:xfrm>
        </p:spPr>
        <p:txBody>
          <a:bodyPr>
            <a:normAutofit/>
          </a:bodyPr>
          <a:lstStyle/>
          <a:p>
            <a:pPr marL="0" lvl="1">
              <a:spcBef>
                <a:spcPts val="0"/>
              </a:spcBef>
              <a:spcAft>
                <a:spcPts val="1800"/>
              </a:spcAft>
            </a:pPr>
            <a:r>
              <a:rPr lang="en-US" sz="2600" b="1" dirty="0" smtClean="0">
                <a:solidFill>
                  <a:schemeClr val="tx1"/>
                </a:solidFill>
              </a:rPr>
              <a:t>Building (cont’d):</a:t>
            </a:r>
            <a:endParaRPr lang="en-US" sz="2600" b="1" dirty="0">
              <a:solidFill>
                <a:schemeClr val="tx1"/>
              </a:solidFill>
            </a:endParaRPr>
          </a:p>
          <a:p>
            <a:pPr marL="342900" indent="-342900">
              <a:spcBef>
                <a:spcPts val="0"/>
              </a:spcBef>
              <a:spcAft>
                <a:spcPts val="1800"/>
              </a:spcAft>
              <a:buFont typeface="Arial" panose="020B0604020202020204" pitchFamily="34" charset="0"/>
              <a:buChar char="•"/>
            </a:pPr>
            <a:r>
              <a:rPr lang="en-US" sz="2400" dirty="0" smtClean="0">
                <a:solidFill>
                  <a:schemeClr val="tx1"/>
                </a:solidFill>
              </a:rPr>
              <a:t>Develop fully integrated, customer-initiated online permit application prior to the Building and Safety Division occupying the 6th floor late March 2018</a:t>
            </a:r>
          </a:p>
          <a:p>
            <a:pPr marL="342900" indent="-342900">
              <a:spcBef>
                <a:spcPts val="0"/>
              </a:spcBef>
              <a:spcAft>
                <a:spcPts val="1800"/>
              </a:spcAft>
              <a:buFont typeface="Arial" panose="020B0604020202020204" pitchFamily="34" charset="0"/>
              <a:buChar char="•"/>
            </a:pPr>
            <a:r>
              <a:rPr lang="en-US" sz="2400" dirty="0" smtClean="0">
                <a:solidFill>
                  <a:schemeClr val="tx1"/>
                </a:solidFill>
              </a:rPr>
              <a:t>Complete development and begin mandatory electronic submittal of all commercial plans</a:t>
            </a:r>
          </a:p>
          <a:p>
            <a:pPr marL="342900" indent="-342900">
              <a:spcBef>
                <a:spcPts val="0"/>
              </a:spcBef>
              <a:spcAft>
                <a:spcPts val="1800"/>
              </a:spcAft>
              <a:buFont typeface="Arial" panose="020B0604020202020204" pitchFamily="34" charset="0"/>
              <a:buChar char="•"/>
            </a:pPr>
            <a:r>
              <a:rPr lang="en-US" sz="2400" dirty="0" smtClean="0">
                <a:solidFill>
                  <a:schemeClr val="tx1"/>
                </a:solidFill>
              </a:rPr>
              <a:t>Year over year changes (2017 to 2018 Estimate) Building permits: 9,000 to 10,500 (16.7% Increase) Inspections: 52,000 to 61,000 (17.3%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93686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7776673" cy="5301263"/>
          </a:xfrm>
        </p:spPr>
        <p:txBody>
          <a:bodyPr>
            <a:normAutofit/>
          </a:bodyPr>
          <a:lstStyle/>
          <a:p>
            <a:pPr>
              <a:spcBef>
                <a:spcPts val="0"/>
              </a:spcBef>
              <a:spcAft>
                <a:spcPts val="1800"/>
              </a:spcAft>
            </a:pPr>
            <a:r>
              <a:rPr lang="en-US" sz="2600" b="1" dirty="0">
                <a:solidFill>
                  <a:schemeClr val="tx1"/>
                </a:solidFill>
              </a:rPr>
              <a:t>Business </a:t>
            </a:r>
            <a:r>
              <a:rPr lang="en-US" sz="2600" b="1" dirty="0" smtClean="0">
                <a:solidFill>
                  <a:schemeClr val="tx1"/>
                </a:solidFill>
              </a:rPr>
              <a:t>License:</a:t>
            </a:r>
          </a:p>
          <a:p>
            <a:pPr marL="282575" indent="-282575">
              <a:spcBef>
                <a:spcPts val="0"/>
              </a:spcBef>
              <a:spcAft>
                <a:spcPts val="1800"/>
              </a:spcAft>
              <a:buFont typeface="Arial" pitchFamily="34" charset="0"/>
              <a:buChar char="•"/>
            </a:pPr>
            <a:r>
              <a:rPr lang="en-US" sz="2400" dirty="0" smtClean="0">
                <a:solidFill>
                  <a:schemeClr val="tx1"/>
                </a:solidFill>
              </a:rPr>
              <a:t>Refine the license renewal and amendment process in the new Accela Civic platform to improve efficiencies for staff and customers</a:t>
            </a:r>
          </a:p>
          <a:p>
            <a:pPr marL="285750" lvl="0" indent="-285750">
              <a:spcBef>
                <a:spcPts val="0"/>
              </a:spcBef>
              <a:spcAft>
                <a:spcPts val="1800"/>
              </a:spcAft>
              <a:buFont typeface="Arial" panose="020B0604020202020204" pitchFamily="34" charset="0"/>
              <a:buChar char="•"/>
            </a:pPr>
            <a:r>
              <a:rPr lang="en-US" sz="2400" dirty="0" smtClean="0">
                <a:solidFill>
                  <a:schemeClr val="tx1"/>
                </a:solidFill>
              </a:rPr>
              <a:t>Integration </a:t>
            </a:r>
            <a:r>
              <a:rPr lang="en-US" sz="2400" dirty="0">
                <a:solidFill>
                  <a:schemeClr val="tx1"/>
                </a:solidFill>
              </a:rPr>
              <a:t>of the Secretary of State Business Licensing platform SilverFlume with the new Accela Civic platform to streamline the licensing </a:t>
            </a:r>
            <a:r>
              <a:rPr lang="en-US" sz="2400" dirty="0" smtClean="0">
                <a:solidFill>
                  <a:schemeClr val="tx1"/>
                </a:solidFill>
              </a:rPr>
              <a:t>process</a:t>
            </a:r>
            <a:endParaRPr lang="en-US" sz="2400" dirty="0">
              <a:solidFill>
                <a:schemeClr val="tx1"/>
              </a:solidFill>
            </a:endParaRPr>
          </a:p>
          <a:p>
            <a:pPr marL="285750" lvl="0" indent="-285750">
              <a:spcBef>
                <a:spcPts val="0"/>
              </a:spcBef>
              <a:spcAft>
                <a:spcPts val="1800"/>
              </a:spcAft>
              <a:buFont typeface="Arial" panose="020B0604020202020204" pitchFamily="34" charset="0"/>
              <a:buChar char="•"/>
            </a:pPr>
            <a:r>
              <a:rPr lang="en-US" sz="2400" dirty="0">
                <a:solidFill>
                  <a:schemeClr val="tx1"/>
                </a:solidFill>
              </a:rPr>
              <a:t>Continue public outreach to educate customers on how to migrate and utilize the regional online licensing and permits portal, ONENV.US, to conduct </a:t>
            </a:r>
            <a:r>
              <a:rPr lang="en-US" sz="2400" dirty="0" smtClean="0">
                <a:solidFill>
                  <a:schemeClr val="tx1"/>
                </a:solidFill>
              </a:rPr>
              <a:t>business online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1966449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7793765" cy="5301264"/>
          </a:xfrm>
        </p:spPr>
        <p:txBody>
          <a:bodyPr>
            <a:normAutofit/>
          </a:bodyPr>
          <a:lstStyle/>
          <a:p>
            <a:pPr>
              <a:spcBef>
                <a:spcPts val="0"/>
              </a:spcBef>
              <a:spcAft>
                <a:spcPts val="2400"/>
              </a:spcAft>
            </a:pPr>
            <a:r>
              <a:rPr lang="en-US" sz="2600" b="1" dirty="0" smtClean="0">
                <a:solidFill>
                  <a:schemeClr val="tx1"/>
                </a:solidFill>
              </a:rPr>
              <a:t>Code Enforcement</a:t>
            </a:r>
          </a:p>
          <a:p>
            <a:pPr marL="285750" lvl="0" indent="-285750">
              <a:spcBef>
                <a:spcPts val="0"/>
              </a:spcBef>
              <a:spcAft>
                <a:spcPts val="2400"/>
              </a:spcAft>
              <a:buFont typeface="Arial" panose="020B0604020202020204" pitchFamily="34" charset="0"/>
              <a:buChar char="•"/>
            </a:pPr>
            <a:r>
              <a:rPr lang="en-US" sz="2400" dirty="0">
                <a:solidFill>
                  <a:schemeClr val="tx1"/>
                </a:solidFill>
              </a:rPr>
              <a:t>Implement new motel inspection program with minimum standards for single room </a:t>
            </a:r>
            <a:r>
              <a:rPr lang="en-US" sz="2400" dirty="0" smtClean="0">
                <a:solidFill>
                  <a:schemeClr val="tx1"/>
                </a:solidFill>
              </a:rPr>
              <a:t>occupancies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Re-establish </a:t>
            </a:r>
            <a:r>
              <a:rPr lang="en-US" sz="2400" dirty="0">
                <a:solidFill>
                  <a:schemeClr val="tx1"/>
                </a:solidFill>
              </a:rPr>
              <a:t>public education program to prevent code violations, include attending Neighborhood Advisory Board meetings on a regular </a:t>
            </a:r>
            <a:r>
              <a:rPr lang="en-US" sz="2400" dirty="0" smtClean="0">
                <a:solidFill>
                  <a:schemeClr val="tx1"/>
                </a:solidFill>
              </a:rPr>
              <a:t>basis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92% of cases are responses to complaints/8% of cases are proactive</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Average annual cases per officer have increased from 552 to 813 since 2012 (47%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83114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6"/>
            <a:ext cx="8114086" cy="5301262"/>
          </a:xfrm>
        </p:spPr>
        <p:txBody>
          <a:bodyPr>
            <a:noAutofit/>
          </a:bodyPr>
          <a:lstStyle/>
          <a:p>
            <a:pPr>
              <a:spcBef>
                <a:spcPts val="600"/>
              </a:spcBef>
            </a:pPr>
            <a:r>
              <a:rPr lang="en-US" sz="2600" b="1" dirty="0" smtClean="0">
                <a:solidFill>
                  <a:schemeClr val="tx1"/>
                </a:solidFill>
              </a:rPr>
              <a:t>Engineering:</a:t>
            </a:r>
          </a:p>
          <a:p>
            <a:pPr>
              <a:spcBef>
                <a:spcPts val="600"/>
              </a:spcBef>
            </a:pPr>
            <a:endParaRPr lang="en-US" sz="2600" b="1" dirty="0" smtClean="0">
              <a:solidFill>
                <a:schemeClr val="tx1"/>
              </a:solidFill>
            </a:endParaRPr>
          </a:p>
          <a:p>
            <a:pPr marL="342900" lvl="0" indent="-342900">
              <a:spcBef>
                <a:spcPts val="600"/>
              </a:spcBef>
              <a:buFont typeface="Arial" panose="020B0604020202020204" pitchFamily="34" charset="0"/>
              <a:buChar char="•"/>
            </a:pPr>
            <a:r>
              <a:rPr lang="en-US" sz="2400" dirty="0" smtClean="0">
                <a:solidFill>
                  <a:schemeClr val="tx1"/>
                </a:solidFill>
              </a:rPr>
              <a:t>More </a:t>
            </a:r>
            <a:r>
              <a:rPr lang="en-US" sz="2400" dirty="0">
                <a:solidFill>
                  <a:schemeClr val="tx1"/>
                </a:solidFill>
              </a:rPr>
              <a:t>efficient review of proposed subdivisions and more thorough inspections of </a:t>
            </a:r>
            <a:r>
              <a:rPr lang="en-US" sz="2400" dirty="0" smtClean="0">
                <a:solidFill>
                  <a:schemeClr val="tx1"/>
                </a:solidFill>
              </a:rPr>
              <a:t>infrastructure</a:t>
            </a:r>
          </a:p>
          <a:p>
            <a:pPr marL="342900" lvl="0" indent="-342900">
              <a:spcBef>
                <a:spcPts val="600"/>
              </a:spcBef>
            </a:pPr>
            <a:endParaRPr lang="en-US" sz="2400" dirty="0">
              <a:solidFill>
                <a:schemeClr val="tx1"/>
              </a:solidFill>
            </a:endParaRPr>
          </a:p>
          <a:p>
            <a:pPr marL="342900" lvl="0" indent="-342900">
              <a:spcBef>
                <a:spcPts val="600"/>
              </a:spcBef>
              <a:buFont typeface="Arial" panose="020B0604020202020204" pitchFamily="34" charset="0"/>
              <a:buChar char="•"/>
            </a:pPr>
            <a:r>
              <a:rPr lang="en-US" sz="2400" dirty="0" smtClean="0">
                <a:solidFill>
                  <a:schemeClr val="tx1"/>
                </a:solidFill>
              </a:rPr>
              <a:t>Implement </a:t>
            </a:r>
            <a:r>
              <a:rPr lang="en-US" sz="2400" dirty="0">
                <a:solidFill>
                  <a:schemeClr val="tx1"/>
                </a:solidFill>
              </a:rPr>
              <a:t>and provide ongoing support to quality assurance and SWPPP </a:t>
            </a:r>
            <a:r>
              <a:rPr lang="en-US" sz="2400" dirty="0" smtClean="0">
                <a:solidFill>
                  <a:schemeClr val="tx1"/>
                </a:solidFill>
              </a:rPr>
              <a:t>programs</a:t>
            </a:r>
          </a:p>
          <a:p>
            <a:pPr marL="342900" lvl="0" indent="-342900">
              <a:spcBef>
                <a:spcPts val="600"/>
              </a:spcBef>
            </a:pPr>
            <a:endParaRPr lang="en-US" sz="2400" dirty="0">
              <a:solidFill>
                <a:schemeClr val="tx1"/>
              </a:solidFill>
            </a:endParaRPr>
          </a:p>
          <a:p>
            <a:pPr marL="342900" indent="-342900">
              <a:spcBef>
                <a:spcPts val="600"/>
              </a:spcBef>
              <a:buFont typeface="Arial" panose="020B0604020202020204" pitchFamily="34" charset="0"/>
              <a:buChar char="•"/>
            </a:pPr>
            <a:r>
              <a:rPr lang="en-US" sz="2400" dirty="0">
                <a:solidFill>
                  <a:schemeClr val="tx1"/>
                </a:solidFill>
              </a:rPr>
              <a:t>Improve engineering application review </a:t>
            </a:r>
            <a:r>
              <a:rPr lang="en-US" sz="2400" dirty="0" smtClean="0">
                <a:solidFill>
                  <a:schemeClr val="tx1"/>
                </a:solidFill>
              </a:rPr>
              <a:t>times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148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8114086" cy="5301264"/>
          </a:xfrm>
        </p:spPr>
        <p:txBody>
          <a:bodyPr>
            <a:noAutofit/>
          </a:bodyPr>
          <a:lstStyle/>
          <a:p>
            <a:pPr>
              <a:spcBef>
                <a:spcPts val="600"/>
              </a:spcBef>
            </a:pPr>
            <a:r>
              <a:rPr lang="en-US" sz="2600" b="1" dirty="0" smtClean="0">
                <a:solidFill>
                  <a:schemeClr val="tx1"/>
                </a:solidFill>
              </a:rPr>
              <a:t>Housing and Neighborhood Development:</a:t>
            </a:r>
          </a:p>
          <a:p>
            <a:pPr>
              <a:spcBef>
                <a:spcPts val="600"/>
              </a:spcBef>
            </a:pPr>
            <a:endParaRPr lang="en-US" sz="2600" b="1" dirty="0" smtClean="0">
              <a:solidFill>
                <a:schemeClr val="tx1"/>
              </a:solidFill>
            </a:endParaRPr>
          </a:p>
          <a:p>
            <a:pPr marL="285750" indent="-285750">
              <a:spcBef>
                <a:spcPts val="600"/>
              </a:spcBef>
              <a:buFont typeface="Arial" panose="020B0604020202020204" pitchFamily="34" charset="0"/>
              <a:buChar char="•"/>
            </a:pPr>
            <a:r>
              <a:rPr lang="en-US" sz="2400" dirty="0" smtClean="0">
                <a:solidFill>
                  <a:schemeClr val="tx1"/>
                </a:solidFill>
              </a:rPr>
              <a:t>Maintain high standards for regulatory and program requirements</a:t>
            </a:r>
          </a:p>
          <a:p>
            <a:pPr marL="285750" indent="-285750">
              <a:spcBef>
                <a:spcPts val="600"/>
              </a:spcBef>
            </a:pPr>
            <a:endParaRPr lang="en-US" sz="2400"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Continue </a:t>
            </a:r>
            <a:r>
              <a:rPr lang="en-US" sz="2400" dirty="0">
                <a:solidFill>
                  <a:schemeClr val="tx1"/>
                </a:solidFill>
              </a:rPr>
              <a:t>to develop and maintain good relations with major </a:t>
            </a:r>
            <a:r>
              <a:rPr lang="en-US" sz="2400" dirty="0" smtClean="0">
                <a:solidFill>
                  <a:schemeClr val="tx1"/>
                </a:solidFill>
              </a:rPr>
              <a:t>funders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181356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8114086" cy="5301264"/>
          </a:xfrm>
        </p:spPr>
        <p:txBody>
          <a:bodyPr>
            <a:noAutofit/>
          </a:bodyPr>
          <a:lstStyle/>
          <a:p>
            <a:pPr>
              <a:spcBef>
                <a:spcPts val="600"/>
              </a:spcBef>
            </a:pPr>
            <a:r>
              <a:rPr lang="en-US" sz="2600" b="1" dirty="0" smtClean="0">
                <a:solidFill>
                  <a:schemeClr val="tx1"/>
                </a:solidFill>
              </a:rPr>
              <a:t>Housing and Neighborhood Development (cont’d):</a:t>
            </a:r>
          </a:p>
          <a:p>
            <a:pPr>
              <a:spcBef>
                <a:spcPts val="600"/>
              </a:spcBef>
            </a:pPr>
            <a:endParaRPr lang="en-US" sz="2600" b="1"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Maintain a balance between effectiveness and compliance in the programs managed as rules and regulations are being revised</a:t>
            </a:r>
          </a:p>
          <a:p>
            <a:pPr marL="285750" lvl="0" indent="-285750">
              <a:spcBef>
                <a:spcPts val="600"/>
              </a:spcBef>
            </a:pPr>
            <a:endParaRPr lang="en-US" sz="2400" dirty="0" smtClean="0">
              <a:solidFill>
                <a:schemeClr val="tx1"/>
              </a:solidFill>
            </a:endParaRPr>
          </a:p>
          <a:p>
            <a:pPr marL="285750" indent="-285750">
              <a:spcBef>
                <a:spcPts val="600"/>
              </a:spcBef>
              <a:buFont typeface="Arial" panose="020B0604020202020204" pitchFamily="34" charset="0"/>
              <a:buChar char="•"/>
            </a:pPr>
            <a:r>
              <a:rPr lang="en-US" sz="2400" dirty="0" smtClean="0">
                <a:solidFill>
                  <a:schemeClr val="tx1"/>
                </a:solidFill>
              </a:rPr>
              <a:t>Develop and implement an extremely low income affordable housing project with wrap around services.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36331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39483"/>
            <a:ext cx="8114086" cy="5287196"/>
          </a:xfrm>
        </p:spPr>
        <p:txBody>
          <a:bodyPr>
            <a:noAutofit/>
          </a:bodyPr>
          <a:lstStyle/>
          <a:p>
            <a:pPr lvl="0">
              <a:spcBef>
                <a:spcPts val="600"/>
              </a:spcBef>
            </a:pPr>
            <a:r>
              <a:rPr lang="en-US" sz="2600" b="1" dirty="0" smtClean="0">
                <a:solidFill>
                  <a:schemeClr val="tx1"/>
                </a:solidFill>
              </a:rPr>
              <a:t>Planning:</a:t>
            </a:r>
          </a:p>
          <a:p>
            <a:pPr lvl="0">
              <a:spcBef>
                <a:spcPts val="600"/>
              </a:spcBef>
            </a:pPr>
            <a:endParaRPr lang="en-US" sz="2600" b="1"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Support </a:t>
            </a:r>
            <a:r>
              <a:rPr lang="en-US" sz="2400" dirty="0">
                <a:solidFill>
                  <a:schemeClr val="tx1"/>
                </a:solidFill>
              </a:rPr>
              <a:t>historic preservation, new development, and an enhanced focus on community </a:t>
            </a:r>
            <a:r>
              <a:rPr lang="en-US" sz="2400" dirty="0" smtClean="0">
                <a:solidFill>
                  <a:schemeClr val="tx1"/>
                </a:solidFill>
              </a:rPr>
              <a:t>outreach</a:t>
            </a:r>
          </a:p>
          <a:p>
            <a:pPr marL="285750" lvl="0" indent="-285750">
              <a:spcBef>
                <a:spcPts val="600"/>
              </a:spcBef>
            </a:pPr>
            <a:endParaRPr lang="en-US" sz="2400"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Process </a:t>
            </a:r>
            <a:r>
              <a:rPr lang="en-US" sz="2400" dirty="0">
                <a:solidFill>
                  <a:schemeClr val="tx1"/>
                </a:solidFill>
              </a:rPr>
              <a:t>a comprehensive revision of RMC Title 18, Annexation and Land </a:t>
            </a:r>
            <a:r>
              <a:rPr lang="en-US" sz="2400" dirty="0" smtClean="0">
                <a:solidFill>
                  <a:schemeClr val="tx1"/>
                </a:solidFill>
              </a:rPr>
              <a:t>Development</a:t>
            </a:r>
          </a:p>
          <a:p>
            <a:pPr marL="285750" lvl="0" indent="-285750">
              <a:spcBef>
                <a:spcPts val="600"/>
              </a:spcBef>
            </a:pPr>
            <a:endParaRPr lang="en-US" sz="2400" dirty="0">
              <a:solidFill>
                <a:schemeClr val="tx1"/>
              </a:solidFill>
            </a:endParaRPr>
          </a:p>
          <a:p>
            <a:pPr marL="285750" indent="-285750">
              <a:spcBef>
                <a:spcPts val="600"/>
              </a:spcBef>
              <a:buFont typeface="Arial" panose="020B0604020202020204" pitchFamily="34" charset="0"/>
              <a:buChar char="•"/>
            </a:pPr>
            <a:r>
              <a:rPr lang="en-US" sz="2400" dirty="0">
                <a:solidFill>
                  <a:schemeClr val="tx1"/>
                </a:solidFill>
              </a:rPr>
              <a:t>Improve planning application review </a:t>
            </a:r>
            <a:r>
              <a:rPr lang="en-US" sz="2400" dirty="0" smtClean="0">
                <a:solidFill>
                  <a:schemeClr val="tx1"/>
                </a:solidFill>
              </a:rPr>
              <a:t>times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45587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Assumptions for FY 18/19</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94158057"/>
              </p:ext>
            </p:extLst>
          </p:nvPr>
        </p:nvGraphicFramePr>
        <p:xfrm>
          <a:off x="750888" y="1013300"/>
          <a:ext cx="7016257" cy="5063449"/>
        </p:xfrm>
        <a:graphic>
          <a:graphicData uri="http://schemas.openxmlformats.org/presentationml/2006/ole">
            <mc:AlternateContent xmlns:mc="http://schemas.openxmlformats.org/markup-compatibility/2006">
              <mc:Choice xmlns:v="urn:schemas-microsoft-com:vml" Requires="v">
                <p:oleObj spid="_x0000_s2110" name="Worksheet" r:id="rId4" imgW="4952968" imgH="3575116" progId="Excel.Sheet.12">
                  <p:embed/>
                </p:oleObj>
              </mc:Choice>
              <mc:Fallback>
                <p:oleObj name="Worksheet" r:id="rId4" imgW="4952968" imgH="3575116" progId="Excel.Sheet.12">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1013300"/>
                        <a:ext cx="7016257" cy="5063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08A24B6-02D9-4798-B3F2-0C2C88910712}" type="slidenum">
              <a:rPr lang="en-US" altLang="en-US" smtClean="0"/>
              <a:pPr>
                <a:defRPr/>
              </a:pPr>
              <a:t>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939830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9067" y="2128543"/>
            <a:ext cx="7225863"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DEPARTMENT OF INFORMATION TECHNOLOGY</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60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64935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panose="05000000000000000000" pitchFamily="2" charset="2"/>
              <a:buChar char="Ø"/>
            </a:pPr>
            <a:r>
              <a:rPr lang="en-US" sz="2800" dirty="0" smtClean="0">
                <a:solidFill>
                  <a:schemeClr val="tx1"/>
                </a:solidFill>
              </a:rPr>
              <a:t>Centralized IT Services </a:t>
            </a:r>
          </a:p>
          <a:p>
            <a:pPr marL="1371600" lvl="2" indent="-457200">
              <a:spcAft>
                <a:spcPts val="600"/>
              </a:spcAft>
              <a:buFont typeface="Wingdings" charset="2"/>
              <a:buChar char="Ø"/>
            </a:pPr>
            <a:r>
              <a:rPr lang="en-US" sz="2200" dirty="0" smtClean="0">
                <a:solidFill>
                  <a:schemeClr val="tx1"/>
                </a:solidFill>
              </a:rPr>
              <a:t>Email, Desktop Support, Phones, City Issued Device Management, Etc.</a:t>
            </a:r>
          </a:p>
          <a:p>
            <a:pPr marL="914400" lvl="1" indent="-457200">
              <a:spcAft>
                <a:spcPts val="600"/>
              </a:spcAft>
              <a:buFont typeface="Wingdings" charset="2"/>
              <a:buChar char="Ø"/>
            </a:pPr>
            <a:r>
              <a:rPr lang="en-US" sz="2800" dirty="0" smtClean="0">
                <a:solidFill>
                  <a:schemeClr val="tx1"/>
                </a:solidFill>
              </a:rPr>
              <a:t>IT Project Management &amp; Enterprise IT Services</a:t>
            </a:r>
          </a:p>
          <a:p>
            <a:pPr marL="1371600" lvl="2" indent="-457200">
              <a:spcAft>
                <a:spcPts val="600"/>
              </a:spcAft>
              <a:buFont typeface="Wingdings" charset="2"/>
              <a:buChar char="Ø"/>
            </a:pPr>
            <a:r>
              <a:rPr lang="en-US" sz="2200" dirty="0" smtClean="0">
                <a:solidFill>
                  <a:schemeClr val="tx1"/>
                </a:solidFill>
              </a:rPr>
              <a:t>Application Discovery -&gt; Acquisition -&gt; Implementation -&gt; Maintenance -&gt; Review</a:t>
            </a:r>
          </a:p>
          <a:p>
            <a:pPr marL="914400" lvl="1" indent="-457200">
              <a:spcAft>
                <a:spcPts val="600"/>
              </a:spcAft>
              <a:buFont typeface="Wingdings" charset="2"/>
              <a:buChar char="Ø"/>
            </a:pPr>
            <a:r>
              <a:rPr lang="en-US" sz="2800" dirty="0" smtClean="0">
                <a:solidFill>
                  <a:schemeClr val="tx1"/>
                </a:solidFill>
              </a:rPr>
              <a:t>Network Infrastructure Management</a:t>
            </a:r>
          </a:p>
          <a:p>
            <a:pPr marL="1371600" lvl="2" indent="-457200">
              <a:spcAft>
                <a:spcPts val="600"/>
              </a:spcAft>
              <a:buFont typeface="Wingdings" charset="2"/>
              <a:buChar char="Ø"/>
            </a:pPr>
            <a:r>
              <a:rPr lang="en-US" sz="2200" dirty="0" smtClean="0">
                <a:solidFill>
                  <a:schemeClr val="tx1"/>
                </a:solidFill>
              </a:rPr>
              <a:t>Routers, switches, firewalls, Internet/Intranet, Security</a:t>
            </a:r>
          </a:p>
          <a:p>
            <a:pPr marL="914400" lvl="1" indent="-457200">
              <a:spcAft>
                <a:spcPts val="600"/>
              </a:spcAft>
              <a:buFont typeface="Wingdings" charset="2"/>
              <a:buChar char="Ø"/>
            </a:pPr>
            <a:r>
              <a:rPr lang="en-US" sz="2800" dirty="0" smtClean="0">
                <a:solidFill>
                  <a:schemeClr val="tx1"/>
                </a:solidFill>
              </a:rPr>
              <a:t>Server/Data Infrastructure Management</a:t>
            </a:r>
          </a:p>
          <a:p>
            <a:pPr marL="1371600" lvl="2" indent="-457200">
              <a:spcAft>
                <a:spcPts val="600"/>
              </a:spcAft>
              <a:buFont typeface="Wingdings" charset="2"/>
              <a:buChar char="Ø"/>
            </a:pPr>
            <a:r>
              <a:rPr lang="en-US" sz="2200" dirty="0" smtClean="0">
                <a:solidFill>
                  <a:schemeClr val="tx1"/>
                </a:solidFill>
              </a:rPr>
              <a:t>Scalable, cost-efficient and improved system utilization</a:t>
            </a:r>
          </a:p>
          <a:p>
            <a:pPr marL="1371600" lvl="2" indent="-457200">
              <a:spcAft>
                <a:spcPts val="600"/>
              </a:spcAft>
              <a:buFont typeface="Wingdings" charset="2"/>
              <a:buChar char="Ø"/>
            </a:pPr>
            <a:endParaRPr lang="en-US" sz="2600" dirty="0" smtClean="0">
              <a:solidFill>
                <a:schemeClr val="tx1"/>
              </a:solidFill>
            </a:endParaRPr>
          </a:p>
          <a:p>
            <a:pPr lvl="2">
              <a:spcAft>
                <a:spcPts val="600"/>
              </a:spcAft>
            </a:pPr>
            <a:endParaRPr lang="en-US" sz="24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4521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Core Services (CONT’D)</a:t>
            </a:r>
            <a:endParaRPr lang="en-US" sz="2800" b="0" dirty="0"/>
          </a:p>
        </p:txBody>
      </p:sp>
      <p:sp>
        <p:nvSpPr>
          <p:cNvPr id="3" name="Text Placeholder 2"/>
          <p:cNvSpPr>
            <a:spLocks noGrp="1"/>
          </p:cNvSpPr>
          <p:nvPr>
            <p:ph idx="1"/>
          </p:nvPr>
        </p:nvSpPr>
        <p:spPr/>
        <p:txBody>
          <a:bodyPr>
            <a:normAutofit fontScale="70000" lnSpcReduction="20000"/>
          </a:bodyPr>
          <a:lstStyle/>
          <a:p>
            <a:pPr lvl="1">
              <a:spcAft>
                <a:spcPts val="600"/>
              </a:spcAft>
              <a:buFont typeface="Wingdings" panose="05000000000000000000" pitchFamily="2" charset="2"/>
              <a:buChar char="Ø"/>
            </a:pPr>
            <a:r>
              <a:rPr lang="en-US" dirty="0" smtClean="0"/>
              <a:t>Departmental + </a:t>
            </a:r>
            <a:r>
              <a:rPr lang="en-US" dirty="0"/>
              <a:t>IT </a:t>
            </a:r>
            <a:r>
              <a:rPr lang="en-US" dirty="0" smtClean="0"/>
              <a:t>Partnerships </a:t>
            </a:r>
          </a:p>
          <a:p>
            <a:pPr lvl="2">
              <a:spcAft>
                <a:spcPts val="600"/>
              </a:spcAft>
              <a:buFont typeface="Wingdings" panose="05000000000000000000" pitchFamily="2" charset="2"/>
              <a:buChar char="Ø"/>
            </a:pPr>
            <a:r>
              <a:rPr lang="en-US" dirty="0" smtClean="0"/>
              <a:t>Police – BWC, Field Reports, Mobile Tools, Security Cameras</a:t>
            </a:r>
          </a:p>
          <a:p>
            <a:pPr lvl="2">
              <a:spcAft>
                <a:spcPts val="600"/>
              </a:spcAft>
              <a:buFont typeface="Wingdings" panose="05000000000000000000" pitchFamily="2" charset="2"/>
              <a:buChar char="Ø"/>
            </a:pPr>
            <a:r>
              <a:rPr lang="en-US" dirty="0" smtClean="0"/>
              <a:t>Fire – Data quality and Field Reporting</a:t>
            </a:r>
          </a:p>
          <a:p>
            <a:pPr lvl="2">
              <a:spcAft>
                <a:spcPts val="600"/>
              </a:spcAft>
              <a:buFont typeface="Wingdings" panose="05000000000000000000" pitchFamily="2" charset="2"/>
              <a:buChar char="Ø"/>
            </a:pPr>
            <a:r>
              <a:rPr lang="en-US" dirty="0" smtClean="0"/>
              <a:t>Dispatch – Computer Aided Dispatch</a:t>
            </a:r>
          </a:p>
          <a:p>
            <a:pPr lvl="2">
              <a:spcAft>
                <a:spcPts val="600"/>
              </a:spcAft>
              <a:buFont typeface="Wingdings" panose="05000000000000000000" pitchFamily="2" charset="2"/>
              <a:buChar char="Ø"/>
            </a:pPr>
            <a:r>
              <a:rPr lang="en-US" dirty="0" smtClean="0"/>
              <a:t>Finance – Financial and Budgeting System</a:t>
            </a:r>
          </a:p>
          <a:p>
            <a:pPr lvl="2">
              <a:spcAft>
                <a:spcPts val="600"/>
              </a:spcAft>
              <a:buFont typeface="Wingdings" panose="05000000000000000000" pitchFamily="2" charset="2"/>
              <a:buChar char="Ø"/>
            </a:pPr>
            <a:r>
              <a:rPr lang="en-US" dirty="0" smtClean="0"/>
              <a:t>HR – Onboarding, Building Access System Badges, Payroll</a:t>
            </a:r>
          </a:p>
          <a:p>
            <a:pPr lvl="2">
              <a:spcAft>
                <a:spcPts val="600"/>
              </a:spcAft>
              <a:buFont typeface="Wingdings" panose="05000000000000000000" pitchFamily="2" charset="2"/>
              <a:buChar char="Ø"/>
            </a:pPr>
            <a:r>
              <a:rPr lang="en-US" dirty="0" smtClean="0"/>
              <a:t>City Clerk – Records retention and Public Requests</a:t>
            </a:r>
          </a:p>
          <a:p>
            <a:pPr lvl="2">
              <a:spcAft>
                <a:spcPts val="600"/>
              </a:spcAft>
              <a:buFont typeface="Wingdings" panose="05000000000000000000" pitchFamily="2" charset="2"/>
              <a:buChar char="Ø"/>
            </a:pPr>
            <a:r>
              <a:rPr lang="en-US" dirty="0" smtClean="0"/>
              <a:t>CD – Robust mobile tools, Building permits, GIS</a:t>
            </a:r>
          </a:p>
          <a:p>
            <a:pPr lvl="2">
              <a:spcAft>
                <a:spcPts val="600"/>
              </a:spcAft>
              <a:buFont typeface="Wingdings" panose="05000000000000000000" pitchFamily="2" charset="2"/>
              <a:buChar char="Ø"/>
            </a:pPr>
            <a:r>
              <a:rPr lang="en-US" dirty="0" smtClean="0"/>
              <a:t>PW – Parking Ticketing App, SCADA, Mobile Devices for field personnel, Building Maintenance System, Asset Management</a:t>
            </a:r>
          </a:p>
          <a:p>
            <a:pPr lvl="2">
              <a:spcAft>
                <a:spcPts val="600"/>
              </a:spcAft>
              <a:buFont typeface="Wingdings" panose="05000000000000000000" pitchFamily="2" charset="2"/>
              <a:buChar char="Ø"/>
            </a:pPr>
            <a:r>
              <a:rPr lang="en-US" dirty="0" smtClean="0"/>
              <a:t>CMO - Big Data Aggregation, Policy Driven Dashboards and Open Data Portals, Security System</a:t>
            </a:r>
          </a:p>
          <a:p>
            <a:pPr lvl="2">
              <a:spcAft>
                <a:spcPts val="600"/>
              </a:spcAft>
              <a:buFont typeface="Wingdings" panose="05000000000000000000" pitchFamily="2" charset="2"/>
              <a:buChar char="Ø"/>
            </a:pPr>
            <a:r>
              <a:rPr lang="en-US" dirty="0" smtClean="0"/>
              <a:t>Regional Partnerships – Smart City Initiatives, Interfaces to transfer data between agencies, Public Safety Systems/Applications</a:t>
            </a:r>
            <a:endParaRPr lang="en-US" dirty="0"/>
          </a:p>
          <a:p>
            <a:pPr marL="457200" lvl="1" indent="0">
              <a:spcAft>
                <a:spcPts val="600"/>
              </a:spcAft>
              <a:buNone/>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62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66774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 OF SERVICES: </a:t>
            </a:r>
          </a:p>
          <a:p>
            <a:pPr marL="1371600" lvl="2" indent="-457200">
              <a:spcAft>
                <a:spcPts val="600"/>
              </a:spcAft>
              <a:buFont typeface="Wingdings" panose="05000000000000000000" pitchFamily="2" charset="2"/>
              <a:buChar char="Ø"/>
            </a:pPr>
            <a:r>
              <a:rPr lang="en-US" dirty="0" smtClean="0">
                <a:solidFill>
                  <a:schemeClr val="tx1"/>
                </a:solidFill>
              </a:rPr>
              <a:t>IT Availability</a:t>
            </a:r>
          </a:p>
          <a:p>
            <a:pPr marL="1371600" lvl="2" indent="-457200">
              <a:spcAft>
                <a:spcPts val="600"/>
              </a:spcAft>
              <a:buFont typeface="Wingdings" panose="05000000000000000000" pitchFamily="2" charset="2"/>
              <a:buChar char="Ø"/>
            </a:pPr>
            <a:r>
              <a:rPr lang="en-US" sz="1800" dirty="0" smtClean="0">
                <a:solidFill>
                  <a:schemeClr val="tx1"/>
                </a:solidFill>
              </a:rPr>
              <a:t>IT Invisibility</a:t>
            </a:r>
          </a:p>
          <a:p>
            <a:pPr marL="1371600" lvl="2" indent="-457200">
              <a:spcAft>
                <a:spcPts val="600"/>
              </a:spcAft>
              <a:buFont typeface="Wingdings" panose="05000000000000000000" pitchFamily="2" charset="2"/>
              <a:buChar char="Ø"/>
            </a:pPr>
            <a:r>
              <a:rPr lang="en-US" sz="1800" dirty="0" smtClean="0">
                <a:solidFill>
                  <a:schemeClr val="tx1"/>
                </a:solidFill>
              </a:rPr>
              <a:t>IT Responsibility</a:t>
            </a:r>
          </a:p>
          <a:p>
            <a:pPr marL="1371600" lvl="2" indent="-457200">
              <a:spcAft>
                <a:spcPts val="600"/>
              </a:spcAft>
              <a:buFont typeface="Wingdings" panose="05000000000000000000" pitchFamily="2" charset="2"/>
              <a:buChar char="Ø"/>
            </a:pPr>
            <a:r>
              <a:rPr lang="en-US" sz="1800" dirty="0" smtClean="0">
                <a:solidFill>
                  <a:schemeClr val="tx1"/>
                </a:solidFill>
              </a:rPr>
              <a:t>IT Efficiency</a:t>
            </a:r>
          </a:p>
          <a:p>
            <a:pPr marL="914400" lvl="1" indent="-457200">
              <a:spcAft>
                <a:spcPts val="600"/>
              </a:spcAft>
              <a:buFont typeface="Wingdings" panose="05000000000000000000" pitchFamily="2" charset="2"/>
              <a:buChar char="Ø"/>
            </a:pPr>
            <a:r>
              <a:rPr lang="en-US" sz="2000" b="1" dirty="0" smtClean="0">
                <a:solidFill>
                  <a:schemeClr val="tx1"/>
                </a:solidFill>
              </a:rPr>
              <a:t>PRIMARY GOALS OF INFRASTRUCTURE: </a:t>
            </a:r>
          </a:p>
          <a:p>
            <a:pPr marL="1371600" lvl="2" indent="-457200">
              <a:spcAft>
                <a:spcPts val="600"/>
              </a:spcAft>
              <a:buFont typeface="Wingdings" panose="05000000000000000000" pitchFamily="2" charset="2"/>
              <a:buChar char="Ø"/>
            </a:pPr>
            <a:r>
              <a:rPr lang="en-US" sz="1800" dirty="0" smtClean="0">
                <a:solidFill>
                  <a:schemeClr val="tx1"/>
                </a:solidFill>
              </a:rPr>
              <a:t>Robust infrastructure </a:t>
            </a:r>
            <a:r>
              <a:rPr lang="en-US" sz="1800" dirty="0">
                <a:solidFill>
                  <a:schemeClr val="tx1"/>
                </a:solidFill>
              </a:rPr>
              <a:t>of networks and </a:t>
            </a:r>
            <a:r>
              <a:rPr lang="en-US" sz="1800" dirty="0" smtClean="0">
                <a:solidFill>
                  <a:schemeClr val="tx1"/>
                </a:solidFill>
              </a:rPr>
              <a:t>servers</a:t>
            </a:r>
          </a:p>
          <a:p>
            <a:pPr marL="1371600" lvl="2" indent="-457200">
              <a:spcAft>
                <a:spcPts val="600"/>
              </a:spcAft>
              <a:buFont typeface="Wingdings" panose="05000000000000000000" pitchFamily="2" charset="2"/>
              <a:buChar char="Ø"/>
            </a:pPr>
            <a:r>
              <a:rPr lang="en-US" sz="1800" dirty="0" smtClean="0">
                <a:solidFill>
                  <a:schemeClr val="tx1"/>
                </a:solidFill>
              </a:rPr>
              <a:t>Continuity of Services</a:t>
            </a:r>
          </a:p>
          <a:p>
            <a:pPr marL="1371600" lvl="2" indent="-457200">
              <a:spcAft>
                <a:spcPts val="600"/>
              </a:spcAft>
              <a:buFont typeface="Wingdings" panose="05000000000000000000" pitchFamily="2" charset="2"/>
              <a:buChar char="Ø"/>
            </a:pPr>
            <a:r>
              <a:rPr lang="en-US" sz="1800" dirty="0" smtClean="0">
                <a:solidFill>
                  <a:schemeClr val="tx1"/>
                </a:solidFill>
              </a:rPr>
              <a:t>Cybersecurity</a:t>
            </a:r>
          </a:p>
          <a:p>
            <a:pPr marL="1371600" lvl="2" indent="-457200">
              <a:spcAft>
                <a:spcPts val="600"/>
              </a:spcAft>
              <a:buFont typeface="Wingdings" panose="05000000000000000000" pitchFamily="2" charset="2"/>
              <a:buChar char="Ø"/>
            </a:pPr>
            <a:r>
              <a:rPr lang="en-US" sz="1800" dirty="0" smtClean="0">
                <a:solidFill>
                  <a:schemeClr val="tx1"/>
                </a:solidFill>
              </a:rPr>
              <a:t>Capacity Growth</a:t>
            </a: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127653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2828" y="2554014"/>
            <a:ext cx="6347114" cy="2276778"/>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a:t>
            </a:r>
            <a:r>
              <a:rPr lang="en-US" sz="3600" dirty="0" smtClean="0">
                <a:effectLst>
                  <a:outerShdw blurRad="50800" dist="38100" dir="2700000" algn="tl" rotWithShape="0">
                    <a:prstClr val="black">
                      <a:alpha val="40000"/>
                    </a:prstClr>
                  </a:outerShdw>
                </a:effectLst>
              </a:rPr>
              <a:t>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
            </a:r>
            <a:br>
              <a:rPr lang="en-US" sz="360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FINANCE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64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09020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fontScale="70000" lnSpcReduction="20000"/>
          </a:bodyPr>
          <a:lstStyle/>
          <a:p>
            <a:pPr marL="914400" lvl="1" indent="-457200">
              <a:spcAft>
                <a:spcPts val="600"/>
              </a:spcAft>
            </a:pPr>
            <a:r>
              <a:rPr lang="en-US" sz="2100" dirty="0" smtClean="0">
                <a:solidFill>
                  <a:schemeClr val="tx1"/>
                </a:solidFill>
              </a:rPr>
              <a:t>Accounting</a:t>
            </a:r>
          </a:p>
          <a:p>
            <a:pPr marL="914400" lvl="1" indent="-457200">
              <a:spcAft>
                <a:spcPts val="600"/>
              </a:spcAft>
              <a:buFont typeface="Wingdings" charset="2"/>
              <a:buChar char="Ø"/>
            </a:pPr>
            <a:r>
              <a:rPr lang="en-US" sz="2100" dirty="0" smtClean="0">
                <a:solidFill>
                  <a:prstClr val="black"/>
                </a:solidFill>
              </a:rPr>
              <a:t>Operational accounting and financial services</a:t>
            </a:r>
          </a:p>
          <a:p>
            <a:pPr marL="1371600" lvl="2" indent="-457200">
              <a:spcAft>
                <a:spcPts val="600"/>
              </a:spcAft>
              <a:buFont typeface="Wingdings" charset="2"/>
              <a:buChar char="Ø"/>
            </a:pPr>
            <a:r>
              <a:rPr lang="en-US" sz="2100" dirty="0" smtClean="0">
                <a:solidFill>
                  <a:prstClr val="black"/>
                </a:solidFill>
              </a:rPr>
              <a:t>Compliance with GASB, policies &amp; procedures, etc.</a:t>
            </a:r>
          </a:p>
          <a:p>
            <a:pPr marL="1371600" lvl="2" indent="-457200">
              <a:spcAft>
                <a:spcPts val="600"/>
              </a:spcAft>
              <a:buFont typeface="Wingdings" charset="2"/>
              <a:buChar char="Ø"/>
            </a:pPr>
            <a:r>
              <a:rPr lang="en-US" sz="2100" dirty="0" smtClean="0">
                <a:solidFill>
                  <a:prstClr val="black"/>
                </a:solidFill>
              </a:rPr>
              <a:t>Management of debt portfolio</a:t>
            </a:r>
          </a:p>
          <a:p>
            <a:pPr marL="1371600" lvl="2" indent="-457200">
              <a:spcAft>
                <a:spcPts val="600"/>
              </a:spcAft>
              <a:buFont typeface="Wingdings" charset="2"/>
              <a:buChar char="Ø"/>
            </a:pPr>
            <a:r>
              <a:rPr lang="en-US" sz="2100" dirty="0" smtClean="0">
                <a:solidFill>
                  <a:prstClr val="black"/>
                </a:solidFill>
              </a:rPr>
              <a:t>All accounting-related activities</a:t>
            </a:r>
          </a:p>
          <a:p>
            <a:pPr marL="914400" lvl="1" indent="-457200">
              <a:spcAft>
                <a:spcPts val="600"/>
              </a:spcAft>
            </a:pPr>
            <a:r>
              <a:rPr lang="en-US" sz="2100" dirty="0" smtClean="0">
                <a:solidFill>
                  <a:schemeClr val="tx1"/>
                </a:solidFill>
              </a:rPr>
              <a:t>Budgeting</a:t>
            </a:r>
          </a:p>
          <a:p>
            <a:pPr marL="914400" lvl="1" indent="-457200">
              <a:spcAft>
                <a:spcPts val="600"/>
              </a:spcAft>
              <a:buFont typeface="Wingdings" charset="2"/>
              <a:buChar char="Ø"/>
            </a:pPr>
            <a:r>
              <a:rPr lang="en-US" sz="2100" dirty="0" smtClean="0">
                <a:solidFill>
                  <a:prstClr val="black"/>
                </a:solidFill>
              </a:rPr>
              <a:t>Oversight and management of budget for all funds and accounts</a:t>
            </a:r>
          </a:p>
          <a:p>
            <a:pPr marL="914400" lvl="1" indent="-457200">
              <a:spcAft>
                <a:spcPts val="600"/>
              </a:spcAft>
              <a:buFont typeface="Wingdings" charset="2"/>
              <a:buChar char="Ø"/>
            </a:pPr>
            <a:r>
              <a:rPr lang="en-US" sz="2100" dirty="0" smtClean="0">
                <a:solidFill>
                  <a:prstClr val="black"/>
                </a:solidFill>
              </a:rPr>
              <a:t>Provide budget, fiscal and general issue analysis</a:t>
            </a:r>
          </a:p>
          <a:p>
            <a:pPr marL="914400" lvl="1" indent="-457200">
              <a:spcAft>
                <a:spcPts val="600"/>
              </a:spcAft>
            </a:pPr>
            <a:r>
              <a:rPr lang="en-US" sz="2100" dirty="0" smtClean="0">
                <a:solidFill>
                  <a:schemeClr val="tx1"/>
                </a:solidFill>
              </a:rPr>
              <a:t>Financial Planning</a:t>
            </a:r>
          </a:p>
          <a:p>
            <a:pPr marL="914400" lvl="1" indent="-457200">
              <a:spcAft>
                <a:spcPts val="600"/>
              </a:spcAft>
              <a:buFont typeface="Wingdings" charset="2"/>
              <a:buChar char="Ø"/>
            </a:pPr>
            <a:r>
              <a:rPr lang="en-US" sz="2100" dirty="0" smtClean="0">
                <a:solidFill>
                  <a:prstClr val="black"/>
                </a:solidFill>
              </a:rPr>
              <a:t>Overall financial reporting and financial updates</a:t>
            </a:r>
          </a:p>
          <a:p>
            <a:pPr marL="914400" lvl="1" indent="-457200">
              <a:spcAft>
                <a:spcPts val="600"/>
              </a:spcAft>
              <a:buFont typeface="Wingdings" charset="2"/>
              <a:buChar char="Ø"/>
            </a:pPr>
            <a:r>
              <a:rPr lang="en-US" sz="2100" dirty="0" smtClean="0">
                <a:solidFill>
                  <a:prstClr val="black"/>
                </a:solidFill>
              </a:rPr>
              <a:t>Manage investment portfolio</a:t>
            </a:r>
          </a:p>
          <a:p>
            <a:pPr marL="914400" lvl="1" indent="-457200">
              <a:spcAft>
                <a:spcPts val="600"/>
              </a:spcAft>
            </a:pPr>
            <a:r>
              <a:rPr lang="en-US" sz="2100" dirty="0" smtClean="0">
                <a:solidFill>
                  <a:schemeClr val="tx1"/>
                </a:solidFill>
              </a:rPr>
              <a:t>Organizational Support</a:t>
            </a:r>
          </a:p>
          <a:p>
            <a:pPr marL="914400" lvl="1" indent="-457200">
              <a:spcAft>
                <a:spcPts val="600"/>
              </a:spcAft>
              <a:buFont typeface="Wingdings" charset="2"/>
              <a:buChar char="Ø"/>
            </a:pPr>
            <a:r>
              <a:rPr lang="en-US" sz="2100" dirty="0" smtClean="0">
                <a:solidFill>
                  <a:prstClr val="black"/>
                </a:solidFill>
              </a:rPr>
              <a:t>Procurement</a:t>
            </a:r>
          </a:p>
          <a:p>
            <a:pPr marL="914400" lvl="1" indent="-457200">
              <a:spcAft>
                <a:spcPts val="600"/>
              </a:spcAft>
              <a:buFont typeface="Wingdings" charset="2"/>
              <a:buChar char="Ø"/>
            </a:pPr>
            <a:r>
              <a:rPr lang="en-US" sz="2100" dirty="0" smtClean="0">
                <a:solidFill>
                  <a:prstClr val="black"/>
                </a:solidFill>
              </a:rPr>
              <a:t>City mail</a:t>
            </a:r>
          </a:p>
          <a:p>
            <a:pPr marL="914400" lvl="1" indent="-457200">
              <a:spcAft>
                <a:spcPts val="600"/>
              </a:spcAft>
            </a:pPr>
            <a:r>
              <a:rPr lang="en-US" sz="2100" dirty="0" smtClean="0">
                <a:solidFill>
                  <a:prstClr val="black"/>
                </a:solidFill>
              </a:rPr>
              <a:t>Sewer Billing</a:t>
            </a:r>
            <a:endParaRPr lang="en-US" sz="2100" dirty="0" smtClean="0">
              <a:solidFill>
                <a:schemeClr val="tx1"/>
              </a:solidFill>
            </a:endParaRPr>
          </a:p>
          <a:p>
            <a:pPr marL="914400" lvl="1" indent="-457200">
              <a:spcAft>
                <a:spcPts val="600"/>
              </a:spcAft>
              <a:buFont typeface="Wingdings" charset="2"/>
              <a:buChar char="Ø"/>
            </a:pPr>
            <a:r>
              <a:rPr lang="en-US" sz="2100" dirty="0" smtClean="0">
                <a:solidFill>
                  <a:prstClr val="black"/>
                </a:solidFill>
              </a:rPr>
              <a:t>Maintenance of an effective and efficient sewer billing process</a:t>
            </a:r>
            <a:endParaRPr lang="en-US" sz="2100" dirty="0" smtClean="0">
              <a:solidFill>
                <a:schemeClr val="tx1"/>
              </a:solidFill>
            </a:endParaRPr>
          </a:p>
          <a:p>
            <a:pPr marL="914400" lvl="1" indent="-457200">
              <a:spcAft>
                <a:spcPts val="600"/>
              </a:spcAft>
              <a:buFont typeface="Wingdings" charset="2"/>
              <a:buChar char="Ø"/>
            </a:pPr>
            <a:endParaRPr lang="en-US" sz="1400" dirty="0" smtClean="0">
              <a:solidFill>
                <a:prstClr val="black"/>
              </a:solidFill>
            </a:endParaRPr>
          </a:p>
          <a:p>
            <a:pPr marL="457200" indent="-457200">
              <a:spcAft>
                <a:spcPts val="600"/>
              </a:spcAft>
            </a:pPr>
            <a:r>
              <a:rPr lang="en-US" sz="1400" dirty="0" smtClean="0">
                <a:solidFill>
                  <a:prstClr val="black"/>
                </a:solidFill>
              </a:rPr>
              <a:t>	</a:t>
            </a:r>
          </a:p>
          <a:p>
            <a:pPr marL="914400" lvl="1" indent="-457200">
              <a:spcAft>
                <a:spcPts val="600"/>
              </a:spcAft>
            </a:pPr>
            <a:endParaRPr lang="en-US" dirty="0" smtClean="0">
              <a:solidFill>
                <a:schemeClr val="tx1"/>
              </a:solidFill>
            </a:endParaRPr>
          </a:p>
          <a:p>
            <a:pPr marL="914400" lvl="1" indent="-457200">
              <a:spcAft>
                <a:spcPts val="600"/>
              </a:spcAft>
            </a:pPr>
            <a:endParaRPr lang="en-US"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20599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1371600" lvl="2" indent="-457200">
              <a:spcAft>
                <a:spcPts val="600"/>
              </a:spcAft>
              <a:buFont typeface="Wingdings" panose="05000000000000000000" pitchFamily="2" charset="2"/>
              <a:buChar char="Ø"/>
            </a:pPr>
            <a:r>
              <a:rPr lang="en-US" sz="1800" b="1" dirty="0" smtClean="0">
                <a:solidFill>
                  <a:schemeClr val="tx1"/>
                </a:solidFill>
              </a:rPr>
              <a:t>Research potential restructuring of the Redevelopment Agency Bonds</a:t>
            </a:r>
          </a:p>
          <a:p>
            <a:pPr marL="1371600" lvl="2" indent="-457200">
              <a:spcAft>
                <a:spcPts val="600"/>
              </a:spcAft>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Monitor all debt service</a:t>
            </a:r>
          </a:p>
          <a:p>
            <a:pPr marL="1828800" lvl="3" indent="-457200">
              <a:spcAft>
                <a:spcPts val="600"/>
              </a:spcAft>
              <a:buFont typeface="Wingdings" panose="05000000000000000000" pitchFamily="2" charset="2"/>
              <a:buChar char="Ø"/>
            </a:pPr>
            <a:r>
              <a:rPr lang="en-US" sz="1600" dirty="0" smtClean="0">
                <a:solidFill>
                  <a:schemeClr val="tx1"/>
                </a:solidFill>
              </a:rPr>
              <a:t>Initiate restructuring when economically feasible, including preparation of annual debt management report and updated policy.</a:t>
            </a: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Monitor economic conditions with constant review of revenues and expenditures</a:t>
            </a:r>
          </a:p>
          <a:p>
            <a:pPr marL="1828800" lvl="3" indent="-457200">
              <a:spcAft>
                <a:spcPts val="600"/>
              </a:spcAft>
              <a:buFont typeface="Wingdings" panose="05000000000000000000" pitchFamily="2" charset="2"/>
              <a:buChar char="Ø"/>
            </a:pPr>
            <a:r>
              <a:rPr lang="en-US" sz="1600" dirty="0" smtClean="0">
                <a:solidFill>
                  <a:schemeClr val="tx1"/>
                </a:solidFill>
              </a:rPr>
              <a:t>Review and update Budget Guiding Principles</a:t>
            </a:r>
            <a:endParaRPr lang="en-US" sz="1800" b="1" u="sng" dirty="0" smtClean="0">
              <a:solidFill>
                <a:schemeClr val="tx1"/>
              </a:solidFill>
            </a:endParaRP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Continue enhanced collection efforts in all areas</a:t>
            </a:r>
          </a:p>
          <a:p>
            <a:pPr marL="1828800" lvl="3" indent="-457200">
              <a:spcAft>
                <a:spcPts val="600"/>
              </a:spcAft>
              <a:buFont typeface="Wingdings" panose="05000000000000000000" pitchFamily="2" charset="2"/>
              <a:buChar char="Ø"/>
            </a:pPr>
            <a:r>
              <a:rPr lang="en-US" sz="1600" dirty="0" smtClean="0">
                <a:solidFill>
                  <a:schemeClr val="tx1"/>
                </a:solidFill>
              </a:rPr>
              <a:t>Sewer billing, parking tickets, code enforcement, etc.</a:t>
            </a:r>
          </a:p>
          <a:p>
            <a:pPr marL="914400" lvl="1" indent="-457200">
              <a:spcAft>
                <a:spcPts val="600"/>
              </a:spcAft>
              <a:buFont typeface="Wingdings" panose="05000000000000000000" pitchFamily="2" charset="2"/>
              <a:buChar char="Ø"/>
            </a:pPr>
            <a:endParaRPr lang="en-US" sz="2000" b="1"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869011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rmAutofit/>
          </a:bodyPr>
          <a:lstStyle/>
          <a:p>
            <a:pPr algn="ctr">
              <a:lnSpc>
                <a:spcPts val="3600"/>
              </a:lnSpc>
            </a:pPr>
            <a:r>
              <a:rPr lang="en-US" sz="3600" b="0" dirty="0">
                <a:effectLst>
                  <a:outerShdw blurRad="50800" dist="38100" dir="2700000" algn="tl" rotWithShape="0">
                    <a:prstClr val="black">
                      <a:alpha val="40000"/>
                    </a:prstClr>
                  </a:outerShdw>
                </a:effectLst>
              </a:rPr>
              <a:t>FY 18/19</a:t>
            </a:r>
            <a:br>
              <a:rPr lang="en-US" sz="3600" b="0" dirty="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br>
              <a:rPr lang="en-US" sz="3600" dirty="0" smtClean="0">
                <a:effectLst>
                  <a:outerShdw blurRad="50800" dist="38100" dir="2700000" algn="tl" rotWithShape="0">
                    <a:prstClr val="black">
                      <a:alpha val="40000"/>
                    </a:prstClr>
                  </a:outerShdw>
                </a:effectLst>
              </a:rPr>
            </a:br>
            <a:r>
              <a:rPr lang="en-US" sz="3600" b="0" dirty="0">
                <a:effectLst>
                  <a:outerShdw blurRad="50800" dist="38100" dir="2700000" algn="tl" rotWithShape="0">
                    <a:prstClr val="black">
                      <a:alpha val="40000"/>
                    </a:prstClr>
                  </a:outerShdw>
                </a:effectLst>
              </a:rPr>
              <a:t/>
            </a:r>
            <a:br>
              <a:rPr lang="en-US" sz="3600" b="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HUMAN RESOURCES</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67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691023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a:t>Departmental Core </a:t>
            </a:r>
            <a:r>
              <a:rPr lang="en-US" sz="2800" b="0" dirty="0" smtClean="0"/>
              <a:t>Services</a:t>
            </a:r>
            <a:endParaRPr lang="en-US" sz="2800" b="0" dirty="0"/>
          </a:p>
        </p:txBody>
      </p:sp>
      <p:sp>
        <p:nvSpPr>
          <p:cNvPr id="3" name="Text Placeholder 2"/>
          <p:cNvSpPr>
            <a:spLocks noGrp="1"/>
          </p:cNvSpPr>
          <p:nvPr>
            <p:ph idx="1"/>
          </p:nvPr>
        </p:nvSpPr>
        <p:spPr/>
        <p:txBody>
          <a:bodyPr>
            <a:normAutofit/>
          </a:bodyPr>
          <a:lstStyle/>
          <a:p>
            <a:pPr lvl="2">
              <a:spcAft>
                <a:spcPts val="600"/>
              </a:spcAft>
              <a:buNone/>
            </a:pPr>
            <a:endParaRPr lang="en-US" sz="2600" dirty="0">
              <a:solidFill>
                <a:schemeClr val="tx1"/>
              </a:solidFill>
            </a:endParaRPr>
          </a:p>
          <a:p>
            <a:pPr marL="914400" lvl="1" indent="-457200">
              <a:spcAft>
                <a:spcPts val="600"/>
              </a:spcAft>
              <a:buFont typeface="Wingdings" charset="2"/>
              <a:buChar char="Ø"/>
            </a:pPr>
            <a:r>
              <a:rPr lang="en-US" sz="2800" dirty="0">
                <a:solidFill>
                  <a:schemeClr val="tx1"/>
                </a:solidFill>
              </a:rPr>
              <a:t>Recruitment &amp; Development Program</a:t>
            </a:r>
          </a:p>
          <a:p>
            <a:pPr marL="914400" lvl="1" indent="-457200">
              <a:spcAft>
                <a:spcPts val="600"/>
              </a:spcAft>
              <a:buFont typeface="Wingdings" charset="2"/>
              <a:buChar char="Ø"/>
            </a:pPr>
            <a:r>
              <a:rPr lang="en-US" dirty="0"/>
              <a:t>Employee Services Program</a:t>
            </a:r>
          </a:p>
          <a:p>
            <a:pPr marL="914400" lvl="1" indent="-457200">
              <a:spcAft>
                <a:spcPts val="600"/>
              </a:spcAft>
              <a:buFont typeface="Wingdings" charset="2"/>
              <a:buChar char="Ø"/>
            </a:pPr>
            <a:r>
              <a:rPr lang="en-US" dirty="0"/>
              <a:t>Employee &amp; Labor Relations Program</a:t>
            </a:r>
          </a:p>
          <a:p>
            <a:pPr marL="914400" lvl="1" indent="-457200">
              <a:spcAft>
                <a:spcPts val="600"/>
              </a:spcAft>
              <a:buFont typeface="Wingdings" charset="2"/>
              <a:buChar char="Ø"/>
            </a:pPr>
            <a:r>
              <a:rPr lang="en-US" dirty="0"/>
              <a:t>Compliance Program</a:t>
            </a:r>
          </a:p>
          <a:p>
            <a:pPr marL="914400" lvl="1" indent="-457200">
              <a:spcAft>
                <a:spcPts val="600"/>
              </a:spcAft>
              <a:buFont typeface="Wingdings" charset="2"/>
              <a:buChar char="Ø"/>
            </a:pPr>
            <a:endParaRPr lang="en-US" sz="2800" dirty="0">
              <a:solidFill>
                <a:schemeClr val="tx1"/>
              </a:solidFill>
            </a:endParaRPr>
          </a:p>
          <a:p>
            <a:pPr>
              <a:spcAft>
                <a:spcPts val="600"/>
              </a:spcAft>
              <a:buFont typeface="Wingdings" pitchFamily="2" charset="2"/>
              <a:buChar char="§"/>
            </a:pPr>
            <a:endParaRPr lang="en-US" dirty="0">
              <a:solidFill>
                <a:schemeClr val="tx1"/>
              </a:solidFill>
            </a:endParaRPr>
          </a:p>
          <a:p>
            <a:pPr>
              <a:buFont typeface="Wingdings" pitchFamily="2" charset="2"/>
              <a:buChar char="§"/>
            </a:pPr>
            <a:endParaRPr lang="en-US" dirty="0">
              <a:solidFill>
                <a:schemeClr val="tx1"/>
              </a:solidFill>
            </a:endParaRPr>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68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84666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56359"/>
            <a:ext cx="8458200" cy="5070319"/>
          </a:xfrm>
        </p:spPr>
        <p:txBody>
          <a:bodyPr>
            <a:normAutofit/>
          </a:bodyPr>
          <a:lstStyle/>
          <a:p>
            <a:pPr marL="914400" lvl="1" indent="-457200">
              <a:spcAft>
                <a:spcPts val="600"/>
              </a:spcAft>
              <a:buFont typeface="Wingdings" panose="05000000000000000000" pitchFamily="2" charset="2"/>
              <a:buChar char="Ø"/>
            </a:pPr>
            <a:r>
              <a:rPr lang="en-US" sz="2800" dirty="0">
                <a:solidFill>
                  <a:schemeClr val="tx1"/>
                </a:solidFill>
              </a:rPr>
              <a:t>FUTURE GOALS</a:t>
            </a:r>
            <a:r>
              <a:rPr lang="en-US" sz="2000" dirty="0">
                <a:solidFill>
                  <a:schemeClr val="tx1"/>
                </a:solidFill>
              </a:rPr>
              <a:t>:</a:t>
            </a:r>
          </a:p>
          <a:p>
            <a:pPr marL="1371600" lvl="2" indent="-457200">
              <a:spcAft>
                <a:spcPts val="600"/>
              </a:spcAft>
              <a:buFont typeface="Wingdings" panose="05000000000000000000" pitchFamily="2" charset="2"/>
              <a:buChar char="Ø"/>
            </a:pPr>
            <a:r>
              <a:rPr lang="en-US" sz="2000" dirty="0" smtClean="0">
                <a:solidFill>
                  <a:schemeClr val="tx1"/>
                </a:solidFill>
              </a:rPr>
              <a:t>Build </a:t>
            </a:r>
            <a:r>
              <a:rPr lang="en-US" sz="2000" dirty="0">
                <a:solidFill>
                  <a:schemeClr val="tx1"/>
                </a:solidFill>
              </a:rPr>
              <a:t>a robust and meaningful Learning &amp; Development Program for the City of Reno</a:t>
            </a:r>
          </a:p>
          <a:p>
            <a:pPr marL="1371600" lvl="2" indent="-457200">
              <a:spcAft>
                <a:spcPts val="600"/>
              </a:spcAft>
              <a:buFont typeface="Wingdings" panose="05000000000000000000" pitchFamily="2" charset="2"/>
              <a:buChar char="Ø"/>
            </a:pPr>
            <a:r>
              <a:rPr lang="en-US" sz="2000" dirty="0" smtClean="0">
                <a:solidFill>
                  <a:schemeClr val="tx1"/>
                </a:solidFill>
              </a:rPr>
              <a:t>Analyze</a:t>
            </a:r>
            <a:r>
              <a:rPr lang="en-US" sz="2000" dirty="0">
                <a:solidFill>
                  <a:schemeClr val="tx1"/>
                </a:solidFill>
              </a:rPr>
              <a:t>, identify, and maximize efficiencies in all </a:t>
            </a:r>
            <a:r>
              <a:rPr lang="en-US" sz="2000" dirty="0" smtClean="0">
                <a:solidFill>
                  <a:schemeClr val="tx1"/>
                </a:solidFill>
              </a:rPr>
              <a:t>HR program </a:t>
            </a:r>
            <a:r>
              <a:rPr lang="en-US" sz="2000" dirty="0">
                <a:solidFill>
                  <a:schemeClr val="tx1"/>
                </a:solidFill>
              </a:rPr>
              <a:t>areas</a:t>
            </a:r>
          </a:p>
          <a:p>
            <a:pPr marL="1371600" lvl="2" indent="-457200">
              <a:spcAft>
                <a:spcPts val="600"/>
              </a:spcAft>
              <a:buFont typeface="Wingdings" panose="05000000000000000000" pitchFamily="2" charset="2"/>
              <a:buChar char="Ø"/>
            </a:pPr>
            <a:r>
              <a:rPr lang="en-US" sz="2000" dirty="0" smtClean="0">
                <a:solidFill>
                  <a:schemeClr val="tx1"/>
                </a:solidFill>
              </a:rPr>
              <a:t>Assist in facilitation of organizational </a:t>
            </a:r>
            <a:r>
              <a:rPr lang="en-US" sz="2000" dirty="0">
                <a:solidFill>
                  <a:schemeClr val="tx1"/>
                </a:solidFill>
              </a:rPr>
              <a:t>culture change through </a:t>
            </a:r>
            <a:r>
              <a:rPr lang="en-US" sz="2000" dirty="0" smtClean="0">
                <a:solidFill>
                  <a:schemeClr val="tx1"/>
                </a:solidFill>
              </a:rPr>
              <a:t>inter-departmental collaboration</a:t>
            </a:r>
          </a:p>
          <a:p>
            <a:pPr marL="1371600" lvl="2" indent="-457200">
              <a:spcAft>
                <a:spcPts val="600"/>
              </a:spcAft>
              <a:buFont typeface="Wingdings" panose="05000000000000000000" pitchFamily="2" charset="2"/>
              <a:buChar char="Ø"/>
            </a:pPr>
            <a:r>
              <a:rPr lang="en-US" sz="2000" dirty="0" smtClean="0"/>
              <a:t>Improve information resources for employees regarding health and benefits programs</a:t>
            </a:r>
            <a:endParaRPr lang="en-US" sz="2000" dirty="0">
              <a:solidFill>
                <a:schemeClr val="tx1"/>
              </a:solidFill>
            </a:endParaRPr>
          </a:p>
          <a:p>
            <a:pPr marL="914400" lvl="1" indent="-457200">
              <a:spcAft>
                <a:spcPts val="600"/>
              </a:spcAft>
              <a:buFont typeface="Wingdings" panose="05000000000000000000" pitchFamily="2" charset="2"/>
              <a:buChar char="Ø"/>
            </a:pPr>
            <a:endParaRPr lang="en-US" sz="2800" dirty="0">
              <a:solidFill>
                <a:schemeClr val="tx1"/>
              </a:solidFill>
            </a:endParaRPr>
          </a:p>
          <a:p>
            <a:pPr lvl="1">
              <a:spcAft>
                <a:spcPts val="600"/>
              </a:spcAft>
            </a:pPr>
            <a:endParaRPr lang="en-US" dirty="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a:t>Department Strategic </a:t>
            </a:r>
            <a:r>
              <a:rPr lang="en-US" sz="2800" b="0" dirty="0" smtClean="0"/>
              <a:t>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69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6102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2" y="97113"/>
            <a:ext cx="7865844" cy="586060"/>
          </a:xfrm>
        </p:spPr>
        <p:txBody>
          <a:bodyPr/>
          <a:lstStyle/>
          <a:p>
            <a:r>
              <a:rPr lang="en-US" sz="2800" dirty="0" smtClean="0"/>
              <a:t>Summary of FY 18/19 Revenues &amp; Expenses</a:t>
            </a:r>
            <a:br>
              <a:rPr lang="en-US" sz="2800" dirty="0" smtClean="0"/>
            </a:br>
            <a:r>
              <a:rPr lang="en-US" sz="2800" dirty="0" smtClean="0"/>
              <a:t>(excluding General Fund)</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27227439"/>
              </p:ext>
            </p:extLst>
          </p:nvPr>
        </p:nvGraphicFramePr>
        <p:xfrm>
          <a:off x="1217941" y="873879"/>
          <a:ext cx="6223383" cy="5482471"/>
        </p:xfrm>
        <a:graphic>
          <a:graphicData uri="http://schemas.openxmlformats.org/presentationml/2006/ole">
            <mc:AlternateContent xmlns:mc="http://schemas.openxmlformats.org/markup-compatibility/2006">
              <mc:Choice xmlns:v="urn:schemas-microsoft-com:vml" Requires="v">
                <p:oleObj spid="_x0000_s3095" name="Worksheet" r:id="rId4" imgW="5410232" imgH="5461066" progId="Excel.Sheet.12">
                  <p:embed/>
                </p:oleObj>
              </mc:Choice>
              <mc:Fallback>
                <p:oleObj name="Worksheet" r:id="rId4" imgW="5410232" imgH="5461066" progId="Excel.Sheet.12">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41" y="873879"/>
                        <a:ext cx="6223383" cy="5482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303337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4816" y="2044460"/>
            <a:ext cx="6234366"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MUNICIPAL COURT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70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088717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498764" y="1521228"/>
            <a:ext cx="8171411" cy="4093428"/>
          </a:xfrm>
          <a:prstGeom prst="rect">
            <a:avLst/>
          </a:prstGeom>
        </p:spPr>
        <p:txBody>
          <a:bodyPr wrap="square">
            <a:spAutoFit/>
          </a:bodyPr>
          <a:lstStyle/>
          <a:p>
            <a:pPr>
              <a:buNone/>
            </a:pPr>
            <a:r>
              <a:rPr lang="en-US" sz="2000" dirty="0" smtClean="0"/>
              <a:t>Reno Municipal Court (RMC) is a busy 4 judge limited jurisdiction court, supported by 46 highly-skilled professionals, processing almost 20,000 cases each year and maintaining several unique specialty court programs.</a:t>
            </a:r>
          </a:p>
          <a:p>
            <a:pPr>
              <a:buNone/>
            </a:pPr>
            <a:endParaRPr lang="en-US" sz="2000" dirty="0" smtClean="0"/>
          </a:p>
          <a:p>
            <a:pPr>
              <a:buNone/>
            </a:pPr>
            <a:r>
              <a:rPr lang="en-US" sz="2000" dirty="0" smtClean="0"/>
              <a:t>The Court is an adult court of record, established by Chapter 5 of the Nevada Revised Statutes and adopted by the City of Reno Municipal Charter.</a:t>
            </a:r>
          </a:p>
          <a:p>
            <a:pPr>
              <a:buNone/>
            </a:pPr>
            <a:endParaRPr lang="en-US" sz="2000" dirty="0" smtClean="0"/>
          </a:p>
          <a:p>
            <a:pPr>
              <a:buNone/>
            </a:pPr>
            <a:r>
              <a:rPr lang="en-US" sz="2000" dirty="0" smtClean="0"/>
              <a:t>RMC’s core services are to impartially adjudicate misdemeanor crimes and code violations, provide supervised rehabilitation services to those needing treatment, operate in a cost-effective manner, provide safe and equal access to justice to all court users, maintain the integrity and independence of the judiciary, and preserve the confidence and respect of those coming before the Bench.  </a:t>
            </a:r>
            <a:endParaRPr lang="en-US" sz="200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71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574851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972589"/>
            <a:ext cx="8458200" cy="5454090"/>
          </a:xfrm>
        </p:spPr>
        <p:txBody>
          <a:bodyPr>
            <a:normAutofit lnSpcReduction="10000"/>
          </a:bodyPr>
          <a:lstStyle/>
          <a:p>
            <a:pPr marL="914400" lvl="1" indent="-457200">
              <a:spcAft>
                <a:spcPts val="600"/>
              </a:spcAft>
            </a:pPr>
            <a:endParaRPr lang="en-US" sz="800" b="1" dirty="0" smtClean="0">
              <a:solidFill>
                <a:schemeClr val="tx1"/>
              </a:solidFill>
            </a:endParaRPr>
          </a:p>
          <a:p>
            <a:pPr marL="914400" lvl="1" indent="-457200">
              <a:spcAft>
                <a:spcPts val="600"/>
              </a:spcAft>
            </a:pPr>
            <a:r>
              <a:rPr lang="en-US" sz="2000" b="1" dirty="0" smtClean="0">
                <a:solidFill>
                  <a:schemeClr val="tx1"/>
                </a:solidFill>
                <a:latin typeface="+mn-lt"/>
              </a:rPr>
              <a:t>PRIMARY GOAL 1:   MAINTAIN A MODEL COURT ENVIRONMENT</a:t>
            </a:r>
          </a:p>
          <a:p>
            <a:pPr marL="914400" lvl="1" indent="-457200">
              <a:spcAft>
                <a:spcPts val="600"/>
              </a:spcAft>
              <a:buFont typeface="Wingdings" pitchFamily="2" charset="2"/>
              <a:buChar char="Ø"/>
            </a:pPr>
            <a:r>
              <a:rPr lang="en-US" sz="2000" dirty="0" smtClean="0">
                <a:solidFill>
                  <a:schemeClr val="tx1"/>
                </a:solidFill>
                <a:latin typeface="+mn-lt"/>
              </a:rPr>
              <a:t>Continue to provide quality customer service both at the courthouse and online</a:t>
            </a:r>
          </a:p>
          <a:p>
            <a:pPr marL="1371600" lvl="2" indent="-227013">
              <a:spcAft>
                <a:spcPts val="600"/>
              </a:spcAft>
              <a:buFont typeface="Arial" pitchFamily="34" charset="0"/>
              <a:buChar char="•"/>
            </a:pPr>
            <a:r>
              <a:rPr lang="en-US" i="1" dirty="0" smtClean="0">
                <a:solidFill>
                  <a:schemeClr val="tx1"/>
                </a:solidFill>
                <a:latin typeface="+mn-lt"/>
              </a:rPr>
              <a:t>Developed a new check-in and payment process that opens 8 windows during peak times</a:t>
            </a:r>
          </a:p>
          <a:p>
            <a:pPr marL="914400" lvl="1" indent="-457200">
              <a:spcAft>
                <a:spcPts val="600"/>
              </a:spcAft>
              <a:buFont typeface="Wingdings" pitchFamily="2" charset="2"/>
              <a:buChar char="Ø"/>
            </a:pPr>
            <a:r>
              <a:rPr lang="en-US" sz="2000" dirty="0" smtClean="0">
                <a:solidFill>
                  <a:schemeClr val="tx1"/>
                </a:solidFill>
                <a:latin typeface="+mn-lt"/>
              </a:rPr>
              <a:t>Continue to make operational changes, such as introducing new technology, without impacting the court’s calendar, performance or budget</a:t>
            </a:r>
          </a:p>
          <a:p>
            <a:pPr marL="1371600" lvl="2" indent="-227013">
              <a:spcAft>
                <a:spcPts val="600"/>
              </a:spcAft>
              <a:buFont typeface="Arial" pitchFamily="34" charset="0"/>
              <a:buChar char="•"/>
            </a:pPr>
            <a:r>
              <a:rPr lang="en-US" i="1" dirty="0" smtClean="0">
                <a:solidFill>
                  <a:schemeClr val="tx1"/>
                </a:solidFill>
                <a:latin typeface="+mn-lt"/>
              </a:rPr>
              <a:t>Text notification of upcoming hearing and payment due dates</a:t>
            </a:r>
          </a:p>
          <a:p>
            <a:pPr marL="914400" lvl="1" indent="-457200">
              <a:spcAft>
                <a:spcPts val="600"/>
              </a:spcAft>
              <a:buFont typeface="Wingdings" pitchFamily="2" charset="2"/>
              <a:buChar char="Ø"/>
            </a:pPr>
            <a:r>
              <a:rPr lang="en-US" sz="2000" dirty="0" smtClean="0">
                <a:solidFill>
                  <a:schemeClr val="tx1"/>
                </a:solidFill>
                <a:latin typeface="+mn-lt"/>
              </a:rPr>
              <a:t>Continue to strengthen community relationships by working closely with city management, holding kids court, adopting a local school, making presentations at high schools and participating in special events</a:t>
            </a:r>
          </a:p>
          <a:p>
            <a:pPr marL="1371600" lvl="2" indent="-227013">
              <a:spcAft>
                <a:spcPts val="600"/>
              </a:spcAft>
              <a:buFont typeface="Arial" pitchFamily="34" charset="0"/>
              <a:buChar char="•"/>
            </a:pPr>
            <a:r>
              <a:rPr lang="en-US" i="1" dirty="0" smtClean="0">
                <a:solidFill>
                  <a:schemeClr val="tx1"/>
                </a:solidFill>
                <a:latin typeface="+mn-lt"/>
              </a:rPr>
              <a:t>Participated in the State of the City – Department Showcase </a:t>
            </a:r>
          </a:p>
          <a:p>
            <a:pPr marL="1371600" lvl="2" indent="-457200">
              <a:spcAft>
                <a:spcPts val="600"/>
              </a:spcAft>
              <a:buFont typeface="Arial" pitchFamily="34" charset="0"/>
              <a:buChar char="•"/>
            </a:pPr>
            <a:endParaRPr lang="en-US" sz="22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72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19194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fontScale="92500"/>
          </a:bodyPr>
          <a:lstStyle/>
          <a:p>
            <a:endParaRPr lang="en-US" sz="800" b="1" dirty="0" smtClean="0">
              <a:solidFill>
                <a:schemeClr val="tx1"/>
              </a:solidFill>
            </a:endParaRPr>
          </a:p>
          <a:p>
            <a:r>
              <a:rPr lang="en-US" sz="2000" b="1" dirty="0" smtClean="0">
                <a:solidFill>
                  <a:schemeClr val="tx1"/>
                </a:solidFill>
                <a:latin typeface="+mn-lt"/>
              </a:rPr>
              <a:t>	PRIMARY GOAL 2: </a:t>
            </a:r>
            <a:r>
              <a:rPr lang="en-US" b="1" dirty="0" smtClean="0">
                <a:solidFill>
                  <a:schemeClr val="tx1"/>
                </a:solidFill>
                <a:latin typeface="+mn-lt"/>
              </a:rPr>
              <a:t>  EXPAND THE USE OF TECHNOLOGY</a:t>
            </a:r>
          </a:p>
          <a:p>
            <a:endParaRPr lang="en-US" sz="800" b="1"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Continue to audit all active cases and workflows to ensure efficiencies and compliance to state and federal laws as well as Supreme Court mandates</a:t>
            </a:r>
          </a:p>
          <a:p>
            <a:pPr marL="1371600" lvl="2" indent="-457200">
              <a:spcAft>
                <a:spcPts val="600"/>
              </a:spcAft>
              <a:buFont typeface="Arial" pitchFamily="34" charset="0"/>
              <a:buChar char="•"/>
            </a:pPr>
            <a:r>
              <a:rPr lang="en-US" i="1" dirty="0" smtClean="0">
                <a:solidFill>
                  <a:schemeClr val="tx1"/>
                </a:solidFill>
                <a:latin typeface="+mn-lt"/>
              </a:rPr>
              <a:t>RMC was the first court in the State to have it’s case management system certified by the Nevada Supreme Court </a:t>
            </a:r>
          </a:p>
          <a:p>
            <a:pPr marL="914400" lvl="1" indent="-457200">
              <a:spcAft>
                <a:spcPts val="600"/>
              </a:spcAft>
              <a:buFont typeface="Wingdings" pitchFamily="2" charset="2"/>
              <a:buChar char="Ø"/>
            </a:pPr>
            <a:r>
              <a:rPr lang="en-US" sz="2000" dirty="0" smtClean="0">
                <a:solidFill>
                  <a:schemeClr val="tx1"/>
                </a:solidFill>
                <a:latin typeface="+mn-lt"/>
              </a:rPr>
              <a:t>Continue to advance the Electronic Case File project </a:t>
            </a:r>
          </a:p>
          <a:p>
            <a:pPr marL="1371600" lvl="2" indent="-457200">
              <a:spcAft>
                <a:spcPts val="600"/>
              </a:spcAft>
              <a:buFont typeface="Arial" pitchFamily="34" charset="0"/>
              <a:buChar char="•"/>
            </a:pPr>
            <a:r>
              <a:rPr lang="en-US" i="1" dirty="0" smtClean="0">
                <a:solidFill>
                  <a:schemeClr val="tx1"/>
                </a:solidFill>
                <a:latin typeface="+mn-lt"/>
              </a:rPr>
              <a:t>Research and implement new electronic features, such as digital signatures and file stamps </a:t>
            </a:r>
          </a:p>
          <a:p>
            <a:pPr marL="914400" lvl="1" indent="-457200">
              <a:spcAft>
                <a:spcPts val="600"/>
              </a:spcAft>
              <a:buFont typeface="Wingdings" pitchFamily="2" charset="2"/>
              <a:buChar char="Ø"/>
            </a:pPr>
            <a:r>
              <a:rPr lang="en-US" sz="2000" dirty="0" smtClean="0">
                <a:solidFill>
                  <a:schemeClr val="tx1"/>
                </a:solidFill>
                <a:latin typeface="+mn-lt"/>
              </a:rPr>
              <a:t>Continue to upgrade the Court’s recently redesign website</a:t>
            </a:r>
          </a:p>
          <a:p>
            <a:pPr marL="1376363" lvl="3" indent="-457200">
              <a:spcAft>
                <a:spcPts val="600"/>
              </a:spcAft>
              <a:buFont typeface="Arial" pitchFamily="34" charset="0"/>
              <a:buChar char="•"/>
            </a:pPr>
            <a:r>
              <a:rPr lang="en-US" sz="1600" i="1" dirty="0" smtClean="0">
                <a:solidFill>
                  <a:schemeClr val="tx1"/>
                </a:solidFill>
                <a:latin typeface="+mn-lt"/>
              </a:rPr>
              <a:t>Easy to navigate to primary areas of interest, such as online payments </a:t>
            </a:r>
            <a:br>
              <a:rPr lang="en-US" sz="1600" i="1" dirty="0" smtClean="0">
                <a:solidFill>
                  <a:schemeClr val="tx1"/>
                </a:solidFill>
                <a:latin typeface="+mn-lt"/>
              </a:rPr>
            </a:br>
            <a:r>
              <a:rPr lang="en-US" sz="1600" i="1" dirty="0" smtClean="0">
                <a:solidFill>
                  <a:schemeClr val="tx1"/>
                </a:solidFill>
                <a:latin typeface="+mn-lt"/>
              </a:rPr>
              <a:t>and select your own traffic arraignment date </a:t>
            </a:r>
            <a:endParaRPr lang="en-US" sz="1600"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Fully utilize the Court’s recently installed digital signage</a:t>
            </a:r>
          </a:p>
          <a:p>
            <a:pPr marL="1376363" lvl="3" indent="-461963">
              <a:spcAft>
                <a:spcPts val="600"/>
              </a:spcAft>
              <a:buFont typeface="Arial" pitchFamily="34" charset="0"/>
              <a:buChar char="•"/>
            </a:pPr>
            <a:r>
              <a:rPr lang="en-US" sz="1600" i="1" dirty="0" smtClean="0">
                <a:solidFill>
                  <a:schemeClr val="tx1"/>
                </a:solidFill>
                <a:latin typeface="+mn-lt"/>
              </a:rPr>
              <a:t>Helps to direct foot traffic and provides real-time information</a:t>
            </a:r>
          </a:p>
          <a:p>
            <a:pPr marL="1371600" lvl="2" indent="-457200">
              <a:spcAft>
                <a:spcPts val="600"/>
              </a:spcAft>
              <a:buFont typeface="Arial" pitchFamily="34" charset="0"/>
              <a:buChar char="•"/>
            </a:pPr>
            <a:endParaRPr lang="en-US" i="1" dirty="0" smtClean="0">
              <a:solidFill>
                <a:schemeClr val="tx1"/>
              </a:solidFill>
            </a:endParaRPr>
          </a:p>
          <a:p>
            <a:pPr marL="1371600" lvl="2" indent="-457200">
              <a:spcAft>
                <a:spcPts val="600"/>
              </a:spcAft>
              <a:buFont typeface="Arial" pitchFamily="34" charset="0"/>
              <a:buChar char="•"/>
            </a:pPr>
            <a:endParaRPr lang="en-US" i="1" dirty="0" smtClean="0">
              <a:solidFill>
                <a:schemeClr val="tx1"/>
              </a:solidFill>
            </a:endParaRPr>
          </a:p>
          <a:p>
            <a:pPr marL="914400" lvl="1" indent="-457200">
              <a:spcAft>
                <a:spcPts val="600"/>
              </a:spcAft>
              <a:buFont typeface="Arial" pitchFamily="34" charset="0"/>
              <a:buChar char="•"/>
            </a:pPr>
            <a:endParaRPr lang="en-US" sz="2000" dirty="0" smtClean="0">
              <a:solidFill>
                <a:schemeClr val="tx1"/>
              </a:solidFill>
            </a:endParaRPr>
          </a:p>
          <a:p>
            <a:pPr>
              <a:buFont typeface="Arial" pitchFamily="34" charset="0"/>
              <a:buChar char="•"/>
            </a:pPr>
            <a:endParaRPr lang="en-US" dirty="0" smtClean="0"/>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73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3251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4" name="Rectangle 3"/>
          <p:cNvSpPr/>
          <p:nvPr/>
        </p:nvSpPr>
        <p:spPr>
          <a:xfrm>
            <a:off x="348095" y="1288473"/>
            <a:ext cx="8579773" cy="4585871"/>
          </a:xfrm>
          <a:prstGeom prst="rect">
            <a:avLst/>
          </a:prstGeom>
        </p:spPr>
        <p:txBody>
          <a:bodyPr wrap="square">
            <a:spAutoFit/>
          </a:bodyPr>
          <a:lstStyle/>
          <a:p>
            <a:r>
              <a:rPr lang="en-US" sz="2000" b="1" dirty="0" smtClean="0"/>
              <a:t>	PRIMARY GOAL 3:   GROW SPECIALTY COURT PROGRAMS</a:t>
            </a:r>
          </a:p>
          <a:p>
            <a:endParaRPr lang="en-US" sz="800" b="1" dirty="0" smtClean="0"/>
          </a:p>
          <a:p>
            <a:pPr marL="914400" lvl="1" indent="-457200">
              <a:spcAft>
                <a:spcPts val="600"/>
              </a:spcAft>
              <a:buFont typeface="Wingdings" pitchFamily="2" charset="2"/>
              <a:buChar char="Ø"/>
            </a:pPr>
            <a:r>
              <a:rPr lang="en-US" sz="2000" dirty="0" smtClean="0"/>
              <a:t>Effectively utilize a limited budget to serve the growing population of specialty court participants </a:t>
            </a:r>
          </a:p>
          <a:p>
            <a:pPr marL="1376363" lvl="2" indent="-231775">
              <a:spcAft>
                <a:spcPts val="600"/>
              </a:spcAft>
              <a:buFont typeface="Arial" pitchFamily="34" charset="0"/>
              <a:buChar char="•"/>
            </a:pPr>
            <a:r>
              <a:rPr lang="en-US" sz="1600" i="1" dirty="0" smtClean="0"/>
              <a:t>6 programs, 261 participants, 82 graduates last year</a:t>
            </a:r>
          </a:p>
          <a:p>
            <a:pPr marL="914400" lvl="1" indent="-457200">
              <a:spcAft>
                <a:spcPts val="600"/>
              </a:spcAft>
              <a:buFont typeface="Wingdings" pitchFamily="2" charset="2"/>
              <a:buChar char="Ø"/>
            </a:pPr>
            <a:r>
              <a:rPr lang="en-US" sz="2000" dirty="0" smtClean="0"/>
              <a:t>Continue to identify new strategies to support specialty court participants </a:t>
            </a:r>
          </a:p>
          <a:p>
            <a:pPr marL="1371600" lvl="2" indent="-227013">
              <a:spcAft>
                <a:spcPts val="600"/>
              </a:spcAft>
              <a:buFont typeface="Arial" pitchFamily="34" charset="0"/>
              <a:buChar char="•"/>
            </a:pPr>
            <a:r>
              <a:rPr lang="en-US" sz="1600" i="1" dirty="0" smtClean="0"/>
              <a:t>Assist with housing placement, job training, and life-skills workshops</a:t>
            </a:r>
          </a:p>
          <a:p>
            <a:pPr marL="1371600" lvl="2" indent="-227013">
              <a:spcAft>
                <a:spcPts val="600"/>
              </a:spcAft>
              <a:buFont typeface="Arial" pitchFamily="34" charset="0"/>
              <a:buChar char="•"/>
            </a:pPr>
            <a:r>
              <a:rPr lang="en-US" sz="1600" i="1" dirty="0" smtClean="0"/>
              <a:t>Mobile breathalyzers</a:t>
            </a:r>
          </a:p>
          <a:p>
            <a:pPr marL="914400" lvl="1" indent="-457200">
              <a:spcAft>
                <a:spcPts val="600"/>
              </a:spcAft>
              <a:buFont typeface="Wingdings" pitchFamily="2" charset="2"/>
              <a:buChar char="Ø"/>
            </a:pPr>
            <a:r>
              <a:rPr lang="en-US" sz="2000" dirty="0" smtClean="0"/>
              <a:t>RMC is one of only a few courts throughout the nation selected to receive federal training in veteran’s treatment strategies </a:t>
            </a:r>
          </a:p>
          <a:p>
            <a:pPr marL="1376363" lvl="3" indent="-231775">
              <a:spcAft>
                <a:spcPts val="600"/>
              </a:spcAft>
              <a:buFont typeface="Arial" pitchFamily="34" charset="0"/>
              <a:buChar char="•"/>
            </a:pPr>
            <a:r>
              <a:rPr lang="en-US" sz="1600" i="1" dirty="0" smtClean="0"/>
              <a:t>RMC is planning to pilot a Veteran’s Court in the fall of this year</a:t>
            </a:r>
            <a:endParaRPr lang="en-US" sz="1600" dirty="0" smtClean="0"/>
          </a:p>
          <a:p>
            <a:pPr marL="914400" lvl="1" indent="-457200">
              <a:spcAft>
                <a:spcPts val="600"/>
              </a:spcAft>
              <a:buFont typeface="Wingdings" pitchFamily="2" charset="2"/>
              <a:buChar char="Ø"/>
            </a:pPr>
            <a:r>
              <a:rPr lang="en-US" sz="2000" dirty="0" smtClean="0"/>
              <a:t>Continued to support Project Homeless Connect</a:t>
            </a:r>
          </a:p>
          <a:p>
            <a:pPr marL="1376363" lvl="3" indent="-231775">
              <a:spcAft>
                <a:spcPts val="600"/>
              </a:spcAft>
              <a:buFont typeface="Arial" pitchFamily="34" charset="0"/>
              <a:buChar char="•"/>
            </a:pPr>
            <a:r>
              <a:rPr lang="en-US" sz="1600" i="1" dirty="0" smtClean="0"/>
              <a:t>Court is conducted offsite, usually at the homeless shelter or Reno Event Center</a:t>
            </a: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74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169059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RenoBackground.jpg"/>
          <p:cNvPicPr preferRelativeResize="0"/>
          <p:nvPr/>
        </p:nvPicPr>
        <p:blipFill rotWithShape="1">
          <a:blip r:embed="rId3" cstate="print">
            <a:alphaModFix/>
          </a:blip>
          <a:srcRect/>
          <a:stretch/>
        </p:blipFill>
        <p:spPr>
          <a:xfrm>
            <a:off x="0" y="-84"/>
            <a:ext cx="9144000" cy="6858083"/>
          </a:xfrm>
          <a:prstGeom prst="rect">
            <a:avLst/>
          </a:prstGeom>
          <a:noFill/>
          <a:ln>
            <a:noFill/>
          </a:ln>
        </p:spPr>
      </p:pic>
      <p:sp>
        <p:nvSpPr>
          <p:cNvPr id="89" name="Shape 89"/>
          <p:cNvSpPr/>
          <p:nvPr/>
        </p:nvSpPr>
        <p:spPr>
          <a:xfrm rot="10800000" flipH="1">
            <a:off x="0" y="2044460"/>
            <a:ext cx="9143999" cy="2786332"/>
          </a:xfrm>
          <a:prstGeom prst="rect">
            <a:avLst/>
          </a:prstGeom>
          <a:gradFill>
            <a:gsLst>
              <a:gs pos="0">
                <a:srgbClr val="7F7F7F">
                  <a:alpha val="33725"/>
                </a:srgbClr>
              </a:gs>
              <a:gs pos="23000">
                <a:srgbClr val="7F7F7F">
                  <a:alpha val="33725"/>
                </a:srgbClr>
              </a:gs>
              <a:gs pos="100000">
                <a:srgbClr val="A77903"/>
              </a:gs>
            </a:gsLst>
            <a:path path="circle">
              <a:fillToRect l="100000" t="100000"/>
            </a:path>
            <a:tileRect r="-100000" b="-10000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Shape 90"/>
          <p:cNvSpPr txBox="1">
            <a:spLocks noGrp="1"/>
          </p:cNvSpPr>
          <p:nvPr>
            <p:ph type="title"/>
          </p:nvPr>
        </p:nvSpPr>
        <p:spPr>
          <a:xfrm>
            <a:off x="1745852" y="2149563"/>
            <a:ext cx="5432714" cy="2786332"/>
          </a:xfrm>
          <a:prstGeom prst="rect">
            <a:avLst/>
          </a:prstGeom>
          <a:noFill/>
          <a:ln>
            <a:noFill/>
          </a:ln>
        </p:spPr>
        <p:txBody>
          <a:bodyPr spcFirstLastPara="1" wrap="square" lIns="91425" tIns="45700" rIns="91425" bIns="45700" anchor="b" anchorCtr="0">
            <a:noAutofit/>
          </a:bodyPr>
          <a:lstStyle/>
          <a:p>
            <a:pPr marL="0" lvl="0" indent="0" algn="ctr">
              <a:spcBef>
                <a:spcPts val="0"/>
              </a:spcBef>
              <a:spcAft>
                <a:spcPts val="0"/>
              </a:spcAft>
              <a:buClr>
                <a:schemeClr val="lt1"/>
              </a:buClr>
              <a:buSzPts val="3600"/>
            </a:pPr>
            <a:r>
              <a:rPr lang="en-US" sz="3200" dirty="0">
                <a:effectLst>
                  <a:outerShdw blurRad="50800" dist="38100" dir="2700000" algn="tl" rotWithShape="0">
                    <a:prstClr val="black">
                      <a:alpha val="40000"/>
                    </a:prstClr>
                  </a:outerShdw>
                </a:effectLst>
              </a:rPr>
              <a:t>FY 18/19</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COUNCIL BUDGET</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WORKSHOP</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
            </a:r>
            <a:br>
              <a:rPr lang="en-US" sz="3200" dirty="0">
                <a:effectLst>
                  <a:outerShdw blurRad="50800" dist="38100" dir="2700000" algn="tl" rotWithShape="0">
                    <a:prstClr val="black">
                      <a:alpha val="40000"/>
                    </a:prstClr>
                  </a:outerShdw>
                </a:effectLst>
              </a:rPr>
            </a:br>
            <a:r>
              <a:rPr lang="en-US" sz="3200" dirty="0" smtClean="0">
                <a:effectLst>
                  <a:outerShdw blurRad="50800" dist="38100" dir="2700000" algn="tl" rotWithShape="0">
                    <a:prstClr val="black">
                      <a:alpha val="40000"/>
                    </a:prstClr>
                  </a:outerShdw>
                </a:effectLst>
              </a:rPr>
              <a:t>PARKS, RECREATION &amp; COMMUNITY SERVICES</a:t>
            </a:r>
            <a:endParaRPr sz="3200" b="0" i="0" u="none" strike="noStrike" cap="none" dirty="0">
              <a:solidFill>
                <a:schemeClr val="lt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75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87291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48095" y="1077363"/>
            <a:ext cx="8458200" cy="5634000"/>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Parks </a:t>
            </a:r>
            <a:r>
              <a:rPr lang="en-US" sz="1800" b="1" i="0" u="sng" strike="noStrike" cap="none" dirty="0" smtClean="0">
                <a:solidFill>
                  <a:schemeClr val="dk1"/>
                </a:solidFill>
                <a:latin typeface="Calibri" pitchFamily="34" charset="0"/>
                <a:ea typeface="Calibri"/>
                <a:cs typeface="Calibri" pitchFamily="34" charset="0"/>
                <a:sym typeface="Calibri"/>
              </a:rPr>
              <a:t>Maintenance</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i="0" u="none" strike="noStrike" cap="none" dirty="0" smtClean="0">
                <a:solidFill>
                  <a:schemeClr val="dk1"/>
                </a:solidFill>
                <a:latin typeface="Calibri" pitchFamily="34" charset="0"/>
                <a:ea typeface="Calibri"/>
                <a:cs typeface="Calibri" pitchFamily="34" charset="0"/>
                <a:sym typeface="Calibri"/>
              </a:rPr>
              <a:t>87 </a:t>
            </a:r>
            <a:r>
              <a:rPr lang="en-US" sz="1800" i="0" u="none" strike="noStrike" cap="none" dirty="0">
                <a:solidFill>
                  <a:schemeClr val="dk1"/>
                </a:solidFill>
                <a:latin typeface="Calibri" pitchFamily="34" charset="0"/>
                <a:ea typeface="Calibri"/>
                <a:cs typeface="Calibri" pitchFamily="34" charset="0"/>
                <a:sym typeface="Calibri"/>
              </a:rPr>
              <a:t>Parks  (</a:t>
            </a:r>
            <a:r>
              <a:rPr lang="en-US" sz="1800" dirty="0">
                <a:solidFill>
                  <a:srgbClr val="000000"/>
                </a:solidFill>
                <a:latin typeface="Calibri" pitchFamily="34" charset="0"/>
                <a:ea typeface="Calibri"/>
                <a:cs typeface="Calibri" pitchFamily="34" charset="0"/>
                <a:sym typeface="Calibri"/>
              </a:rPr>
              <a:t>54 restrooms; 78 playground structures; 264 acres turf) </a:t>
            </a:r>
            <a:endParaRPr lang="en-US" sz="1800" dirty="0" smtClean="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1,900</a:t>
            </a:r>
            <a:r>
              <a:rPr lang="en-US" sz="1800" i="0" u="none" strike="noStrike" cap="none" dirty="0" smtClean="0">
                <a:solidFill>
                  <a:schemeClr val="dk1"/>
                </a:solidFill>
                <a:latin typeface="Calibri" pitchFamily="34" charset="0"/>
                <a:ea typeface="Calibri"/>
                <a:cs typeface="Calibri" pitchFamily="34" charset="0"/>
                <a:sym typeface="Calibri"/>
              </a:rPr>
              <a:t> </a:t>
            </a:r>
            <a:r>
              <a:rPr lang="en-US" sz="1800" dirty="0">
                <a:solidFill>
                  <a:schemeClr val="dk1"/>
                </a:solidFill>
                <a:latin typeface="Calibri" pitchFamily="34" charset="0"/>
                <a:ea typeface="Calibri"/>
                <a:cs typeface="Calibri" pitchFamily="34" charset="0"/>
                <a:sym typeface="Calibri"/>
              </a:rPr>
              <a:t>a</a:t>
            </a:r>
            <a:r>
              <a:rPr lang="en-US" sz="1800" i="0" u="none" strike="noStrike" cap="none" dirty="0">
                <a:solidFill>
                  <a:schemeClr val="dk1"/>
                </a:solidFill>
                <a:latin typeface="Calibri" pitchFamily="34" charset="0"/>
                <a:ea typeface="Calibri"/>
                <a:cs typeface="Calibri" pitchFamily="34" charset="0"/>
                <a:sym typeface="Calibri"/>
              </a:rPr>
              <a:t>cres of </a:t>
            </a:r>
            <a:r>
              <a:rPr lang="en-US" sz="1800" dirty="0">
                <a:solidFill>
                  <a:schemeClr val="dk1"/>
                </a:solidFill>
                <a:latin typeface="Calibri" pitchFamily="34" charset="0"/>
                <a:ea typeface="Calibri"/>
                <a:cs typeface="Calibri" pitchFamily="34" charset="0"/>
                <a:sym typeface="Calibri"/>
              </a:rPr>
              <a:t>o</a:t>
            </a:r>
            <a:r>
              <a:rPr lang="en-US" sz="1800" i="0" u="none" strike="noStrike" cap="none" dirty="0">
                <a:solidFill>
                  <a:schemeClr val="dk1"/>
                </a:solidFill>
                <a:latin typeface="Calibri" pitchFamily="34" charset="0"/>
                <a:ea typeface="Calibri"/>
                <a:cs typeface="Calibri" pitchFamily="34" charset="0"/>
                <a:sym typeface="Calibri"/>
              </a:rPr>
              <a:t>pen </a:t>
            </a:r>
            <a:r>
              <a:rPr lang="en-US" sz="1800" dirty="0">
                <a:solidFill>
                  <a:schemeClr val="dk1"/>
                </a:solidFill>
                <a:latin typeface="Calibri" pitchFamily="34" charset="0"/>
                <a:ea typeface="Calibri"/>
                <a:cs typeface="Calibri" pitchFamily="34" charset="0"/>
                <a:sym typeface="Calibri"/>
              </a:rPr>
              <a:t>s</a:t>
            </a:r>
            <a:r>
              <a:rPr lang="en-US" sz="1800" i="0" u="none" strike="noStrike" cap="none" dirty="0">
                <a:solidFill>
                  <a:schemeClr val="dk1"/>
                </a:solidFill>
                <a:latin typeface="Calibri" pitchFamily="34" charset="0"/>
                <a:ea typeface="Calibri"/>
                <a:cs typeface="Calibri" pitchFamily="34" charset="0"/>
                <a:sym typeface="Calibri"/>
              </a:rPr>
              <a:t>pace</a:t>
            </a:r>
            <a:r>
              <a:rPr lang="en-US" sz="1800" i="0" u="none" strike="noStrike" cap="none" dirty="0">
                <a:solidFill>
                  <a:srgbClr val="000000"/>
                </a:solidFill>
                <a:latin typeface="Calibri" pitchFamily="34" charset="0"/>
                <a:ea typeface="Calibri"/>
                <a:cs typeface="Calibri" pitchFamily="34" charset="0"/>
                <a:sym typeface="Calibri"/>
              </a:rPr>
              <a:t> (</a:t>
            </a:r>
            <a:r>
              <a:rPr lang="en-US" sz="1800" dirty="0">
                <a:solidFill>
                  <a:srgbClr val="000000"/>
                </a:solidFill>
                <a:latin typeface="Calibri" pitchFamily="34" charset="0"/>
                <a:ea typeface="Calibri"/>
                <a:cs typeface="Calibri" pitchFamily="34" charset="0"/>
                <a:sym typeface="Calibri"/>
              </a:rPr>
              <a:t>16 miles of maintained trails</a:t>
            </a:r>
            <a:r>
              <a:rPr lang="en-US" sz="1800" i="0" u="none" strike="noStrike" cap="none" dirty="0">
                <a:solidFill>
                  <a:srgbClr val="000000"/>
                </a:solidFill>
                <a:latin typeface="Calibri" pitchFamily="34" charset="0"/>
                <a:ea typeface="Calibri"/>
                <a:cs typeface="Calibri" pitchFamily="34" charset="0"/>
                <a:sym typeface="Calibri"/>
              </a:rPr>
              <a:t>)</a:t>
            </a:r>
            <a:endParaRPr sz="1800" dirty="0">
              <a:solidFill>
                <a:srgbClr val="000000"/>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Urban </a:t>
            </a:r>
            <a:r>
              <a:rPr lang="en-US" sz="1800" b="1" i="0" u="sng" strike="noStrike" cap="none" dirty="0" smtClean="0">
                <a:solidFill>
                  <a:schemeClr val="dk1"/>
                </a:solidFill>
                <a:latin typeface="Calibri" pitchFamily="34" charset="0"/>
                <a:ea typeface="Calibri"/>
                <a:cs typeface="Calibri" pitchFamily="34" charset="0"/>
                <a:sym typeface="Calibri"/>
              </a:rPr>
              <a:t>Forestry</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1,444 </a:t>
            </a:r>
            <a:r>
              <a:rPr lang="en-US" sz="1800" dirty="0">
                <a:solidFill>
                  <a:schemeClr val="dk1"/>
                </a:solidFill>
                <a:latin typeface="Calibri" pitchFamily="34" charset="0"/>
                <a:ea typeface="Calibri"/>
                <a:cs typeface="Calibri" pitchFamily="34" charset="0"/>
                <a:sym typeface="Calibri"/>
              </a:rPr>
              <a:t>trees pruned (72% of target)</a:t>
            </a:r>
            <a:r>
              <a:rPr lang="en-US" sz="1800" dirty="0">
                <a:solidFill>
                  <a:srgbClr val="6AA84F"/>
                </a:solidFill>
                <a:latin typeface="Calibri" pitchFamily="34" charset="0"/>
                <a:ea typeface="Calibri"/>
                <a:cs typeface="Calibri" pitchFamily="34" charset="0"/>
                <a:sym typeface="Calibri"/>
              </a:rPr>
              <a:t> </a:t>
            </a: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Ratio </a:t>
            </a:r>
            <a:r>
              <a:rPr lang="en-US" sz="1800" dirty="0">
                <a:solidFill>
                  <a:schemeClr val="dk1"/>
                </a:solidFill>
                <a:latin typeface="Calibri" pitchFamily="34" charset="0"/>
                <a:ea typeface="Calibri"/>
                <a:cs typeface="Calibri" pitchFamily="34" charset="0"/>
                <a:sym typeface="Calibri"/>
              </a:rPr>
              <a:t>of trees planted vs. removed = 1 : 1.2</a:t>
            </a:r>
            <a:endParaRPr sz="1800" dirty="0">
              <a:solidFill>
                <a:srgbClr val="6AA84F"/>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Recreation </a:t>
            </a:r>
            <a:r>
              <a:rPr lang="en-US" sz="1800" b="1" i="0" u="sng" strike="noStrike" cap="none" dirty="0" smtClean="0">
                <a:solidFill>
                  <a:schemeClr val="dk1"/>
                </a:solidFill>
                <a:latin typeface="Calibri" pitchFamily="34" charset="0"/>
                <a:ea typeface="Calibri"/>
                <a:cs typeface="Calibri" pitchFamily="34" charset="0"/>
                <a:sym typeface="Calibri"/>
              </a:rPr>
              <a:t>Centers</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6</a:t>
            </a:r>
            <a:r>
              <a:rPr lang="en-US" sz="1800" i="0" u="none" strike="noStrike" cap="none" dirty="0" smtClean="0">
                <a:solidFill>
                  <a:schemeClr val="dk1"/>
                </a:solidFill>
                <a:latin typeface="Calibri" pitchFamily="34" charset="0"/>
                <a:ea typeface="Calibri"/>
                <a:cs typeface="Calibri" pitchFamily="34" charset="0"/>
                <a:sym typeface="Calibri"/>
              </a:rPr>
              <a:t> </a:t>
            </a:r>
            <a:r>
              <a:rPr lang="en-US" sz="1800" i="0" u="none" strike="noStrike" cap="none" dirty="0">
                <a:solidFill>
                  <a:schemeClr val="dk1"/>
                </a:solidFill>
                <a:latin typeface="Calibri" pitchFamily="34" charset="0"/>
                <a:ea typeface="Calibri"/>
                <a:cs typeface="Calibri" pitchFamily="34" charset="0"/>
                <a:sym typeface="Calibri"/>
              </a:rPr>
              <a:t>Recreation Centers</a:t>
            </a:r>
            <a:r>
              <a:rPr lang="en-US" sz="1800" dirty="0">
                <a:solidFill>
                  <a:schemeClr val="dk1"/>
                </a:solidFill>
                <a:latin typeface="Calibri" pitchFamily="34" charset="0"/>
                <a:ea typeface="Calibri"/>
                <a:cs typeface="Calibri" pitchFamily="34" charset="0"/>
                <a:sym typeface="Calibri"/>
              </a:rPr>
              <a:t>/</a:t>
            </a:r>
            <a:r>
              <a:rPr lang="en-US" sz="1800" i="0" u="none" strike="noStrike" cap="none" dirty="0">
                <a:solidFill>
                  <a:schemeClr val="dk1"/>
                </a:solidFill>
                <a:latin typeface="Calibri" pitchFamily="34" charset="0"/>
                <a:ea typeface="Calibri"/>
                <a:cs typeface="Calibri" pitchFamily="34" charset="0"/>
                <a:sym typeface="Calibri"/>
              </a:rPr>
              <a:t>Historical Buildings, 19 </a:t>
            </a:r>
            <a:r>
              <a:rPr lang="en-US" sz="1800" dirty="0">
                <a:solidFill>
                  <a:schemeClr val="dk1"/>
                </a:solidFill>
                <a:latin typeface="Calibri" pitchFamily="34" charset="0"/>
                <a:ea typeface="Calibri"/>
                <a:cs typeface="Calibri" pitchFamily="34" charset="0"/>
                <a:sym typeface="Calibri"/>
              </a:rPr>
              <a:t>P</a:t>
            </a:r>
            <a:r>
              <a:rPr lang="en-US" sz="1800" i="0" u="none" strike="noStrike" cap="none" dirty="0">
                <a:solidFill>
                  <a:schemeClr val="dk1"/>
                </a:solidFill>
                <a:latin typeface="Calibri" pitchFamily="34" charset="0"/>
                <a:ea typeface="Calibri"/>
                <a:cs typeface="Calibri" pitchFamily="34" charset="0"/>
                <a:sym typeface="Calibri"/>
              </a:rPr>
              <a:t>ark </a:t>
            </a:r>
            <a:r>
              <a:rPr lang="en-US" sz="1800" dirty="0">
                <a:solidFill>
                  <a:schemeClr val="dk1"/>
                </a:solidFill>
                <a:latin typeface="Calibri" pitchFamily="34" charset="0"/>
                <a:ea typeface="Calibri"/>
                <a:cs typeface="Calibri" pitchFamily="34" charset="0"/>
                <a:sym typeface="Calibri"/>
              </a:rPr>
              <a:t>S</a:t>
            </a:r>
            <a:r>
              <a:rPr lang="en-US" sz="1800" i="0" u="none" strike="noStrike" cap="none" dirty="0">
                <a:solidFill>
                  <a:schemeClr val="dk1"/>
                </a:solidFill>
                <a:latin typeface="Calibri" pitchFamily="34" charset="0"/>
                <a:ea typeface="Calibri"/>
                <a:cs typeface="Calibri" pitchFamily="34" charset="0"/>
                <a:sym typeface="Calibri"/>
              </a:rPr>
              <a:t>helters (16 park </a:t>
            </a:r>
            <a:r>
              <a:rPr lang="en-US" sz="1800" i="0" u="none" strike="noStrike" cap="none" dirty="0" smtClean="0">
                <a:solidFill>
                  <a:schemeClr val="dk1"/>
                </a:solidFill>
                <a:latin typeface="Calibri" pitchFamily="34" charset="0"/>
                <a:ea typeface="Calibri"/>
                <a:cs typeface="Calibri" pitchFamily="34" charset="0"/>
                <a:sym typeface="Calibri"/>
              </a:rPr>
              <a:t>locations)</a:t>
            </a:r>
            <a:endParaRPr lang="en-US" sz="1800" dirty="0">
              <a:solidFill>
                <a:srgbClr val="6AA84F"/>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nearly </a:t>
            </a:r>
            <a:r>
              <a:rPr lang="en-US" sz="1800" dirty="0">
                <a:solidFill>
                  <a:schemeClr val="dk1"/>
                </a:solidFill>
                <a:latin typeface="Calibri" pitchFamily="34" charset="0"/>
                <a:ea typeface="Calibri"/>
                <a:cs typeface="Calibri" pitchFamily="34" charset="0"/>
                <a:sym typeface="Calibri"/>
              </a:rPr>
              <a:t>27,000</a:t>
            </a:r>
            <a:r>
              <a:rPr lang="en-US" sz="1800" dirty="0">
                <a:solidFill>
                  <a:srgbClr val="000000"/>
                </a:solidFill>
                <a:latin typeface="Calibri" pitchFamily="34" charset="0"/>
                <a:ea typeface="Calibri"/>
                <a:cs typeface="Calibri" pitchFamily="34" charset="0"/>
                <a:sym typeface="Calibri"/>
              </a:rPr>
              <a:t> </a:t>
            </a:r>
            <a:r>
              <a:rPr lang="en-US" sz="1800" dirty="0" smtClean="0">
                <a:solidFill>
                  <a:srgbClr val="000000"/>
                </a:solidFill>
                <a:latin typeface="Calibri" pitchFamily="34" charset="0"/>
                <a:ea typeface="Calibri"/>
                <a:cs typeface="Calibri" pitchFamily="34" charset="0"/>
                <a:sym typeface="Calibri"/>
              </a:rPr>
              <a:t>visits</a:t>
            </a:r>
            <a:endParaRPr lang="en-US" sz="1800" dirty="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over </a:t>
            </a:r>
            <a:r>
              <a:rPr lang="en-US" sz="1800" dirty="0">
                <a:solidFill>
                  <a:schemeClr val="dk1"/>
                </a:solidFill>
                <a:latin typeface="Calibri" pitchFamily="34" charset="0"/>
                <a:ea typeface="Calibri"/>
                <a:cs typeface="Calibri" pitchFamily="34" charset="0"/>
                <a:sym typeface="Calibri"/>
              </a:rPr>
              <a:t>1,400 facility use </a:t>
            </a:r>
            <a:r>
              <a:rPr lang="en-US" sz="1800" dirty="0" smtClean="0">
                <a:solidFill>
                  <a:schemeClr val="dk1"/>
                </a:solidFill>
                <a:latin typeface="Calibri" pitchFamily="34" charset="0"/>
                <a:ea typeface="Calibri"/>
                <a:cs typeface="Calibri" pitchFamily="34" charset="0"/>
                <a:sym typeface="Calibri"/>
              </a:rPr>
              <a:t>rental permits</a:t>
            </a:r>
            <a:endParaRPr sz="1800" dirty="0">
              <a:solidFill>
                <a:schemeClr val="dk1"/>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smtClean="0">
                <a:solidFill>
                  <a:schemeClr val="dk1"/>
                </a:solidFill>
                <a:latin typeface="Calibri" pitchFamily="34" charset="0"/>
                <a:ea typeface="Calibri"/>
                <a:cs typeface="Calibri" pitchFamily="34" charset="0"/>
                <a:sym typeface="Calibri"/>
              </a:rPr>
              <a:t>Aquatics</a:t>
            </a:r>
            <a:endParaRPr lang="en-US" sz="1800" b="1" u="sng" dirty="0">
              <a:solidFill>
                <a:schemeClr val="dk1"/>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2 </a:t>
            </a:r>
            <a:r>
              <a:rPr lang="en-US" sz="1800" dirty="0">
                <a:solidFill>
                  <a:schemeClr val="dk1"/>
                </a:solidFill>
                <a:latin typeface="Calibri" pitchFamily="34" charset="0"/>
                <a:ea typeface="Calibri"/>
                <a:cs typeface="Calibri" pitchFamily="34" charset="0"/>
                <a:sym typeface="Calibri"/>
              </a:rPr>
              <a:t>indoor pools, 2 outdoor </a:t>
            </a:r>
            <a:r>
              <a:rPr lang="en-US" sz="1800" dirty="0" smtClean="0">
                <a:solidFill>
                  <a:schemeClr val="dk1"/>
                </a:solidFill>
                <a:latin typeface="Calibri" pitchFamily="34" charset="0"/>
                <a:ea typeface="Calibri"/>
                <a:cs typeface="Calibri" pitchFamily="34" charset="0"/>
                <a:sym typeface="Calibri"/>
              </a:rPr>
              <a:t>pools</a:t>
            </a:r>
            <a:endParaRPr lang="en-US" sz="1800" dirty="0">
              <a:solidFill>
                <a:schemeClr val="dk1"/>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1,619 </a:t>
            </a:r>
            <a:r>
              <a:rPr lang="en-US" sz="1800" dirty="0">
                <a:solidFill>
                  <a:schemeClr val="dk1"/>
                </a:solidFill>
                <a:latin typeface="Calibri" pitchFamily="34" charset="0"/>
                <a:ea typeface="Calibri"/>
                <a:cs typeface="Calibri" pitchFamily="34" charset="0"/>
                <a:sym typeface="Calibri"/>
              </a:rPr>
              <a:t>swim lesson participants (2 pools closed for repairs) </a:t>
            </a:r>
            <a:endParaRPr lang="en-US" sz="1800" dirty="0">
              <a:solidFill>
                <a:srgbClr val="6AA84F"/>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rgbClr val="000000"/>
                </a:solidFill>
                <a:latin typeface="Calibri" pitchFamily="34" charset="0"/>
                <a:ea typeface="Calibri"/>
                <a:cs typeface="Calibri" pitchFamily="34" charset="0"/>
                <a:sym typeface="Calibri"/>
              </a:rPr>
              <a:t>1,913 </a:t>
            </a:r>
            <a:r>
              <a:rPr lang="en-US" sz="1800" dirty="0">
                <a:solidFill>
                  <a:srgbClr val="000000"/>
                </a:solidFill>
                <a:latin typeface="Calibri" pitchFamily="34" charset="0"/>
                <a:ea typeface="Calibri"/>
                <a:cs typeface="Calibri" pitchFamily="34" charset="0"/>
                <a:sym typeface="Calibri"/>
              </a:rPr>
              <a:t>water fitness </a:t>
            </a:r>
            <a:r>
              <a:rPr lang="en-US" sz="1800" dirty="0" smtClean="0">
                <a:solidFill>
                  <a:srgbClr val="000000"/>
                </a:solidFill>
                <a:latin typeface="Calibri" pitchFamily="34" charset="0"/>
                <a:ea typeface="Calibri"/>
                <a:cs typeface="Calibri" pitchFamily="34" charset="0"/>
                <a:sym typeface="Calibri"/>
              </a:rPr>
              <a:t>participants</a:t>
            </a:r>
            <a:endParaRPr lang="en-US" sz="1800" dirty="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rgbClr val="000000"/>
                </a:solidFill>
                <a:latin typeface="Calibri" pitchFamily="34" charset="0"/>
                <a:ea typeface="Calibri"/>
                <a:cs typeface="Calibri" pitchFamily="34" charset="0"/>
                <a:sym typeface="Calibri"/>
              </a:rPr>
              <a:t>40,283 </a:t>
            </a:r>
            <a:r>
              <a:rPr lang="en-US" sz="1800" dirty="0">
                <a:solidFill>
                  <a:srgbClr val="000000"/>
                </a:solidFill>
                <a:latin typeface="Calibri" pitchFamily="34" charset="0"/>
                <a:ea typeface="Calibri"/>
                <a:cs typeface="Calibri" pitchFamily="34" charset="0"/>
                <a:sym typeface="Calibri"/>
              </a:rPr>
              <a:t>lap swim/open swim </a:t>
            </a:r>
            <a:r>
              <a:rPr lang="en-US" sz="1800" dirty="0" smtClean="0">
                <a:solidFill>
                  <a:srgbClr val="000000"/>
                </a:solidFill>
                <a:latin typeface="Calibri" pitchFamily="34" charset="0"/>
                <a:ea typeface="Calibri"/>
                <a:cs typeface="Calibri" pitchFamily="34" charset="0"/>
                <a:sym typeface="Calibri"/>
              </a:rPr>
              <a:t>participants</a:t>
            </a:r>
          </a:p>
          <a:p>
            <a:pPr marL="0" lvl="2" indent="0">
              <a:spcBef>
                <a:spcPts val="0"/>
              </a:spcBef>
              <a:buClr>
                <a:schemeClr val="dk1"/>
              </a:buClr>
              <a:buSzPts val="2600"/>
            </a:pPr>
            <a:r>
              <a:rPr lang="en-US" sz="1800" b="1" u="sng" dirty="0" smtClean="0">
                <a:solidFill>
                  <a:schemeClr val="dk1"/>
                </a:solidFill>
                <a:latin typeface="Calibri" pitchFamily="34" charset="0"/>
                <a:ea typeface="Calibri"/>
                <a:cs typeface="Calibri" pitchFamily="34" charset="0"/>
                <a:sym typeface="Calibri"/>
              </a:rPr>
              <a:t>Youth Recreation Programs</a:t>
            </a:r>
          </a:p>
          <a:p>
            <a:pPr marL="342900" lvl="2"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Sierra Kids Before &amp; After-School Program</a:t>
            </a:r>
          </a:p>
          <a:p>
            <a:pPr marL="800100" lvl="3"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53,726 registrations</a:t>
            </a:r>
          </a:p>
          <a:p>
            <a:pPr marL="342900" lvl="2"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Summer and School Break Camps</a:t>
            </a:r>
          </a:p>
          <a:p>
            <a:pPr marL="800100" lvl="3"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7,629 registrations</a:t>
            </a:r>
          </a:p>
          <a:p>
            <a:pPr marL="342900" marR="0" lvl="2" indent="-342900" algn="l" rtl="0">
              <a:spcBef>
                <a:spcPts val="0"/>
              </a:spcBef>
              <a:spcAft>
                <a:spcPts val="0"/>
              </a:spcAft>
              <a:buClr>
                <a:schemeClr val="dk1"/>
              </a:buClr>
              <a:buSzPts val="2600"/>
            </a:pPr>
            <a:endParaRPr sz="1800" dirty="0">
              <a:solidFill>
                <a:srgbClr val="000000"/>
              </a:solidFill>
              <a:latin typeface="Calibri" pitchFamily="34" charset="0"/>
              <a:ea typeface="Calibri"/>
              <a:cs typeface="Calibri" pitchFamily="34" charset="0"/>
              <a:sym typeface="Calibri"/>
            </a:endParaRPr>
          </a:p>
        </p:txBody>
      </p:sp>
      <p:sp>
        <p:nvSpPr>
          <p:cNvPr id="97" name="Shape 97"/>
          <p:cNvSpPr txBox="1">
            <a:spLocks noGrp="1"/>
          </p:cNvSpPr>
          <p:nvPr>
            <p:ph type="title"/>
          </p:nvPr>
        </p:nvSpPr>
        <p:spPr>
          <a:xfrm>
            <a:off x="75951" y="121925"/>
            <a:ext cx="7977002"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dirty="0" smtClean="0">
                <a:solidFill>
                  <a:schemeClr val="lt1"/>
                </a:solidFill>
                <a:latin typeface="Arial"/>
                <a:ea typeface="Arial"/>
                <a:cs typeface="Arial"/>
                <a:sym typeface="Arial"/>
              </a:rPr>
              <a:t>Departmental Core Services</a:t>
            </a:r>
            <a:endParaRPr sz="2800" b="0" i="0" u="none" strike="noStrike" cap="none" dirty="0">
              <a:solidFill>
                <a:schemeClr val="lt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76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69005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348095" y="1077363"/>
            <a:ext cx="8458200" cy="5099150"/>
          </a:xfrm>
          <a:prstGeom prst="rect">
            <a:avLst/>
          </a:prstGeom>
          <a:noFill/>
          <a:ln>
            <a:noFill/>
          </a:ln>
        </p:spPr>
        <p:txBody>
          <a:bodyPr spcFirstLastPara="1" wrap="square" lIns="91425" tIns="45700" rIns="91425" bIns="45700" anchor="t" anchorCtr="0">
            <a:noAutofit/>
          </a:bodyPr>
          <a:lstStyle/>
          <a:p>
            <a:pPr marL="914400" marR="0" lvl="1" indent="-342900" algn="l" rtl="0">
              <a:spcBef>
                <a:spcPts val="0"/>
              </a:spcBef>
              <a:spcAft>
                <a:spcPts val="0"/>
              </a:spcAft>
              <a:buClr>
                <a:srgbClr val="888888"/>
              </a:buClr>
              <a:buSzPts val="1800"/>
              <a:buFont typeface="Noto Sans Symbols"/>
              <a:buNone/>
            </a:pPr>
            <a:endParaRPr sz="1800" b="0" i="0" u="none" strike="noStrike" cap="none" dirty="0">
              <a:solidFill>
                <a:srgbClr val="888888"/>
              </a:solidFill>
              <a:latin typeface="Arial"/>
              <a:ea typeface="Arial"/>
              <a:cs typeface="Arial"/>
              <a:sym typeface="Arial"/>
            </a:endParaRPr>
          </a:p>
          <a:p>
            <a:pPr marL="457200" marR="0" lvl="1" indent="0" algn="l" rtl="0">
              <a:spcBef>
                <a:spcPts val="1160"/>
              </a:spcBef>
              <a:spcAft>
                <a:spcPts val="0"/>
              </a:spcAft>
              <a:buClr>
                <a:srgbClr val="888888"/>
              </a:buClr>
              <a:buSzPts val="2800"/>
              <a:buFont typeface="Arial"/>
              <a:buNone/>
            </a:pPr>
            <a:endParaRPr sz="2800" b="0" i="0" u="none" strike="noStrike" cap="none" dirty="0">
              <a:solidFill>
                <a:schemeClr val="dk1"/>
              </a:solidFill>
              <a:latin typeface="Arial"/>
              <a:ea typeface="Arial"/>
              <a:cs typeface="Arial"/>
              <a:sym typeface="Arial"/>
            </a:endParaRPr>
          </a:p>
          <a:p>
            <a:pPr marL="1371600" marR="0" lvl="2" indent="-292100" algn="l" rtl="0">
              <a:spcBef>
                <a:spcPts val="1120"/>
              </a:spcBef>
              <a:spcAft>
                <a:spcPts val="0"/>
              </a:spcAft>
              <a:buClr>
                <a:srgbClr val="888888"/>
              </a:buClr>
              <a:buSzPts val="2600"/>
              <a:buFont typeface="Noto Sans Symbols"/>
              <a:buNone/>
            </a:pPr>
            <a:endParaRPr sz="2600" b="0" i="0" u="none" strike="noStrike" cap="none" dirty="0">
              <a:solidFill>
                <a:schemeClr val="dk1"/>
              </a:solidFill>
              <a:latin typeface="Arial"/>
              <a:ea typeface="Arial"/>
              <a:cs typeface="Arial"/>
              <a:sym typeface="Arial"/>
            </a:endParaRPr>
          </a:p>
          <a:p>
            <a:pPr marL="914400" marR="0" lvl="1" indent="-279400" algn="l" rtl="0">
              <a:spcBef>
                <a:spcPts val="1160"/>
              </a:spcBef>
              <a:spcAft>
                <a:spcPts val="0"/>
              </a:spcAft>
              <a:buClr>
                <a:srgbClr val="888888"/>
              </a:buClr>
              <a:buSzPts val="2800"/>
              <a:buFont typeface="Noto Sans Symbols"/>
              <a:buNone/>
            </a:pPr>
            <a:endParaRPr sz="2800" b="0" i="0" u="none" strike="noStrike" cap="none" dirty="0">
              <a:solidFill>
                <a:schemeClr val="dk1"/>
              </a:solidFill>
              <a:latin typeface="Arial"/>
              <a:ea typeface="Arial"/>
              <a:cs typeface="Arial"/>
              <a:sym typeface="Arial"/>
            </a:endParaRPr>
          </a:p>
          <a:p>
            <a:pPr marL="0" marR="0" lvl="0" indent="127000" algn="l" rtl="0">
              <a:spcBef>
                <a:spcPts val="1000"/>
              </a:spcBef>
              <a:spcAft>
                <a:spcPts val="0"/>
              </a:spcAft>
              <a:buClr>
                <a:srgbClr val="FFFFFF"/>
              </a:buClr>
              <a:buSzPts val="2000"/>
              <a:buFont typeface="Noto Sans Symbols"/>
              <a:buNone/>
            </a:pPr>
            <a:endParaRPr sz="2000" b="0" i="0" u="none" strike="noStrike" cap="none" dirty="0">
              <a:solidFill>
                <a:schemeClr val="dk1"/>
              </a:solidFill>
              <a:latin typeface="Arial"/>
              <a:ea typeface="Arial"/>
              <a:cs typeface="Arial"/>
              <a:sym typeface="Arial"/>
            </a:endParaRPr>
          </a:p>
          <a:p>
            <a:pPr marL="0" marR="0" lvl="0" indent="127000" algn="l" rtl="0">
              <a:spcBef>
                <a:spcPts val="1000"/>
              </a:spcBef>
              <a:spcAft>
                <a:spcPts val="0"/>
              </a:spcAft>
              <a:buClr>
                <a:srgbClr val="FFFFFF"/>
              </a:buClr>
              <a:buSzPts val="2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rgbClr val="FFFFFF"/>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04" name="Shape 104"/>
          <p:cNvSpPr txBox="1">
            <a:spLocks noGrp="1"/>
          </p:cNvSpPr>
          <p:nvPr>
            <p:ph type="title"/>
          </p:nvPr>
        </p:nvSpPr>
        <p:spPr>
          <a:xfrm>
            <a:off x="75951" y="121925"/>
            <a:ext cx="7977002"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b="0" i="0" u="none" strike="noStrike" cap="none" dirty="0" smtClean="0">
                <a:solidFill>
                  <a:schemeClr val="lt1"/>
                </a:solidFill>
                <a:latin typeface="Arial"/>
                <a:ea typeface="Arial"/>
                <a:cs typeface="Arial"/>
                <a:sym typeface="Arial"/>
              </a:rPr>
              <a:t>Departmental Core Services (CONT’D</a:t>
            </a:r>
            <a:r>
              <a:rPr lang="en-US" sz="2800" b="0" i="0" u="none" strike="noStrike" cap="none" dirty="0">
                <a:solidFill>
                  <a:schemeClr val="lt1"/>
                </a:solidFill>
                <a:latin typeface="Arial"/>
                <a:ea typeface="Arial"/>
                <a:cs typeface="Arial"/>
                <a:sym typeface="Arial"/>
              </a:rPr>
              <a:t>)</a:t>
            </a:r>
            <a:endParaRPr sz="2800" b="0" i="0" u="none" strike="noStrike" cap="none" dirty="0">
              <a:solidFill>
                <a:schemeClr val="lt1"/>
              </a:solidFill>
              <a:latin typeface="Arial"/>
              <a:ea typeface="Arial"/>
              <a:cs typeface="Arial"/>
              <a:sym typeface="Arial"/>
            </a:endParaRPr>
          </a:p>
        </p:txBody>
      </p:sp>
      <p:sp>
        <p:nvSpPr>
          <p:cNvPr id="105" name="Shape 105"/>
          <p:cNvSpPr/>
          <p:nvPr/>
        </p:nvSpPr>
        <p:spPr>
          <a:xfrm>
            <a:off x="268500" y="1077363"/>
            <a:ext cx="8587500" cy="5464800"/>
          </a:xfrm>
          <a:prstGeom prst="rect">
            <a:avLst/>
          </a:prstGeom>
          <a:noFill/>
          <a:ln>
            <a:noFill/>
          </a:ln>
        </p:spPr>
        <p:txBody>
          <a:bodyPr spcFirstLastPara="1" wrap="square" lIns="91425" tIns="45700" rIns="91425" bIns="45700" anchor="t" anchorCtr="0">
            <a:noAutofit/>
          </a:bodyPr>
          <a:lstStyle/>
          <a:p>
            <a:pPr marL="0" marR="0" lvl="2" indent="0" algn="l" rtl="0">
              <a:spcBef>
                <a:spcPts val="600"/>
              </a:spcBef>
              <a:spcAft>
                <a:spcPts val="0"/>
              </a:spcAft>
              <a:buNone/>
            </a:pPr>
            <a:r>
              <a:rPr lang="en-US" sz="1800" b="1" i="0" u="sng" strike="noStrike" cap="none" dirty="0">
                <a:solidFill>
                  <a:schemeClr val="dk1"/>
                </a:solidFill>
                <a:latin typeface="Calibri"/>
                <a:ea typeface="Calibri"/>
                <a:cs typeface="Calibri"/>
                <a:sym typeface="Calibri"/>
              </a:rPr>
              <a:t>Senior Recreation Programs</a:t>
            </a:r>
            <a:r>
              <a:rPr lang="en-US" sz="1800" i="0" u="none" strike="noStrike" cap="none" dirty="0">
                <a:solidFill>
                  <a:schemeClr val="dk1"/>
                </a:solidFill>
                <a:latin typeface="Calibri"/>
                <a:ea typeface="Calibri"/>
                <a:cs typeface="Calibri"/>
                <a:sym typeface="Calibri"/>
              </a:rPr>
              <a:t> </a:t>
            </a:r>
            <a:endParaRPr sz="1800" i="0" u="none" strike="noStrike" cap="none" dirty="0">
              <a:solidFill>
                <a:srgbClr val="6AA84F"/>
              </a:solidFill>
              <a:latin typeface="Calibri"/>
              <a:ea typeface="Calibri"/>
              <a:cs typeface="Calibri"/>
              <a:sym typeface="Calibri"/>
            </a:endParaRPr>
          </a:p>
          <a:p>
            <a:pPr marL="457200" marR="0" lvl="0" indent="-342900" algn="l" rtl="0">
              <a:spcBef>
                <a:spcPts val="600"/>
              </a:spcBef>
              <a:spcAft>
                <a:spcPts val="0"/>
              </a:spcAft>
              <a:buClr>
                <a:schemeClr val="dk1"/>
              </a:buClr>
              <a:buSzPts val="1800"/>
              <a:buFont typeface="Calibri"/>
              <a:buChar char="●"/>
            </a:pPr>
            <a:r>
              <a:rPr lang="en-US" sz="1800" i="0" u="none" strike="noStrike" cap="none" dirty="0">
                <a:solidFill>
                  <a:schemeClr val="dk1"/>
                </a:solidFill>
                <a:latin typeface="Calibri"/>
                <a:ea typeface="Calibri"/>
                <a:cs typeface="Calibri"/>
                <a:sym typeface="Calibri"/>
              </a:rPr>
              <a:t>Senior games, </a:t>
            </a:r>
            <a:r>
              <a:rPr lang="en-US" sz="1800" dirty="0">
                <a:solidFill>
                  <a:schemeClr val="dk1"/>
                </a:solidFill>
                <a:latin typeface="Calibri"/>
                <a:ea typeface="Calibri"/>
                <a:cs typeface="Calibri"/>
                <a:sym typeface="Calibri"/>
              </a:rPr>
              <a:t>trips, dinner and shows, brunch and movies etc..</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Activity Participants 6,381</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Facility Drop In Use 47,833</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Facility Memberships 636</a:t>
            </a:r>
            <a:endParaRPr sz="1800" dirty="0">
              <a:latin typeface="Calibri"/>
              <a:ea typeface="Calibri"/>
              <a:cs typeface="Calibri"/>
              <a:sym typeface="Calibri"/>
            </a:endParaRPr>
          </a:p>
          <a:p>
            <a:pPr marL="0" marR="0" lvl="2" indent="0" algn="l" rtl="0">
              <a:spcBef>
                <a:spcPts val="600"/>
              </a:spcBef>
              <a:spcAft>
                <a:spcPts val="0"/>
              </a:spcAft>
              <a:buNone/>
            </a:pPr>
            <a:r>
              <a:rPr lang="en-US" sz="1800" b="1" i="0" u="sng" strike="noStrike" cap="none" dirty="0">
                <a:latin typeface="Calibri"/>
                <a:ea typeface="Calibri"/>
                <a:cs typeface="Calibri"/>
                <a:sym typeface="Calibri"/>
              </a:rPr>
              <a:t>Therapeutic Recreation Programs</a:t>
            </a:r>
            <a:r>
              <a:rPr lang="en-US" sz="1800" b="1" u="sng" dirty="0">
                <a:latin typeface="Calibri"/>
                <a:ea typeface="Calibri"/>
                <a:cs typeface="Calibri"/>
                <a:sym typeface="Calibri"/>
              </a:rPr>
              <a:t>  </a:t>
            </a:r>
            <a:endParaRPr sz="1800" b="1" u="sng"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9 Adaptive p</a:t>
            </a:r>
            <a:r>
              <a:rPr lang="en-US" sz="1800" i="0" u="none" strike="noStrike" cap="none" dirty="0">
                <a:latin typeface="Calibri"/>
                <a:ea typeface="Calibri"/>
                <a:cs typeface="Calibri"/>
                <a:sym typeface="Calibri"/>
              </a:rPr>
              <a:t>rograms, including 4 Vete</a:t>
            </a:r>
            <a:r>
              <a:rPr lang="en-US" sz="1800" dirty="0">
                <a:latin typeface="Calibri"/>
                <a:ea typeface="Calibri"/>
                <a:cs typeface="Calibri"/>
                <a:sym typeface="Calibri"/>
              </a:rPr>
              <a:t>rans programs </a:t>
            </a:r>
            <a:endParaRPr sz="1800" i="0" u="none" strike="noStrike" cap="none"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Inclusion services in Youth programs serving children with special needs</a:t>
            </a:r>
            <a:endParaRPr sz="1800" dirty="0">
              <a:latin typeface="Calibri"/>
              <a:ea typeface="Calibri"/>
              <a:cs typeface="Calibri"/>
              <a:sym typeface="Calibri"/>
            </a:endParaRPr>
          </a:p>
          <a:p>
            <a:pPr marL="0" marR="0" lvl="2" indent="0" algn="l" rtl="0">
              <a:spcBef>
                <a:spcPts val="600"/>
              </a:spcBef>
              <a:spcAft>
                <a:spcPts val="0"/>
              </a:spcAft>
              <a:buNone/>
            </a:pPr>
            <a:r>
              <a:rPr lang="en-US" sz="1800" b="1" i="0" u="sng" strike="noStrike" cap="none" dirty="0">
                <a:latin typeface="Calibri"/>
                <a:ea typeface="Calibri"/>
                <a:cs typeface="Calibri"/>
                <a:sym typeface="Calibri"/>
              </a:rPr>
              <a:t>Adult Athletics Programs</a:t>
            </a:r>
            <a:endParaRPr sz="1800" b="1" u="sng"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5 ballfields, 2 gymnasiums  |  softball, kickball, basketball &amp; volleyball leagues</a:t>
            </a:r>
            <a:endParaRPr sz="1800"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nearly 6,000 participants and 30 tournaments</a:t>
            </a:r>
            <a:endParaRPr sz="1800" dirty="0">
              <a:latin typeface="Calibri"/>
              <a:ea typeface="Calibri"/>
              <a:cs typeface="Calibri"/>
              <a:sym typeface="Calibri"/>
            </a:endParaRPr>
          </a:p>
          <a:p>
            <a:pPr marL="0" marR="0" lvl="0" indent="0" algn="l" rtl="0">
              <a:spcBef>
                <a:spcPts val="600"/>
              </a:spcBef>
              <a:spcAft>
                <a:spcPts val="0"/>
              </a:spcAft>
              <a:buNone/>
            </a:pPr>
            <a:r>
              <a:rPr lang="en-US" sz="1800" b="1" u="sng" dirty="0">
                <a:latin typeface="Calibri"/>
                <a:ea typeface="Calibri"/>
                <a:cs typeface="Calibri"/>
                <a:sym typeface="Calibri"/>
              </a:rPr>
              <a:t>Grants/Volunteers/Scholarships</a:t>
            </a:r>
            <a:endParaRPr sz="1800" b="1" u="sng"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Department raised over $1.1 million dollars through grant funding in 2017</a:t>
            </a:r>
            <a:endParaRPr sz="1800"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Department Volunteer Hours - 5,181 hours ($122,064 value) </a:t>
            </a:r>
            <a:endParaRPr sz="1800"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Provided 478 scholarships to youth and senior participants ($338,855 value)</a:t>
            </a:r>
            <a:endParaRPr sz="1800" dirty="0">
              <a:latin typeface="Calibri"/>
              <a:ea typeface="Calibri"/>
              <a:cs typeface="Calibri"/>
              <a:sym typeface="Calibri"/>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77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687028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48095" y="1077363"/>
            <a:ext cx="8458200" cy="53493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Calibri"/>
                <a:ea typeface="Calibri"/>
                <a:cs typeface="Calibri"/>
                <a:sym typeface="Calibri"/>
              </a:rPr>
              <a:t>PRIMARY GOALS:</a:t>
            </a:r>
            <a:endParaRPr sz="2400" dirty="0">
              <a:latin typeface="Calibri"/>
              <a:ea typeface="Calibri"/>
              <a:cs typeface="Calibri"/>
              <a:sym typeface="Calibri"/>
            </a:endParaRPr>
          </a:p>
          <a:p>
            <a:pPr marL="457200" marR="0" lvl="0" indent="-381000" algn="l" rtl="0">
              <a:spcBef>
                <a:spcPts val="116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Succession Planning  </a:t>
            </a:r>
            <a:endParaRPr sz="2400" dirty="0">
              <a:solidFill>
                <a:srgbClr val="000000"/>
              </a:solidFill>
              <a:latin typeface="Calibri"/>
              <a:ea typeface="Calibri"/>
              <a:cs typeface="Calibri"/>
              <a:sym typeface="Calibri"/>
            </a:endParaRPr>
          </a:p>
          <a:p>
            <a:pPr marL="457200" marR="0" lvl="0"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Improve Park Maintenance </a:t>
            </a:r>
            <a:endParaRPr sz="2400" dirty="0">
              <a:solidFill>
                <a:srgbClr val="000000"/>
              </a:solidFill>
              <a:latin typeface="Calibri"/>
              <a:ea typeface="Calibri"/>
              <a:cs typeface="Calibri"/>
              <a:sym typeface="Calibri"/>
            </a:endParaRPr>
          </a:p>
          <a:p>
            <a:pPr marL="457200" marR="0" lvl="0"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Growth Demands vs. Park Maintenance Ability </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Somersett West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Mayor’s/McAlinden Park Master Plan/Development</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Downtown Dog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Cyan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Sierra Vista Park	</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Moana Springs Pool</a:t>
            </a:r>
            <a:endParaRPr sz="2400" dirty="0">
              <a:solidFill>
                <a:srgbClr val="000000"/>
              </a:solidFill>
              <a:latin typeface="Calibri"/>
              <a:ea typeface="Calibri"/>
              <a:cs typeface="Calibri"/>
              <a:sym typeface="Calibri"/>
            </a:endParaRPr>
          </a:p>
          <a:p>
            <a:pPr marL="457200" marR="0" lvl="0" indent="0" algn="l" rtl="0">
              <a:spcBef>
                <a:spcPts val="1160"/>
              </a:spcBef>
              <a:spcAft>
                <a:spcPts val="0"/>
              </a:spcAft>
              <a:buNone/>
            </a:pPr>
            <a:r>
              <a:rPr lang="en-US" sz="2400" dirty="0">
                <a:solidFill>
                  <a:srgbClr val="000000"/>
                </a:solidFill>
                <a:latin typeface="Calibri"/>
                <a:ea typeface="Calibri"/>
                <a:cs typeface="Calibri"/>
                <a:sym typeface="Calibri"/>
              </a:rPr>
              <a:t>*Combined total of 296.5 additional acres</a:t>
            </a:r>
            <a:endParaRPr sz="2400" dirty="0">
              <a:solidFill>
                <a:srgbClr val="000000"/>
              </a:solidFill>
              <a:latin typeface="Calibri"/>
              <a:ea typeface="Calibri"/>
              <a:cs typeface="Calibri"/>
              <a:sym typeface="Calibri"/>
            </a:endParaRPr>
          </a:p>
          <a:p>
            <a:pPr marL="457200" marR="0" lvl="0" indent="0" algn="l" rtl="0">
              <a:spcBef>
                <a:spcPts val="1160"/>
              </a:spcBef>
              <a:spcAft>
                <a:spcPts val="0"/>
              </a:spcAft>
              <a:buNone/>
            </a:pPr>
            <a:r>
              <a:rPr lang="en-US" sz="2400" dirty="0">
                <a:solidFill>
                  <a:srgbClr val="000000"/>
                </a:solidFill>
                <a:latin typeface="Calibri"/>
                <a:ea typeface="Calibri"/>
                <a:cs typeface="Calibri"/>
                <a:sym typeface="Calibri"/>
              </a:rPr>
              <a:t> </a:t>
            </a:r>
            <a:endParaRPr sz="2400" dirty="0">
              <a:solidFill>
                <a:srgbClr val="000000"/>
              </a:solidFill>
              <a:latin typeface="Calibri"/>
              <a:ea typeface="Calibri"/>
              <a:cs typeface="Calibri"/>
              <a:sym typeface="Calibri"/>
            </a:endParaRPr>
          </a:p>
        </p:txBody>
      </p:sp>
      <p:sp>
        <p:nvSpPr>
          <p:cNvPr id="112" name="Shape 112"/>
          <p:cNvSpPr txBox="1">
            <a:spLocks noGrp="1"/>
          </p:cNvSpPr>
          <p:nvPr>
            <p:ph type="title"/>
          </p:nvPr>
        </p:nvSpPr>
        <p:spPr>
          <a:xfrm>
            <a:off x="75951" y="121925"/>
            <a:ext cx="7267613"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b="0" i="0" u="none" strike="noStrike" cap="none" dirty="0" smtClean="0">
                <a:solidFill>
                  <a:schemeClr val="lt1"/>
                </a:solidFill>
                <a:latin typeface="Arial"/>
                <a:ea typeface="Arial"/>
                <a:cs typeface="Arial"/>
                <a:sym typeface="Arial"/>
              </a:rPr>
              <a:t>Department Strategic Plan</a:t>
            </a:r>
            <a:endParaRPr sz="2800" b="0" i="0" u="none" strike="noStrike" cap="none" dirty="0">
              <a:solidFill>
                <a:schemeClr val="lt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78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630292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22313" y="2043982"/>
            <a:ext cx="7772400" cy="1362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dirty="0"/>
          </a:p>
        </p:txBody>
      </p:sp>
      <p:sp>
        <p:nvSpPr>
          <p:cNvPr id="119" name="Shape 119"/>
          <p:cNvSpPr txBox="1">
            <a:spLocks noGrp="1"/>
          </p:cNvSpPr>
          <p:nvPr>
            <p:ph type="body" idx="1"/>
          </p:nvPr>
        </p:nvSpPr>
        <p:spPr>
          <a:xfrm>
            <a:off x="722313" y="3476771"/>
            <a:ext cx="7772400" cy="128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dirty="0"/>
          </a:p>
        </p:txBody>
      </p:sp>
      <p:sp>
        <p:nvSpPr>
          <p:cNvPr id="120" name="Shape 120"/>
          <p:cNvSpPr txBox="1"/>
          <p:nvPr/>
        </p:nvSpPr>
        <p:spPr>
          <a:xfrm>
            <a:off x="134875" y="218700"/>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(CONT’D)</a:t>
            </a:r>
            <a:endParaRPr dirty="0"/>
          </a:p>
        </p:txBody>
      </p:sp>
      <p:pic>
        <p:nvPicPr>
          <p:cNvPr id="121" name="Shape 121"/>
          <p:cNvPicPr preferRelativeResize="0"/>
          <p:nvPr/>
        </p:nvPicPr>
        <p:blipFill>
          <a:blip r:embed="rId3" cstate="print">
            <a:alphaModFix/>
          </a:blip>
          <a:stretch>
            <a:fillRect/>
          </a:stretch>
        </p:blipFill>
        <p:spPr>
          <a:xfrm>
            <a:off x="395825" y="1065175"/>
            <a:ext cx="8352351" cy="5518850"/>
          </a:xfrm>
          <a:prstGeom prst="rect">
            <a:avLst/>
          </a:prstGeom>
          <a:noFill/>
          <a:ln>
            <a:noFill/>
          </a:ln>
        </p:spPr>
      </p:pic>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79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685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776505" cy="714375"/>
          </a:xfrm>
        </p:spPr>
        <p:txBody>
          <a:bodyPr/>
          <a:lstStyle/>
          <a:p>
            <a:r>
              <a:rPr lang="en-US" dirty="0" smtClean="0"/>
              <a:t>Fee Structure</a:t>
            </a:r>
            <a:endParaRPr lang="en-US" dirty="0"/>
          </a:p>
        </p:txBody>
      </p:sp>
      <p:sp>
        <p:nvSpPr>
          <p:cNvPr id="6" name="Content Placeholder 6"/>
          <p:cNvSpPr txBox="1">
            <a:spLocks/>
          </p:cNvSpPr>
          <p:nvPr/>
        </p:nvSpPr>
        <p:spPr>
          <a:xfrm>
            <a:off x="242888" y="1319212"/>
            <a:ext cx="8513762" cy="503713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Opportunities for Additional Revenues Through Fee Adjustments</a:t>
            </a:r>
          </a:p>
          <a:p>
            <a:pPr lvl="1"/>
            <a:r>
              <a:rPr lang="en-US" sz="2600" dirty="0" smtClean="0"/>
              <a:t>Fees vs Taxes</a:t>
            </a:r>
          </a:p>
          <a:p>
            <a:pPr lvl="2"/>
            <a:r>
              <a:rPr lang="en-US" dirty="0" smtClean="0"/>
              <a:t>Most of the City fees are based on the cost for providing the related service (increased by CPI).</a:t>
            </a:r>
          </a:p>
          <a:p>
            <a:pPr lvl="2"/>
            <a:r>
              <a:rPr lang="en-US" dirty="0" smtClean="0"/>
              <a:t>Business License fees are taxes, not tied to cost</a:t>
            </a:r>
          </a:p>
          <a:p>
            <a:pPr lvl="3"/>
            <a:r>
              <a:rPr lang="en-US" dirty="0" smtClean="0"/>
              <a:t>NRS sets a statutory cap on the amount of business license fees collected each year</a:t>
            </a:r>
          </a:p>
          <a:p>
            <a:pPr lvl="4"/>
            <a:r>
              <a:rPr lang="en-US" dirty="0" smtClean="0"/>
              <a:t>Percentage of gross revenue cap availability of approximately $500,000</a:t>
            </a:r>
          </a:p>
          <a:p>
            <a:pPr lvl="4"/>
            <a:r>
              <a:rPr lang="en-US" dirty="0" smtClean="0"/>
              <a:t>Flat fee cap availability of approximately $8 million</a:t>
            </a:r>
          </a:p>
          <a:p>
            <a:pPr lvl="1"/>
            <a:r>
              <a:rPr lang="en-US" sz="2600" dirty="0" smtClean="0"/>
              <a:t>Staff will analyze fees/taxes for potential increases</a:t>
            </a:r>
            <a:endParaRPr lang="en-US" sz="2600" dirty="0"/>
          </a:p>
        </p:txBody>
      </p:sp>
      <p:sp>
        <p:nvSpPr>
          <p:cNvPr id="7" name="Footer Placeholder 6"/>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08A24B6-02D9-4798-B3F2-0C2C88910712}" type="slidenum">
              <a:rPr lang="en-US" altLang="en-US" smtClean="0"/>
              <a:pPr>
                <a:defRPr/>
              </a:pPr>
              <a:t>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98864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61770" y="2060423"/>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CLERK</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9" name="Footer Placeholder 8"/>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10" name="Slide Number Placeholder 9"/>
          <p:cNvSpPr>
            <a:spLocks noGrp="1"/>
          </p:cNvSpPr>
          <p:nvPr>
            <p:ph type="sldNum" sz="quarter" idx="12"/>
          </p:nvPr>
        </p:nvSpPr>
        <p:spPr/>
        <p:txBody>
          <a:bodyPr/>
          <a:lstStyle/>
          <a:p>
            <a:pPr>
              <a:defRPr/>
            </a:pPr>
            <a:fld id="{6A07E9E7-4BF3-4756-B7B6-F327DFF69781}" type="slidenum">
              <a:rPr lang="en-US" altLang="en-US" smtClean="0"/>
              <a:pPr>
                <a:defRPr/>
              </a:pPr>
              <a:t>80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714298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71600"/>
            <a:ext cx="8458200" cy="4397433"/>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TextBox 3"/>
          <p:cNvSpPr txBox="1"/>
          <p:nvPr/>
        </p:nvSpPr>
        <p:spPr>
          <a:xfrm>
            <a:off x="698269" y="1371600"/>
            <a:ext cx="7664335" cy="4154984"/>
          </a:xfrm>
          <a:prstGeom prst="rect">
            <a:avLst/>
          </a:prstGeom>
          <a:noFill/>
        </p:spPr>
        <p:txBody>
          <a:bodyPr wrap="square" rtlCol="0">
            <a:spAutoFit/>
          </a:bodyPr>
          <a:lstStyle/>
          <a:p>
            <a:r>
              <a:rPr lang="en-US" sz="2800" dirty="0" smtClean="0">
                <a:latin typeface="Arial" pitchFamily="34" charset="0"/>
                <a:cs typeface="Arial" pitchFamily="34" charset="0"/>
              </a:rPr>
              <a:t>COUNCIL  SUPPORT</a:t>
            </a:r>
          </a:p>
          <a:p>
            <a:pPr lvl="1">
              <a:buFont typeface="Arial" pitchFamily="34" charset="0"/>
              <a:buChar char="•"/>
            </a:pPr>
            <a:r>
              <a:rPr lang="en-US" sz="2000" dirty="0" smtClean="0">
                <a:latin typeface="Arial" pitchFamily="34" charset="0"/>
                <a:cs typeface="Arial" pitchFamily="34" charset="0"/>
              </a:rPr>
              <a:t>Maintain official record, journal, laws, minutes and proceedings all of Council Meeting</a:t>
            </a:r>
          </a:p>
          <a:p>
            <a:pPr lvl="1">
              <a:buFont typeface="Arial" pitchFamily="34" charset="0"/>
              <a:buChar char="•"/>
            </a:pPr>
            <a:r>
              <a:rPr lang="en-US" sz="2000" dirty="0" smtClean="0">
                <a:latin typeface="Arial" pitchFamily="34" charset="0"/>
                <a:cs typeface="Arial" pitchFamily="34" charset="0"/>
              </a:rPr>
              <a:t>Boards and Commissions</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CENTRAL CASHIERING</a:t>
            </a:r>
          </a:p>
          <a:p>
            <a:pPr lvl="1">
              <a:buFont typeface="Arial" pitchFamily="34" charset="0"/>
              <a:buChar char="•"/>
            </a:pPr>
            <a:r>
              <a:rPr lang="en-US" sz="2000" dirty="0" smtClean="0">
                <a:latin typeface="Arial" pitchFamily="34" charset="0"/>
                <a:cs typeface="Arial" pitchFamily="34" charset="0"/>
              </a:rPr>
              <a:t>All payments</a:t>
            </a:r>
          </a:p>
          <a:p>
            <a:pPr lvl="1">
              <a:buFont typeface="Arial" pitchFamily="34" charset="0"/>
              <a:buChar char="•"/>
            </a:pPr>
            <a:r>
              <a:rPr lang="en-US" sz="2000" dirty="0" smtClean="0">
                <a:latin typeface="Arial" pitchFamily="34" charset="0"/>
                <a:cs typeface="Arial" pitchFamily="34" charset="0"/>
              </a:rPr>
              <a:t>Parking Permit Program Administration</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RECORDS MANAGEMENT</a:t>
            </a:r>
          </a:p>
          <a:p>
            <a:pPr lvl="1">
              <a:buFont typeface="Arial" pitchFamily="34" charset="0"/>
              <a:buChar char="•"/>
            </a:pPr>
            <a:r>
              <a:rPr lang="en-US" sz="2000" dirty="0" smtClean="0">
                <a:latin typeface="Arial" pitchFamily="34" charset="0"/>
                <a:cs typeface="Arial" pitchFamily="34" charset="0"/>
              </a:rPr>
              <a:t>Public Records</a:t>
            </a:r>
          </a:p>
          <a:p>
            <a:pPr lvl="1">
              <a:buFont typeface="Arial" pitchFamily="34" charset="0"/>
              <a:buChar char="•"/>
            </a:pPr>
            <a:r>
              <a:rPr lang="en-US" sz="2000" dirty="0" smtClean="0">
                <a:latin typeface="Arial" pitchFamily="34" charset="0"/>
                <a:cs typeface="Arial" pitchFamily="34" charset="0"/>
              </a:rPr>
              <a:t>Document and retention management</a:t>
            </a:r>
          </a:p>
        </p:txBody>
      </p:sp>
      <p:sp>
        <p:nvSpPr>
          <p:cNvPr id="7" name="Footer Placeholder 6"/>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81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958098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218684"/>
            <a:ext cx="8458200" cy="3760644"/>
          </a:xfrm>
        </p:spPr>
        <p:txBody>
          <a:bodyPr>
            <a:normAutofit/>
          </a:bodyPr>
          <a:lstStyle/>
          <a:p>
            <a:pPr marL="914400" lvl="1" indent="-457200">
              <a:spcAft>
                <a:spcPts val="600"/>
              </a:spcAft>
            </a:pPr>
            <a:r>
              <a:rPr lang="en-US" sz="2600" b="1" dirty="0" smtClean="0">
                <a:solidFill>
                  <a:schemeClr val="tx1"/>
                </a:solidFill>
              </a:rPr>
              <a:t>PRIMARY GOALS:</a:t>
            </a:r>
          </a:p>
          <a:p>
            <a:pPr marL="914400" lvl="1" indent="-457200">
              <a:spcAft>
                <a:spcPts val="600"/>
              </a:spcAft>
              <a:buFont typeface="Arial" pitchFamily="34" charset="0"/>
              <a:buChar char="•"/>
            </a:pPr>
            <a:r>
              <a:rPr lang="en-US" sz="2800" dirty="0" smtClean="0">
                <a:solidFill>
                  <a:schemeClr val="tx1"/>
                </a:solidFill>
              </a:rPr>
              <a:t>Electronic Records</a:t>
            </a:r>
          </a:p>
          <a:p>
            <a:pPr marL="914400" lvl="1" indent="-457200">
              <a:spcAft>
                <a:spcPts val="600"/>
              </a:spcAft>
              <a:buFont typeface="Arial" pitchFamily="34" charset="0"/>
              <a:buChar char="•"/>
            </a:pPr>
            <a:r>
              <a:rPr lang="en-US" sz="2800" dirty="0" smtClean="0">
                <a:solidFill>
                  <a:schemeClr val="tx1"/>
                </a:solidFill>
              </a:rPr>
              <a:t>Federal, State, and Local law adherence</a:t>
            </a:r>
          </a:p>
          <a:p>
            <a:pPr marL="914400" lvl="1" indent="-457200">
              <a:spcAft>
                <a:spcPts val="600"/>
              </a:spcAft>
              <a:buFont typeface="Arial" pitchFamily="34" charset="0"/>
              <a:buChar char="•"/>
            </a:pPr>
            <a:r>
              <a:rPr lang="en-US" sz="2800" dirty="0" smtClean="0">
                <a:solidFill>
                  <a:schemeClr val="tx1"/>
                </a:solidFill>
              </a:rPr>
              <a:t>Customer Service</a:t>
            </a:r>
          </a:p>
          <a:p>
            <a:pPr marL="914400" lvl="1" indent="-457200">
              <a:spcAft>
                <a:spcPts val="600"/>
              </a:spcAft>
              <a:buFont typeface="Arial" pitchFamily="34" charset="0"/>
              <a:buChar char="•"/>
            </a:pPr>
            <a:r>
              <a:rPr lang="en-US" sz="2800" dirty="0" smtClean="0">
                <a:solidFill>
                  <a:schemeClr val="tx1"/>
                </a:solidFill>
              </a:rPr>
              <a:t>DMV Holds</a:t>
            </a:r>
          </a:p>
          <a:p>
            <a:pPr marL="914400" lvl="1" indent="-457200">
              <a:spcAft>
                <a:spcPts val="600"/>
              </a:spcAft>
              <a:buFont typeface="Arial" pitchFamily="34" charset="0"/>
              <a:buChar char="•"/>
            </a:pPr>
            <a:r>
              <a:rPr lang="en-US" sz="2800" dirty="0" smtClean="0">
                <a:solidFill>
                  <a:schemeClr val="tx1"/>
                </a:solidFill>
              </a:rPr>
              <a:t>Continued Efficiencies</a:t>
            </a:r>
          </a:p>
          <a:p>
            <a:pPr marL="914400" lvl="1" indent="-457200">
              <a:spcAft>
                <a:spcPts val="600"/>
              </a:spcAft>
              <a:buFont typeface="Arial" pitchFamily="34" charset="0"/>
              <a:buChar char="•"/>
            </a:pPr>
            <a:endParaRPr lang="en-US" sz="2600"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82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555101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RenoBackground.jpg"/>
          <p:cNvPicPr preferRelativeResize="0"/>
          <p:nvPr/>
        </p:nvPicPr>
        <p:blipFill rotWithShape="1">
          <a:blip r:embed="rId3" cstate="print">
            <a:alphaModFix/>
          </a:blip>
          <a:srcRect/>
          <a:stretch/>
        </p:blipFill>
        <p:spPr>
          <a:xfrm>
            <a:off x="0" y="0"/>
            <a:ext cx="9144000" cy="6858000"/>
          </a:xfrm>
          <a:prstGeom prst="rect">
            <a:avLst/>
          </a:prstGeom>
          <a:noFill/>
          <a:ln>
            <a:noFill/>
          </a:ln>
        </p:spPr>
      </p:pic>
      <p:sp>
        <p:nvSpPr>
          <p:cNvPr id="164" name="Shape 164"/>
          <p:cNvSpPr/>
          <p:nvPr/>
        </p:nvSpPr>
        <p:spPr>
          <a:xfrm rot="10800000" flipH="1">
            <a:off x="0" y="2270234"/>
            <a:ext cx="9144000" cy="2210110"/>
          </a:xfrm>
          <a:prstGeom prst="rect">
            <a:avLst/>
          </a:prstGeom>
          <a:gradFill>
            <a:gsLst>
              <a:gs pos="0">
                <a:srgbClr val="7F7F7F">
                  <a:alpha val="33725"/>
                </a:srgbClr>
              </a:gs>
              <a:gs pos="23000">
                <a:srgbClr val="7F7F7F">
                  <a:alpha val="33725"/>
                </a:srgbClr>
              </a:gs>
              <a:gs pos="100000">
                <a:srgbClr val="A77903"/>
              </a:gs>
            </a:gsLst>
            <a:path path="circle">
              <a:fillToRect l="100000" t="100000"/>
            </a:path>
            <a:tileRect r="-100000" b="-10000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spcBef>
                <a:spcPts val="0"/>
              </a:spcBef>
              <a:spcAft>
                <a:spcPts val="0"/>
              </a:spcAft>
            </a:pPr>
            <a:endParaRPr dirty="0">
              <a:solidFill>
                <a:schemeClr val="lt1"/>
              </a:solidFill>
              <a:latin typeface="Calibri"/>
              <a:ea typeface="Calibri"/>
              <a:cs typeface="Calibri"/>
              <a:sym typeface="Calibri"/>
            </a:endParaRPr>
          </a:p>
        </p:txBody>
      </p:sp>
      <p:sp>
        <p:nvSpPr>
          <p:cNvPr id="165" name="Shape 165"/>
          <p:cNvSpPr txBox="1">
            <a:spLocks noGrp="1"/>
          </p:cNvSpPr>
          <p:nvPr>
            <p:ph type="title"/>
          </p:nvPr>
        </p:nvSpPr>
        <p:spPr>
          <a:xfrm>
            <a:off x="1819423" y="2421635"/>
            <a:ext cx="5652300" cy="208980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FY 18/19</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COUNCIL BUDGET</a:t>
            </a:r>
            <a:endParaRPr sz="3200" dirty="0"/>
          </a:p>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WORKSHOP</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CITY MANAGER</a:t>
            </a:r>
            <a:endParaRPr sz="3200" dirty="0">
              <a:solidFill>
                <a:schemeClr val="lt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A07E9E7-4BF3-4756-B7B6-F327DFF69781}" type="slidenum">
              <a:rPr lang="en-US" altLang="en-US" smtClean="0"/>
              <a:pPr>
                <a:defRPr/>
              </a:pPr>
              <a:t>83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08304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773621"/>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457200">
              <a:spcBef>
                <a:spcPts val="0"/>
              </a:spcBef>
              <a:spcAft>
                <a:spcPts val="0"/>
              </a:spcAft>
              <a:buClr>
                <a:srgbClr val="000000"/>
              </a:buClr>
              <a:buSzPts val="2800"/>
              <a:buFont typeface="Arial"/>
              <a:buChar char="•"/>
            </a:pPr>
            <a:r>
              <a:rPr lang="en-US" sz="2800" dirty="0">
                <a:solidFill>
                  <a:srgbClr val="000000"/>
                </a:solidFill>
                <a:latin typeface="Arial"/>
                <a:ea typeface="Arial"/>
                <a:cs typeface="Arial"/>
                <a:sym typeface="Arial"/>
              </a:rPr>
              <a:t>Administration</a:t>
            </a:r>
            <a:endParaRPr dirty="0"/>
          </a:p>
          <a:p>
            <a:pPr marL="857250" lvl="1">
              <a:spcBef>
                <a:spcPts val="0"/>
              </a:spcBef>
              <a:spcAft>
                <a:spcPts val="0"/>
              </a:spcAft>
              <a:buClr>
                <a:srgbClr val="000000"/>
              </a:buClr>
              <a:buSzPts val="2400"/>
              <a:buFont typeface="Arial"/>
              <a:buChar char="–"/>
            </a:pPr>
            <a:r>
              <a:rPr lang="en-US" dirty="0">
                <a:solidFill>
                  <a:srgbClr val="000000"/>
                </a:solidFill>
              </a:rPr>
              <a:t>Senior Management &amp; Administration</a:t>
            </a:r>
            <a:endParaRPr sz="2400" dirty="0">
              <a:solidFill>
                <a:srgbClr val="000000"/>
              </a:solidFill>
              <a:latin typeface="Arial"/>
              <a:ea typeface="Arial"/>
              <a:cs typeface="Arial"/>
              <a:sym typeface="Arial"/>
            </a:endParaRPr>
          </a:p>
          <a:p>
            <a:pPr marL="857250" lvl="1">
              <a:spcBef>
                <a:spcPts val="480"/>
              </a:spcBef>
              <a:spcAft>
                <a:spcPts val="0"/>
              </a:spcAft>
              <a:buClr>
                <a:srgbClr val="000000"/>
              </a:buClr>
              <a:buSzPts val="2400"/>
              <a:buFont typeface="Arial"/>
              <a:buChar char="–"/>
            </a:pPr>
            <a:r>
              <a:rPr lang="en-US" dirty="0"/>
              <a:t>Citywide Strategic Planning Efforts</a:t>
            </a:r>
            <a:endParaRPr dirty="0">
              <a:solidFill>
                <a:srgbClr val="000000"/>
              </a:solidFill>
            </a:endParaRPr>
          </a:p>
          <a:p>
            <a:pPr marL="857250" lvl="1">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Coordination</a:t>
            </a:r>
            <a:r>
              <a:rPr lang="en-US" dirty="0">
                <a:solidFill>
                  <a:srgbClr val="000000"/>
                </a:solidFill>
              </a:rPr>
              <a:t> &amp; </a:t>
            </a:r>
            <a:r>
              <a:rPr lang="en-US" sz="2400" dirty="0">
                <a:solidFill>
                  <a:srgbClr val="000000"/>
                </a:solidFill>
                <a:latin typeface="Arial"/>
                <a:ea typeface="Arial"/>
                <a:cs typeface="Arial"/>
                <a:sym typeface="Arial"/>
              </a:rPr>
              <a:t>Support</a:t>
            </a:r>
            <a:endParaRPr sz="2400" dirty="0">
              <a:solidFill>
                <a:schemeClr val="dk1"/>
              </a:solidFill>
              <a:latin typeface="Arial"/>
              <a:ea typeface="Arial"/>
              <a:cs typeface="Arial"/>
              <a:sym typeface="Arial"/>
            </a:endParaRPr>
          </a:p>
          <a:p>
            <a:pPr lvl="2" indent="-63500">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72" name="Shape 17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73" name="Shape 173"/>
          <p:cNvSpPr txBox="1">
            <a:spLocks noGrp="1"/>
          </p:cNvSpPr>
          <p:nvPr>
            <p:ph type="body" idx="2"/>
          </p:nvPr>
        </p:nvSpPr>
        <p:spPr>
          <a:xfrm>
            <a:off x="4495800" y="1878724"/>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Intergovernmental Relations</a:t>
            </a:r>
            <a:endParaRPr dirty="0"/>
          </a:p>
          <a:p>
            <a:pPr lvl="1">
              <a:spcBef>
                <a:spcPts val="480"/>
              </a:spcBef>
              <a:spcAft>
                <a:spcPts val="0"/>
              </a:spcAft>
              <a:buClr>
                <a:schemeClr val="dk1"/>
              </a:buClr>
              <a:buSzPts val="2400"/>
              <a:buFont typeface="Arial"/>
              <a:buChar char="–"/>
            </a:pPr>
            <a:r>
              <a:rPr lang="en-US" dirty="0"/>
              <a:t>Lobbying</a:t>
            </a:r>
            <a:endParaRPr dirty="0"/>
          </a:p>
          <a:p>
            <a:pPr lvl="1">
              <a:spcBef>
                <a:spcPts val="480"/>
              </a:spcBef>
              <a:spcAft>
                <a:spcPts val="0"/>
              </a:spcAft>
              <a:buClr>
                <a:schemeClr val="dk1"/>
              </a:buClr>
              <a:buSzPts val="2400"/>
              <a:buFont typeface="Arial"/>
              <a:buChar char="–"/>
            </a:pPr>
            <a:r>
              <a:rPr lang="en-US" dirty="0"/>
              <a:t>Regional </a:t>
            </a:r>
            <a:r>
              <a:rPr lang="en-US" sz="2400" dirty="0">
                <a:solidFill>
                  <a:schemeClr val="dk1"/>
                </a:solidFill>
                <a:latin typeface="Arial"/>
                <a:ea typeface="Arial"/>
                <a:cs typeface="Arial"/>
                <a:sym typeface="Arial"/>
              </a:rPr>
              <a:t>Coordination</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Federal Legislative Program</a:t>
            </a:r>
            <a:endParaRPr dirty="0"/>
          </a:p>
          <a:p>
            <a:pPr lvl="1">
              <a:spcBef>
                <a:spcPts val="480"/>
              </a:spcBef>
              <a:spcAft>
                <a:spcPts val="0"/>
              </a:spcAft>
              <a:buClr>
                <a:schemeClr val="dk1"/>
              </a:buClr>
              <a:buSzPts val="2400"/>
              <a:buFont typeface="Arial"/>
              <a:buChar char="–"/>
            </a:pPr>
            <a:r>
              <a:rPr lang="en-US" dirty="0"/>
              <a:t>Special Projects</a:t>
            </a:r>
            <a:endParaRPr dirty="0"/>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a:t>
            </a:r>
          </a:p>
          <a:p>
            <a:pPr algn="ctr" defTabSz="914400"/>
            <a:endParaRPr lang="en-US" sz="280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84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8168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80" name="Shape 180"/>
          <p:cNvSpPr txBox="1">
            <a:spLocks noGrp="1"/>
          </p:cNvSpPr>
          <p:nvPr>
            <p:ph type="body" idx="1"/>
          </p:nvPr>
        </p:nvSpPr>
        <p:spPr>
          <a:xfrm>
            <a:off x="457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Public Art</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Public Art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Arts and Culture Commission</a:t>
            </a:r>
            <a:endParaRPr dirty="0"/>
          </a:p>
          <a:p>
            <a:pPr lvl="2">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1" name="Shape 181"/>
          <p:cNvSpPr txBox="1">
            <a:spLocks noGrp="1"/>
          </p:cNvSpPr>
          <p:nvPr>
            <p:ph type="body" idx="2"/>
          </p:nvPr>
        </p:nvSpPr>
        <p:spPr>
          <a:xfrm>
            <a:off x="4648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sz="28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Special Events</a:t>
            </a:r>
            <a:endParaRPr dirty="0"/>
          </a:p>
          <a:p>
            <a:pPr lvl="2">
              <a:spcBef>
                <a:spcPts val="400"/>
              </a:spcBef>
              <a:spcAft>
                <a:spcPts val="0"/>
              </a:spcAft>
              <a:buClr>
                <a:schemeClr val="dk1"/>
              </a:buClr>
              <a:buSzPts val="2000"/>
              <a:buFont typeface="Arial"/>
              <a:buChar char="•"/>
            </a:pPr>
            <a:r>
              <a:rPr lang="en-US" dirty="0"/>
              <a:t>Permitting &amp; Coordination</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Special Events Sponsorship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Reno City Council Special Events Subcommittee</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Grant and Sponsorship </a:t>
            </a:r>
            <a:br>
              <a:rPr lang="en-US" sz="2000" dirty="0">
                <a:solidFill>
                  <a:schemeClr val="dk1"/>
                </a:solidFill>
                <a:latin typeface="Arial"/>
                <a:ea typeface="Arial"/>
                <a:cs typeface="Arial"/>
                <a:sym typeface="Arial"/>
              </a:rPr>
            </a:br>
            <a:r>
              <a:rPr lang="en-US" sz="2000" dirty="0">
                <a:solidFill>
                  <a:schemeClr val="dk1"/>
                </a:solidFill>
                <a:latin typeface="Arial"/>
                <a:ea typeface="Arial"/>
                <a:cs typeface="Arial"/>
                <a:sym typeface="Arial"/>
              </a:rPr>
              <a:t>Programs</a:t>
            </a:r>
            <a:endParaRPr sz="20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85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7629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DEPARTMENTAL CORE SERVICES</a:t>
            </a:r>
            <a:endParaRPr sz="2800" dirty="0">
              <a:solidFill>
                <a:schemeClr val="lt1"/>
              </a:solidFill>
              <a:latin typeface="Arial"/>
              <a:ea typeface="Arial"/>
              <a:cs typeface="Arial"/>
              <a:sym typeface="Arial"/>
            </a:endParaRPr>
          </a:p>
        </p:txBody>
      </p:sp>
      <p:sp>
        <p:nvSpPr>
          <p:cNvPr id="188" name="Shape 188"/>
          <p:cNvSpPr txBox="1">
            <a:spLocks noGrp="1"/>
          </p:cNvSpPr>
          <p:nvPr>
            <p:ph type="body" idx="1"/>
          </p:nvPr>
        </p:nvSpPr>
        <p:spPr>
          <a:xfrm>
            <a:off x="457200" y="2057400"/>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Economic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Business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Redevelopment</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Downtown Revitalization</a:t>
            </a:r>
            <a:endParaRPr dirty="0"/>
          </a:p>
          <a:p>
            <a:pPr marL="914400" lvl="1" indent="-457200">
              <a:spcBef>
                <a:spcPts val="480"/>
              </a:spcBef>
              <a:spcAft>
                <a:spcPts val="0"/>
              </a:spcAft>
              <a:buClr>
                <a:schemeClr val="dk1"/>
              </a:buClr>
              <a:buSzPts val="2400"/>
              <a:buNone/>
            </a:pPr>
            <a:endParaRPr sz="2400" dirty="0">
              <a:solidFill>
                <a:schemeClr val="dk1"/>
              </a:solidFill>
              <a:latin typeface="Arial"/>
              <a:ea typeface="Arial"/>
              <a:cs typeface="Arial"/>
              <a:sym typeface="Arial"/>
            </a:endParaRPr>
          </a:p>
          <a:p>
            <a:pPr lvl="1" indent="-10795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marL="1371600" lvl="2" indent="-292100">
              <a:spcBef>
                <a:spcPts val="11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9" name="Shape 189"/>
          <p:cNvSpPr txBox="1">
            <a:spLocks noGrp="1"/>
          </p:cNvSpPr>
          <p:nvPr>
            <p:ph type="body" idx="2"/>
          </p:nvPr>
        </p:nvSpPr>
        <p:spPr>
          <a:xfrm>
            <a:off x="4648200" y="2057400"/>
            <a:ext cx="43779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dirty="0"/>
              <a:t>Sustainability</a:t>
            </a:r>
            <a:endParaRPr dirty="0"/>
          </a:p>
          <a:p>
            <a:pPr lvl="1">
              <a:spcBef>
                <a:spcPts val="480"/>
              </a:spcBef>
              <a:spcAft>
                <a:spcPts val="0"/>
              </a:spcAft>
              <a:buClr>
                <a:schemeClr val="dk1"/>
              </a:buClr>
              <a:buSzPts val="2400"/>
              <a:buFont typeface="Arial"/>
              <a:buChar char="–"/>
            </a:pPr>
            <a:r>
              <a:rPr lang="en-US" dirty="0"/>
              <a:t>ReLeaf &amp; ReEnergize Programs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Strategic </a:t>
            </a:r>
            <a:r>
              <a:rPr lang="en-US" dirty="0"/>
              <a:t>Sustainability &amp; Climate Action Plan</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Collaboration &amp;</a:t>
            </a:r>
            <a:r>
              <a:rPr lang="en-US" dirty="0"/>
              <a:t> </a:t>
            </a:r>
            <a:r>
              <a:rPr lang="en-US" sz="2400" dirty="0">
                <a:solidFill>
                  <a:schemeClr val="dk1"/>
                </a:solidFill>
                <a:latin typeface="Arial"/>
                <a:ea typeface="Arial"/>
                <a:cs typeface="Arial"/>
                <a:sym typeface="Arial"/>
              </a:rPr>
              <a:t>Engagement </a:t>
            </a:r>
            <a:endParaRPr sz="24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86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503598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1648083"/>
            <a:ext cx="8229600" cy="451565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U</a:t>
            </a:r>
            <a:r>
              <a:rPr lang="en-US" sz="2200" dirty="0">
                <a:solidFill>
                  <a:schemeClr val="dk1"/>
                </a:solidFill>
                <a:latin typeface="Arial"/>
                <a:ea typeface="Arial"/>
                <a:cs typeface="Arial"/>
                <a:sym typeface="Arial"/>
              </a:rPr>
              <a:t>pdate</a:t>
            </a:r>
            <a:r>
              <a:rPr lang="en-US" sz="2200" dirty="0"/>
              <a:t>, improve, and train employees on </a:t>
            </a:r>
            <a:r>
              <a:rPr lang="en-US" sz="2200" dirty="0">
                <a:solidFill>
                  <a:schemeClr val="dk1"/>
                </a:solidFill>
                <a:latin typeface="Arial"/>
                <a:ea typeface="Arial"/>
                <a:cs typeface="Arial"/>
                <a:sym typeface="Arial"/>
              </a:rPr>
              <a:t>City policies</a:t>
            </a:r>
            <a:r>
              <a:rPr lang="en-US" sz="2200" dirty="0"/>
              <a:t> a</a:t>
            </a:r>
            <a:r>
              <a:rPr lang="en-US" sz="2200" dirty="0">
                <a:solidFill>
                  <a:schemeClr val="dk1"/>
                </a:solidFill>
                <a:latin typeface="Arial"/>
                <a:ea typeface="Arial"/>
                <a:cs typeface="Arial"/>
                <a:sym typeface="Arial"/>
              </a:rPr>
              <a:t>nd procedures.</a:t>
            </a:r>
            <a:endParaRPr dirty="0"/>
          </a:p>
          <a:p>
            <a:pPr marL="1371600" lvl="2" indent="-457200">
              <a:spcBef>
                <a:spcPts val="1040"/>
              </a:spcBef>
              <a:spcAft>
                <a:spcPts val="0"/>
              </a:spcAft>
              <a:buClr>
                <a:schemeClr val="dk1"/>
              </a:buClr>
              <a:buSzPts val="2200"/>
              <a:buFont typeface="Noto Sans Symbols"/>
              <a:buChar char="➢"/>
            </a:pPr>
            <a:r>
              <a:rPr lang="en-US" sz="2200" dirty="0"/>
              <a:t>Further strategic planning throughout organization</a:t>
            </a:r>
            <a:r>
              <a:rPr lang="en-US" sz="2200" dirty="0">
                <a:solidFill>
                  <a:schemeClr val="dk1"/>
                </a:solidFill>
                <a:latin typeface="Arial"/>
                <a:ea typeface="Arial"/>
                <a:cs typeface="Arial"/>
                <a:sym typeface="Arial"/>
              </a:rPr>
              <a:t>. </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Improve performance management and data-driven decision making.</a:t>
            </a:r>
            <a:endParaRPr sz="2200" dirty="0"/>
          </a:p>
          <a:p>
            <a:pPr marL="1371600" lvl="2" indent="-457200">
              <a:spcBef>
                <a:spcPts val="1040"/>
              </a:spcBef>
              <a:spcAft>
                <a:spcPts val="0"/>
              </a:spcAft>
              <a:buClr>
                <a:schemeClr val="dk1"/>
              </a:buClr>
              <a:buSzPts val="2200"/>
              <a:buFont typeface="Noto Sans Symbols"/>
              <a:buChar char="➢"/>
            </a:pPr>
            <a:r>
              <a:rPr lang="en-US" sz="2200" dirty="0"/>
              <a:t>Support process improvement, streamlining efforts, innovation, and best practices.</a:t>
            </a:r>
            <a:endParaRPr sz="2200" dirty="0"/>
          </a:p>
          <a:p>
            <a:pPr marL="1371600" lvl="2" indent="-457200">
              <a:spcBef>
                <a:spcPts val="1040"/>
              </a:spcBef>
              <a:spcAft>
                <a:spcPts val="0"/>
              </a:spcAft>
              <a:buClr>
                <a:schemeClr val="dk1"/>
              </a:buClr>
              <a:buSzPts val="2200"/>
              <a:buFont typeface="Noto Sans Symbols"/>
              <a:buChar char="➢"/>
            </a:pPr>
            <a:r>
              <a:rPr lang="en-US" sz="2200" dirty="0"/>
              <a:t>Continue focus on developing a positive and professional organizational culture.</a:t>
            </a:r>
            <a:endParaRPr sz="2200" dirty="0"/>
          </a:p>
        </p:txBody>
      </p:sp>
      <p:sp>
        <p:nvSpPr>
          <p:cNvPr id="196" name="Shape 196"/>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rgbClr val="FFFFFF"/>
              </a:buClr>
              <a:buSzPts val="2800"/>
            </a:pPr>
            <a:r>
              <a:rPr lang="en-US" sz="2800" dirty="0">
                <a:solidFill>
                  <a:srgbClr val="FFFFFF"/>
                </a:solidFill>
                <a:latin typeface="Arial"/>
                <a:ea typeface="Arial"/>
                <a:cs typeface="Arial"/>
                <a:sym typeface="Arial"/>
              </a:rPr>
              <a:t>DEPARTMENT STRATEGIC PLAN</a:t>
            </a:r>
            <a:endParaRPr sz="2800" dirty="0">
              <a:solidFill>
                <a:schemeClr val="lt1"/>
              </a:solidFill>
              <a:latin typeface="Arial"/>
              <a:ea typeface="Arial"/>
              <a:cs typeface="Arial"/>
              <a:sym typeface="Arial"/>
            </a:endParaRPr>
          </a:p>
        </p:txBody>
      </p:sp>
      <p:sp>
        <p:nvSpPr>
          <p:cNvPr id="4" name="Shape 120"/>
          <p:cNvSpPr txBox="1"/>
          <p:nvPr/>
        </p:nvSpPr>
        <p:spPr>
          <a:xfrm>
            <a:off x="134875" y="218700"/>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a:t>
            </a:r>
          </a:p>
          <a:p>
            <a:pPr marL="0" lvl="0" indent="0" algn="ctr" rtl="0">
              <a:spcBef>
                <a:spcPts val="0"/>
              </a:spcBef>
              <a:spcAft>
                <a:spcPts val="0"/>
              </a:spcAft>
              <a:buClr>
                <a:schemeClr val="lt1"/>
              </a:buClr>
              <a:buSzPts val="2800"/>
              <a:buFont typeface="Arial"/>
              <a:buNone/>
            </a:pPr>
            <a:endParaRPr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87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49812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 STRATEGIC PLAN</a:t>
            </a:r>
            <a:endParaRPr sz="2800" dirty="0">
              <a:solidFill>
                <a:srgbClr val="FFFFFF"/>
              </a:solidFill>
            </a:endParaRPr>
          </a:p>
        </p:txBody>
      </p:sp>
      <p:sp>
        <p:nvSpPr>
          <p:cNvPr id="203" name="Shape 203"/>
          <p:cNvSpPr txBox="1">
            <a:spLocks noGrp="1"/>
          </p:cNvSpPr>
          <p:nvPr>
            <p:ph type="body" idx="1"/>
          </p:nvPr>
        </p:nvSpPr>
        <p:spPr>
          <a:xfrm>
            <a:off x="457200" y="1648083"/>
            <a:ext cx="8229600" cy="38040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Develop Federal and State legislative platforms.</a:t>
            </a:r>
            <a:endParaRPr sz="2200" dirty="0"/>
          </a:p>
          <a:p>
            <a:pPr marL="1371600" lvl="2" indent="-457200">
              <a:spcBef>
                <a:spcPts val="1040"/>
              </a:spcBef>
              <a:spcAft>
                <a:spcPts val="0"/>
              </a:spcAft>
              <a:buClr>
                <a:schemeClr val="dk1"/>
              </a:buClr>
              <a:buSzPts val="2200"/>
              <a:buFont typeface="Noto Sans Symbols"/>
              <a:buChar char="➢"/>
            </a:pPr>
            <a:r>
              <a:rPr lang="en-US" sz="2200" dirty="0"/>
              <a:t>Maintain our role as a leader in arts, culture, and special events.</a:t>
            </a:r>
            <a:endParaRPr sz="2200" dirty="0"/>
          </a:p>
          <a:p>
            <a:pPr marL="1371600" lvl="2" indent="-457200">
              <a:spcBef>
                <a:spcPts val="1040"/>
              </a:spcBef>
              <a:spcAft>
                <a:spcPts val="0"/>
              </a:spcAft>
              <a:buClr>
                <a:schemeClr val="dk1"/>
              </a:buClr>
              <a:buSzPts val="2200"/>
              <a:buFont typeface="Noto Sans Symbols"/>
              <a:buChar char="➢"/>
            </a:pPr>
            <a:r>
              <a:rPr lang="en-US" sz="2200" dirty="0">
                <a:solidFill>
                  <a:schemeClr val="dk1"/>
                </a:solidFill>
                <a:latin typeface="Arial"/>
                <a:ea typeface="Arial"/>
                <a:cs typeface="Arial"/>
                <a:sym typeface="Arial"/>
              </a:rPr>
              <a:t>Ensure success of Downtown Management Organization and Business Improvement District.</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Work with regional and community partners to expand programs that reduce climate pollution.</a:t>
            </a:r>
            <a:endParaRPr sz="2200" dirty="0"/>
          </a:p>
        </p:txBody>
      </p:sp>
      <p:sp>
        <p:nvSpPr>
          <p:cNvPr id="4" name="Shape 120"/>
          <p:cNvSpPr txBox="1"/>
          <p:nvPr/>
        </p:nvSpPr>
        <p:spPr>
          <a:xfrm>
            <a:off x="134875" y="145128"/>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(CONT’D) </a:t>
            </a:r>
          </a:p>
          <a:p>
            <a:pPr marL="0" lvl="0" indent="0" algn="ctr" rtl="0">
              <a:spcBef>
                <a:spcPts val="0"/>
              </a:spcBef>
              <a:spcAft>
                <a:spcPts val="0"/>
              </a:spcAft>
              <a:buClr>
                <a:schemeClr val="lt1"/>
              </a:buClr>
              <a:buSzPts val="2800"/>
              <a:buFont typeface="Arial"/>
              <a:buNone/>
            </a:pPr>
            <a:endParaRPr dirty="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88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850459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36252" y="2044460"/>
            <a:ext cx="6609872"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ATTORNEY’S OFFICE</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89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5725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 18/19 Room </a:t>
            </a:r>
            <a:r>
              <a:rPr lang="en-US" altLang="zh-CN" sz="2800" dirty="0"/>
              <a:t>Tax </a:t>
            </a:r>
            <a:r>
              <a:rPr lang="en-US" altLang="zh-CN" sz="2800" dirty="0" smtClean="0"/>
              <a:t>Fund Council</a:t>
            </a:r>
            <a:endParaRPr lang="en-US" altLang="zh-CN" dirty="0" smtClean="0"/>
          </a:p>
        </p:txBody>
      </p:sp>
      <p:graphicFrame>
        <p:nvGraphicFramePr>
          <p:cNvPr id="2" name="Table 8"/>
          <p:cNvGraphicFramePr>
            <a:graphicFrameLocks noGrp="1"/>
          </p:cNvGraphicFramePr>
          <p:nvPr>
            <p:extLst/>
          </p:nvPr>
        </p:nvGraphicFramePr>
        <p:xfrm>
          <a:off x="733671" y="857696"/>
          <a:ext cx="7128066" cy="5728396"/>
        </p:xfrm>
        <a:graphic>
          <a:graphicData uri="http://schemas.openxmlformats.org/drawingml/2006/table">
            <a:tbl>
              <a:tblPr/>
              <a:tblGrid>
                <a:gridCol w="2051955">
                  <a:extLst>
                    <a:ext uri="{9D8B030D-6E8A-4147-A177-3AD203B41FA5}">
                      <a16:colId xmlns:a16="http://schemas.microsoft.com/office/drawing/2014/main" val="3012957250"/>
                    </a:ext>
                  </a:extLst>
                </a:gridCol>
                <a:gridCol w="2248661">
                  <a:extLst>
                    <a:ext uri="{9D8B030D-6E8A-4147-A177-3AD203B41FA5}">
                      <a16:colId xmlns:a16="http://schemas.microsoft.com/office/drawing/2014/main" val="20001"/>
                    </a:ext>
                  </a:extLst>
                </a:gridCol>
                <a:gridCol w="1222811">
                  <a:extLst>
                    <a:ext uri="{9D8B030D-6E8A-4147-A177-3AD203B41FA5}">
                      <a16:colId xmlns:a16="http://schemas.microsoft.com/office/drawing/2014/main" val="4180529847"/>
                    </a:ext>
                  </a:extLst>
                </a:gridCol>
                <a:gridCol w="1604639">
                  <a:extLst>
                    <a:ext uri="{9D8B030D-6E8A-4147-A177-3AD203B41FA5}">
                      <a16:colId xmlns:a16="http://schemas.microsoft.com/office/drawing/2014/main" val="41375536"/>
                    </a:ext>
                  </a:extLst>
                </a:gridCol>
              </a:tblGrid>
              <a:tr h="353573">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Notes</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$11,500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03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$1,002,991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Pioneer Center</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KTMB</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Arts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Commission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$284,271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$205,406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Administrative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Costs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$13,770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$19,244</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Special Events Support</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$530,736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$545,212</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Artown </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Support</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 in Public Places</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$299,178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$50,000</a:t>
                      </a: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30004652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Sternberg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Poles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903375750"/>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Jack Tighe Parking Lot</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Downtown Lamp Replace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$4,381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DMO</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$187,500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5"/>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Amtrak ADA Restroom</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$307,705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$60,168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07038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370185818"/>
                  </a:ext>
                </a:extLst>
              </a:tr>
            </a:tbl>
          </a:graphicData>
        </a:graphic>
      </p:graphicFrame>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914981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dirty="0" smtClean="0"/>
              <a:t>Departmental Core Services</a:t>
            </a:r>
            <a:endParaRPr lang="en-US" sz="2800" b="0" dirty="0"/>
          </a:p>
        </p:txBody>
      </p:sp>
      <p:sp>
        <p:nvSpPr>
          <p:cNvPr id="3" name="Text Placeholder 2"/>
          <p:cNvSpPr>
            <a:spLocks noGrp="1"/>
          </p:cNvSpPr>
          <p:nvPr>
            <p:ph idx="1"/>
          </p:nvPr>
        </p:nvSpPr>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Box 3"/>
          <p:cNvSpPr txBox="1"/>
          <p:nvPr/>
        </p:nvSpPr>
        <p:spPr>
          <a:xfrm>
            <a:off x="525101" y="1319603"/>
            <a:ext cx="7976103" cy="4247317"/>
          </a:xfrm>
          <a:prstGeom prst="rect">
            <a:avLst/>
          </a:prstGeom>
          <a:noFill/>
        </p:spPr>
        <p:txBody>
          <a:bodyPr wrap="square" rtlCol="0">
            <a:spAutoFit/>
          </a:bodyPr>
          <a:lstStyle/>
          <a:p>
            <a:pPr algn="just"/>
            <a:r>
              <a:rPr lang="en-US" dirty="0" smtClean="0"/>
              <a:t>The City Attorney’s Office (“CAO”) provides a full range of legal services to the City of Reno, including legal advice and counsel, civil litigation, criminal prosecution and risk management.  The CAO consists of three divisions:</a:t>
            </a:r>
          </a:p>
          <a:p>
            <a:pPr algn="just"/>
            <a:endParaRPr lang="en-US" dirty="0" smtClean="0"/>
          </a:p>
          <a:p>
            <a:pPr lvl="1"/>
            <a:r>
              <a:rPr lang="en-US" b="1" u="sng" dirty="0" smtClean="0"/>
              <a:t>Civil Division</a:t>
            </a:r>
            <a:r>
              <a:rPr lang="en-US" dirty="0" smtClean="0"/>
              <a:t> - Provides readily accessible, cost effective, high quality legal advice and counsel to City Council and staff.</a:t>
            </a:r>
          </a:p>
          <a:p>
            <a:pPr lvl="1"/>
            <a:endParaRPr lang="en-US" dirty="0" smtClean="0"/>
          </a:p>
          <a:p>
            <a:pPr lvl="1"/>
            <a:r>
              <a:rPr lang="en-US" b="1" u="sng" dirty="0" smtClean="0"/>
              <a:t>Criminal Division</a:t>
            </a:r>
            <a:r>
              <a:rPr lang="en-US" dirty="0" smtClean="0"/>
              <a:t> - Achieves justice through effective prosecution of misdemeanor offenses.</a:t>
            </a:r>
          </a:p>
          <a:p>
            <a:pPr lvl="1"/>
            <a:endParaRPr lang="en-US" dirty="0" smtClean="0"/>
          </a:p>
          <a:p>
            <a:pPr lvl="1"/>
            <a:r>
              <a:rPr lang="en-US" b="1" u="sng" dirty="0" smtClean="0"/>
              <a:t>Risk Division</a:t>
            </a:r>
            <a:r>
              <a:rPr lang="en-US" dirty="0" smtClean="0"/>
              <a:t> - Minimizes losses and costs related to property and liability claims through proactive and effective risk management.</a:t>
            </a:r>
          </a:p>
          <a:p>
            <a:pPr lvl="1"/>
            <a:endParaRPr lang="en-US" dirty="0" smtClean="0"/>
          </a:p>
          <a:p>
            <a:pPr marL="0" lvl="1" algn="just"/>
            <a:r>
              <a:rPr lang="en-US" dirty="0" smtClean="0"/>
              <a:t>As part of each division’s mission, the CAO emphasizes staff development, training, education and the practice of preventative law.</a:t>
            </a:r>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90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364831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Strategic Plan</a:t>
            </a:r>
            <a:endParaRPr lang="en-US" sz="2800" b="0" dirty="0"/>
          </a:p>
        </p:txBody>
      </p:sp>
      <p:sp>
        <p:nvSpPr>
          <p:cNvPr id="7" name="Content Placeholder 6"/>
          <p:cNvSpPr>
            <a:spLocks noGrp="1"/>
          </p:cNvSpPr>
          <p:nvPr>
            <p:ph sz="half" idx="1"/>
          </p:nvPr>
        </p:nvSpPr>
        <p:spPr/>
        <p:txBody>
          <a:bodyPr>
            <a:normAutofit lnSpcReduction="10000"/>
          </a:bodyPr>
          <a:lstStyle/>
          <a:p>
            <a:r>
              <a:rPr lang="en-US" sz="2400" dirty="0" smtClean="0"/>
              <a:t>Civil Division</a:t>
            </a:r>
          </a:p>
          <a:p>
            <a:pPr lvl="1"/>
            <a:r>
              <a:rPr lang="en-US" sz="2000" dirty="0" smtClean="0"/>
              <a:t>Reno Municipal Code Update</a:t>
            </a:r>
          </a:p>
          <a:p>
            <a:pPr lvl="2"/>
            <a:r>
              <a:rPr lang="en-US" sz="1800" dirty="0" smtClean="0"/>
              <a:t>General procedures</a:t>
            </a:r>
          </a:p>
          <a:p>
            <a:pPr lvl="2"/>
            <a:r>
              <a:rPr lang="en-US" sz="1800" dirty="0" smtClean="0"/>
              <a:t>Appeals</a:t>
            </a:r>
          </a:p>
          <a:p>
            <a:pPr lvl="2"/>
            <a:r>
              <a:rPr lang="en-US" sz="1800" dirty="0" smtClean="0"/>
              <a:t>Adult business regulations</a:t>
            </a:r>
          </a:p>
          <a:p>
            <a:pPr lvl="2"/>
            <a:r>
              <a:rPr lang="en-US" sz="1800" dirty="0" smtClean="0"/>
              <a:t>Sign code</a:t>
            </a:r>
          </a:p>
          <a:p>
            <a:pPr lvl="2"/>
            <a:r>
              <a:rPr lang="en-US" sz="1800" dirty="0" smtClean="0"/>
              <a:t>Affordable housing</a:t>
            </a:r>
          </a:p>
          <a:p>
            <a:pPr lvl="1"/>
            <a:r>
              <a:rPr lang="en-US" sz="2000" dirty="0" smtClean="0"/>
              <a:t>Litigation </a:t>
            </a:r>
          </a:p>
          <a:p>
            <a:pPr lvl="2"/>
            <a:r>
              <a:rPr lang="en-US" sz="1800" dirty="0" smtClean="0"/>
              <a:t>Employment and Labor</a:t>
            </a:r>
          </a:p>
          <a:p>
            <a:pPr lvl="2"/>
            <a:r>
              <a:rPr lang="en-US" sz="1800" dirty="0" smtClean="0"/>
              <a:t>Civil rights</a:t>
            </a:r>
          </a:p>
          <a:p>
            <a:pPr lvl="2"/>
            <a:r>
              <a:rPr lang="en-US" sz="1800" dirty="0" smtClean="0"/>
              <a:t>North Valley Flooding</a:t>
            </a:r>
          </a:p>
          <a:p>
            <a:pPr lvl="2"/>
            <a:r>
              <a:rPr lang="en-US" sz="1800" dirty="0" smtClean="0"/>
              <a:t>Adult business regulations</a:t>
            </a:r>
          </a:p>
          <a:p>
            <a:pPr lvl="2"/>
            <a:r>
              <a:rPr lang="en-US" sz="1800" dirty="0" smtClean="0"/>
              <a:t>Sign code</a:t>
            </a:r>
          </a:p>
          <a:p>
            <a:pPr lvl="2"/>
            <a:r>
              <a:rPr lang="en-US" sz="1800" dirty="0" smtClean="0"/>
              <a:t>Solid waste litigation</a:t>
            </a:r>
          </a:p>
          <a:p>
            <a:endParaRPr lang="en-US" dirty="0"/>
          </a:p>
        </p:txBody>
      </p:sp>
      <p:sp>
        <p:nvSpPr>
          <p:cNvPr id="8" name="Content Placeholder 7"/>
          <p:cNvSpPr>
            <a:spLocks noGrp="1"/>
          </p:cNvSpPr>
          <p:nvPr>
            <p:ph sz="half" idx="2"/>
          </p:nvPr>
        </p:nvSpPr>
        <p:spPr/>
        <p:txBody>
          <a:bodyPr>
            <a:normAutofit lnSpcReduction="10000"/>
          </a:bodyPr>
          <a:lstStyle/>
          <a:p>
            <a:r>
              <a:rPr lang="en-US" sz="2400" dirty="0" smtClean="0"/>
              <a:t>Criminal Division</a:t>
            </a:r>
          </a:p>
          <a:p>
            <a:pPr lvl="1"/>
            <a:r>
              <a:rPr lang="en-US" sz="2100" dirty="0" smtClean="0"/>
              <a:t>Aggressive prosecution of driving while under the influence (DUI) cases.</a:t>
            </a:r>
          </a:p>
          <a:p>
            <a:pPr lvl="1"/>
            <a:r>
              <a:rPr lang="en-US" sz="2100" dirty="0" smtClean="0"/>
              <a:t>Aggressive prosecution of domestic violence cases.</a:t>
            </a:r>
          </a:p>
          <a:p>
            <a:pPr lvl="1"/>
            <a:r>
              <a:rPr lang="en-US" sz="2100" dirty="0" smtClean="0"/>
              <a:t>Aggressive prosecution graffiti and nuisance cases.</a:t>
            </a:r>
          </a:p>
          <a:p>
            <a:pPr lvl="1"/>
            <a:r>
              <a:rPr lang="en-US" sz="2100" dirty="0" smtClean="0"/>
              <a:t>Specialty courts</a:t>
            </a:r>
          </a:p>
          <a:p>
            <a:r>
              <a:rPr lang="en-US" sz="2400" dirty="0" smtClean="0"/>
              <a:t>Risk Division</a:t>
            </a:r>
          </a:p>
          <a:p>
            <a:pPr lvl="1"/>
            <a:r>
              <a:rPr lang="en-US" sz="2000" dirty="0" smtClean="0"/>
              <a:t>Minimizes losses and costs related to property and liability claims</a:t>
            </a:r>
          </a:p>
          <a:p>
            <a:pPr>
              <a:buNone/>
            </a:pPr>
            <a:endParaRPr lang="en-US" sz="2400" dirty="0" smtClean="0"/>
          </a:p>
        </p:txBody>
      </p:sp>
      <p:sp>
        <p:nvSpPr>
          <p:cNvPr id="2" name="Footer Placeholder 1"/>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1DC8E05-D8D6-4CBC-A65E-79726660E9A6}" type="slidenum">
              <a:rPr lang="en-US" altLang="en-US" smtClean="0"/>
              <a:pPr>
                <a:defRPr/>
              </a:pPr>
              <a:t>91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628378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985649"/>
          </a:xfrm>
        </p:spPr>
        <p:txBody>
          <a:bodyPr anchor="b"/>
          <a:lstStyle/>
          <a:p>
            <a:pPr algn="ctr">
              <a:lnSpc>
                <a:spcPts val="3600"/>
              </a:lnSpc>
            </a:pPr>
            <a:r>
              <a:rPr lang="en-US" altLang="zh-CN" sz="3800" b="1" dirty="0" smtClean="0"/>
              <a:t>Council Budget Priorities</a:t>
            </a:r>
          </a:p>
        </p:txBody>
      </p:sp>
      <p:sp>
        <p:nvSpPr>
          <p:cNvPr id="4" name="Footer Placeholder 3"/>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92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Budget Priorities </a:t>
            </a:r>
            <a:endParaRPr lang="en-US" dirty="0"/>
          </a:p>
        </p:txBody>
      </p:sp>
      <p:sp>
        <p:nvSpPr>
          <p:cNvPr id="7" name="Content Placeholder 6"/>
          <p:cNvSpPr>
            <a:spLocks noGrp="1"/>
          </p:cNvSpPr>
          <p:nvPr>
            <p:ph idx="1"/>
          </p:nvPr>
        </p:nvSpPr>
        <p:spPr>
          <a:xfrm>
            <a:off x="128187" y="957127"/>
            <a:ext cx="8879080" cy="5477855"/>
          </a:xfrm>
        </p:spPr>
        <p:txBody>
          <a:bodyPr/>
          <a:lstStyle/>
          <a:p>
            <a:pPr>
              <a:buFont typeface="Wingdings" pitchFamily="2" charset="2"/>
              <a:buChar char="Ø"/>
            </a:pPr>
            <a:r>
              <a:rPr lang="en-US" dirty="0" smtClean="0"/>
              <a:t>Discussion regarding Council’s budget priorities for FY 2018-19</a:t>
            </a:r>
          </a:p>
          <a:p>
            <a:pPr>
              <a:buFont typeface="Wingdings" pitchFamily="2" charset="2"/>
              <a:buChar char="Ø"/>
            </a:pPr>
            <a:r>
              <a:rPr lang="en-US" dirty="0" smtClean="0"/>
              <a:t>Next Steps</a:t>
            </a:r>
          </a:p>
          <a:p>
            <a:pPr lvl="1">
              <a:buFont typeface="Wingdings" pitchFamily="2" charset="2"/>
              <a:buChar char="Ø"/>
            </a:pPr>
            <a:r>
              <a:rPr lang="en-US" sz="2600" dirty="0" smtClean="0"/>
              <a:t>March 26 – Receive State Pro Forma projections</a:t>
            </a:r>
          </a:p>
          <a:p>
            <a:pPr lvl="1">
              <a:buFont typeface="Wingdings" pitchFamily="2" charset="2"/>
              <a:buChar char="Ø"/>
            </a:pPr>
            <a:r>
              <a:rPr lang="en-US" sz="2600" dirty="0" smtClean="0"/>
              <a:t>March 28 – Update Council on FY18 Budget</a:t>
            </a:r>
          </a:p>
          <a:p>
            <a:pPr lvl="1">
              <a:buFont typeface="Wingdings" pitchFamily="2" charset="2"/>
              <a:buChar char="Ø"/>
            </a:pPr>
            <a:r>
              <a:rPr lang="en-US" sz="2600" dirty="0" smtClean="0"/>
              <a:t>April 15 – Tentative City Budget due to State</a:t>
            </a:r>
          </a:p>
          <a:p>
            <a:pPr lvl="1">
              <a:buFont typeface="Wingdings" pitchFamily="2" charset="2"/>
              <a:buChar char="Ø"/>
            </a:pPr>
            <a:r>
              <a:rPr lang="en-US" sz="2600" dirty="0" smtClean="0"/>
              <a:t>April 17-26 – Council Budget Briefings</a:t>
            </a:r>
          </a:p>
          <a:p>
            <a:pPr lvl="1">
              <a:buFont typeface="Wingdings" pitchFamily="2" charset="2"/>
              <a:buChar char="Ø"/>
            </a:pPr>
            <a:r>
              <a:rPr lang="en-US" sz="2600" dirty="0" smtClean="0"/>
              <a:t>1</a:t>
            </a:r>
            <a:r>
              <a:rPr lang="en-US" sz="2600" baseline="30000" dirty="0" smtClean="0"/>
              <a:t>st</a:t>
            </a:r>
            <a:r>
              <a:rPr lang="en-US" sz="2600" dirty="0" smtClean="0"/>
              <a:t> and 2</a:t>
            </a:r>
            <a:r>
              <a:rPr lang="en-US" sz="2600" baseline="30000" dirty="0" smtClean="0"/>
              <a:t>nd</a:t>
            </a:r>
            <a:r>
              <a:rPr lang="en-US" sz="2600" dirty="0" smtClean="0"/>
              <a:t> weeks May – Council Budget Workshops (including public engagement)</a:t>
            </a:r>
          </a:p>
          <a:p>
            <a:pPr lvl="1">
              <a:buFont typeface="Wingdings" pitchFamily="2" charset="2"/>
              <a:buChar char="Ø"/>
            </a:pPr>
            <a:r>
              <a:rPr lang="en-US" sz="2600" dirty="0" smtClean="0"/>
              <a:t>May 16 – Public Hearing &amp; Budget Adoption</a:t>
            </a:r>
          </a:p>
          <a:p>
            <a:pPr lvl="1">
              <a:buFont typeface="Wingdings" pitchFamily="2" charset="2"/>
              <a:buChar char="Ø"/>
            </a:pPr>
            <a:r>
              <a:rPr lang="en-US" sz="2600" dirty="0" smtClean="0"/>
              <a:t>June 1 – Budget due to State</a:t>
            </a:r>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BDF12CE-BE14-4DCA-A857-A059594D6395}" type="slidenum">
              <a:rPr lang="en-US" altLang="en-US" smtClean="0"/>
              <a:pPr>
                <a:defRPr/>
              </a:pPr>
              <a:t>93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829468" y="2678496"/>
            <a:ext cx="7485063" cy="1031107"/>
          </a:xfrm>
        </p:spPr>
        <p:txBody>
          <a:bodyPr anchor="b"/>
          <a:lstStyle/>
          <a:p>
            <a:pPr algn="ctr"/>
            <a:r>
              <a:rPr lang="en-US" altLang="zh-CN" sz="5400" b="1" dirty="0" smtClean="0"/>
              <a:t>Questions</a:t>
            </a:r>
            <a:r>
              <a:rPr lang="en-US" altLang="zh-CN" sz="4000" b="1" dirty="0" smtClean="0"/>
              <a:t>?</a:t>
            </a:r>
          </a:p>
        </p:txBody>
      </p:sp>
      <p:sp>
        <p:nvSpPr>
          <p:cNvPr id="3" name="Footer Placeholder 2"/>
          <p:cNvSpPr>
            <a:spLocks noGrp="1"/>
          </p:cNvSpPr>
          <p:nvPr>
            <p:ph type="ftr" sz="quarter" idx="11"/>
          </p:nvPr>
        </p:nvSpPr>
        <p:spPr/>
        <p:txBody>
          <a:bodyPr/>
          <a:lstStyle/>
          <a:p>
            <a:pPr>
              <a:defRPr/>
            </a:pPr>
            <a:r>
              <a:rPr lang="en-US" altLang="en-US" dirty="0"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94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0822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6956</TotalTime>
  <Pages>0</Pages>
  <Words>5140</Words>
  <Characters>0</Characters>
  <Application>Microsoft Office PowerPoint</Application>
  <DocSecurity>0</DocSecurity>
  <PresentationFormat>On-screen Show (4:3)</PresentationFormat>
  <Lines>0</Lines>
  <Paragraphs>1254</Paragraphs>
  <Slides>94</Slides>
  <Notes>90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3" baseType="lpstr">
      <vt:lpstr>SimSun</vt:lpstr>
      <vt:lpstr>Arial</vt:lpstr>
      <vt:lpstr>Arial Narrow</vt:lpstr>
      <vt:lpstr>Calibri</vt:lpstr>
      <vt:lpstr>等线</vt:lpstr>
      <vt:lpstr>Noto Sans Symbols</vt:lpstr>
      <vt:lpstr>Wingdings</vt:lpstr>
      <vt:lpstr>Office Theme</vt:lpstr>
      <vt:lpstr>Worksheet</vt:lpstr>
      <vt:lpstr>City of Reno Council Workshop</vt:lpstr>
      <vt:lpstr>PowerPoint Presentation</vt:lpstr>
      <vt:lpstr>Follow-up items from February 21st Council Budget Workshop</vt:lpstr>
      <vt:lpstr>PowerPoint Presentation</vt:lpstr>
      <vt:lpstr>FY 18/19 Preliminary Budget</vt:lpstr>
      <vt:lpstr>Budget Assumptions for FY 18/19</vt:lpstr>
      <vt:lpstr>Summary of FY 18/19 Revenues &amp; Expenses (excluding General Fund)</vt:lpstr>
      <vt:lpstr>Fee Structure</vt:lpstr>
      <vt:lpstr>FY 18/19 Room Tax Fund Council</vt:lpstr>
      <vt:lpstr>FY18/19 Room Tax Fund PRCS</vt:lpstr>
      <vt:lpstr>Department Core Services and Strategic Plans</vt:lpstr>
      <vt:lpstr>Department Presentations</vt:lpstr>
      <vt:lpstr>Department Presentations (Cont.)</vt:lpstr>
      <vt:lpstr>FY 18/19 COUNCIL BUDGET WORKSHOP  RENO POLICE DEPARTMENT</vt:lpstr>
      <vt:lpstr>Departmental Core Services</vt:lpstr>
      <vt:lpstr>Departmental Core Services (CONT’D)</vt:lpstr>
      <vt:lpstr>Department Strategic Plan</vt:lpstr>
      <vt:lpstr>Department Strategic Plan (CONT’D)</vt:lpstr>
      <vt:lpstr>FY 18/19 COUNCIL BUDGET WORKSHOP  PUBLIC SAFETY  DISPATCH</vt:lpstr>
      <vt:lpstr>Reno Dispatch Core Services</vt:lpstr>
      <vt:lpstr>Reno Dispatch Core Services (CONT’D)</vt:lpstr>
      <vt:lpstr>Reno Dispatch Strategic Plan</vt:lpstr>
      <vt:lpstr>FY 18/19 COUNCIL BUDGET WORKSHOP  FIRE DEPARTMENT</vt:lpstr>
      <vt:lpstr>Departmental Core Services  </vt:lpstr>
      <vt:lpstr>Departmental Core services (CONT’D) </vt:lpstr>
      <vt:lpstr>Strategic Plans </vt:lpstr>
      <vt:lpstr>Follow-up from 2/21 Workshop  </vt:lpstr>
      <vt:lpstr>Follow-up from 2/21 Workshop </vt:lpstr>
      <vt:lpstr>Follow-up from 2/21 Workshop  </vt:lpstr>
      <vt:lpstr>RFD Fire Districts – North  </vt:lpstr>
      <vt:lpstr>RFD Fire Districts – South  </vt:lpstr>
      <vt:lpstr>FY 18/19 COUNCIL BUDGET WORKSHOP  PUBLIC WORKS</vt:lpstr>
      <vt:lpstr>Departmental Core Services  </vt:lpstr>
      <vt:lpstr>Department Strategic Plan</vt:lpstr>
      <vt:lpstr>City Hall Parking Garage</vt:lpstr>
      <vt:lpstr>FY 18/19 COUNCIL BUDGET WORKSHOP  CIVIL SERVICE COMMISSION</vt:lpstr>
      <vt:lpstr>Departmental Core Services</vt:lpstr>
      <vt:lpstr>Departmental Core Services (CONT’D)</vt:lpstr>
      <vt:lpstr>Department Strategic Plan</vt:lpstr>
      <vt:lpstr>FY 18/19 COUNCIL BUDGET WORKSHOP  OFFICE OF COMMUNICATIONS AND COMMUNITY ENGAGEMENT(OCCE)</vt:lpstr>
      <vt:lpstr>       Departmental Core Services</vt:lpstr>
      <vt:lpstr>Departmental Core Services (CONT’D)</vt:lpstr>
      <vt:lpstr>Department Strategic Plan</vt:lpstr>
      <vt:lpstr>FY 18/19 COUNCIL BUDGET WORKSHOP  COMMUNITY DEVELOPMENT</vt:lpstr>
      <vt:lpstr>Departmental Core Services</vt:lpstr>
      <vt:lpstr>Departmental Core Services (CONT’D)</vt:lpstr>
      <vt:lpstr>Departmental Core Services (CONT’D)</vt:lpstr>
      <vt:lpstr>Departmental Core Services (CONT’D)</vt:lpstr>
      <vt:lpstr>Departmental Core Services (CONT’D)</vt:lpstr>
      <vt:lpstr>Departmental Core Services (CONT’D)</vt:lpstr>
      <vt:lpstr>Department Strategic Plan</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FY 18/19 COUNCIL BUDGET WORKSHOP  DEPARTMENT OF INFORMATION TECHNOLOGY</vt:lpstr>
      <vt:lpstr>Departmental Core Services</vt:lpstr>
      <vt:lpstr>Departmental Core Services (CONT’D)</vt:lpstr>
      <vt:lpstr>Department Strategic Plan</vt:lpstr>
      <vt:lpstr>FY 18/19 COUNCIL BUDGET WORKSHOP  FINANCE DEPARTMENT</vt:lpstr>
      <vt:lpstr>Departmental Core Services</vt:lpstr>
      <vt:lpstr>Department Strategic Plan</vt:lpstr>
      <vt:lpstr>FY 18/19 COUNCIL BUDGET WORKSHOP  HUMAN RESOURCES</vt:lpstr>
      <vt:lpstr>Departmental Core Services</vt:lpstr>
      <vt:lpstr>Department Strategic Plan</vt:lpstr>
      <vt:lpstr>FY 18/19 COUNCIL BUDGET WORKSHOP  MUNICIPAL COURT</vt:lpstr>
      <vt:lpstr>Departmental Core Services</vt:lpstr>
      <vt:lpstr>Department Strategic Plan</vt:lpstr>
      <vt:lpstr>Department Strategic Plan (CONT’D)</vt:lpstr>
      <vt:lpstr>Department Strategic Plan (CONT’D)</vt:lpstr>
      <vt:lpstr>FY 18/19 COUNCIL BUDGET WORKSHOP  PARKS, RECREATION &amp; COMMUNITY SERVICES</vt:lpstr>
      <vt:lpstr>Departmental Core Services</vt:lpstr>
      <vt:lpstr>Departmental Core Services (CONT’D)</vt:lpstr>
      <vt:lpstr>Department Strategic Plan</vt:lpstr>
      <vt:lpstr>PowerPoint Presentation</vt:lpstr>
      <vt:lpstr>FY 18/19 COUNCIL BUDGET WORKSHOP  CITY CLERK</vt:lpstr>
      <vt:lpstr>Departmental Core Services</vt:lpstr>
      <vt:lpstr>Department Strategic Plan</vt:lpstr>
      <vt:lpstr>FY 18/19 COUNCIL BUDGET WORKSHOP  CITY MANAGER</vt:lpstr>
      <vt:lpstr>DEPARTMENTAL CORE SERVICES</vt:lpstr>
      <vt:lpstr>DEPARTMENTAL CORE SERVICES</vt:lpstr>
      <vt:lpstr>DEPARTMENTAL CORE SERVICES</vt:lpstr>
      <vt:lpstr>DEPARTMENT STRATEGIC PLAN</vt:lpstr>
      <vt:lpstr>DEPARTMENT STRATEGIC PLAN</vt:lpstr>
      <vt:lpstr>FY 18/19 COUNCIL BUDGET WORKSHOP  CITY ATTORNEY’S OFFICE</vt:lpstr>
      <vt:lpstr>Departmental Core Services</vt:lpstr>
      <vt:lpstr>Departmental Strategic Plan</vt:lpstr>
      <vt:lpstr>Council Budget Priorities</vt:lpstr>
      <vt:lpstr>Council Budget Priorities </vt:lpstr>
      <vt:lpstr>Questions?</vt:lpstr>
    </vt:vector>
  </TitlesOfParts>
  <Company>Creative:Mint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dc:creator>
  <cp:lastModifiedBy>Vicki VanBuren</cp:lastModifiedBy>
  <cp:revision>1284</cp:revision>
  <cp:lastPrinted>2018-02-22T17:43:38Z</cp:lastPrinted>
  <dcterms:created xsi:type="dcterms:W3CDTF">2012-11-13T05:36:00Z</dcterms:created>
  <dcterms:modified xsi:type="dcterms:W3CDTF">2018-02-28T22:02:51Z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