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7" r:id="rId2"/>
    <p:sldId id="547" r:id="rId3"/>
    <p:sldId id="577" r:id="rId4"/>
    <p:sldId id="524" r:id="rId5"/>
    <p:sldId id="566" r:id="rId6"/>
    <p:sldId id="582" r:id="rId7"/>
    <p:sldId id="568" r:id="rId8"/>
    <p:sldId id="570" r:id="rId9"/>
    <p:sldId id="552" r:id="rId10"/>
    <p:sldId id="571" r:id="rId11"/>
    <p:sldId id="569" r:id="rId12"/>
    <p:sldId id="518" r:id="rId13"/>
    <p:sldId id="521" r:id="rId14"/>
    <p:sldId id="545" r:id="rId15"/>
    <p:sldId id="546" r:id="rId16"/>
    <p:sldId id="584" r:id="rId17"/>
    <p:sldId id="554" r:id="rId18"/>
    <p:sldId id="576" r:id="rId19"/>
    <p:sldId id="555" r:id="rId20"/>
    <p:sldId id="558" r:id="rId21"/>
    <p:sldId id="559" r:id="rId22"/>
    <p:sldId id="575" r:id="rId23"/>
    <p:sldId id="564" r:id="rId24"/>
    <p:sldId id="565" r:id="rId25"/>
    <p:sldId id="574" r:id="rId26"/>
    <p:sldId id="435" r:id="rId27"/>
    <p:sldId id="543" r:id="rId28"/>
    <p:sldId id="531" r:id="rId29"/>
    <p:sldId id="532" r:id="rId30"/>
    <p:sldId id="578" r:id="rId31"/>
    <p:sldId id="586" r:id="rId32"/>
    <p:sldId id="583" r:id="rId33"/>
    <p:sldId id="585" r:id="rId34"/>
    <p:sldId id="572" r:id="rId35"/>
    <p:sldId id="573" r:id="rId36"/>
    <p:sldId id="580" r:id="rId37"/>
    <p:sldId id="550" r:id="rId38"/>
    <p:sldId id="551" r:id="rId39"/>
    <p:sldId id="561" r:id="rId40"/>
    <p:sldId id="579" r:id="rId41"/>
  </p:sldIdLst>
  <p:sldSz cx="9144000" cy="6858000" type="screen4x3"/>
  <p:notesSz cx="6950075" cy="9236075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933C"/>
    <a:srgbClr val="7F7F7F"/>
    <a:srgbClr val="31719C"/>
    <a:srgbClr val="D62B04"/>
    <a:srgbClr val="BD9A05"/>
    <a:srgbClr val="0077C0"/>
    <a:srgbClr val="FF9900"/>
    <a:srgbClr val="9966FF"/>
    <a:srgbClr val="009999"/>
    <a:srgbClr val="F5D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8953" autoAdjust="0"/>
  </p:normalViewPr>
  <p:slideViewPr>
    <p:cSldViewPr snapToGrid="0" snapToObjects="1">
      <p:cViewPr varScale="1">
        <p:scale>
          <a:sx n="61" d="100"/>
          <a:sy n="61" d="100"/>
        </p:scale>
        <p:origin x="1516" y="56"/>
      </p:cViewPr>
      <p:guideLst>
        <p:guide orient="horz" pos="222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60" dirty="0" smtClean="0"/>
              <a:t>General</a:t>
            </a:r>
            <a:r>
              <a:rPr lang="en-US" dirty="0" smtClean="0"/>
              <a:t> Fund</a:t>
            </a:r>
            <a:r>
              <a:rPr lang="en-US" baseline="0" dirty="0" smtClean="0"/>
              <a:t> Balance</a:t>
            </a:r>
            <a:endParaRPr lang="en-US" dirty="0"/>
          </a:p>
        </c:rich>
      </c:tx>
      <c:layout>
        <c:manualLayout>
          <c:xMode val="edge"/>
          <c:yMode val="edge"/>
          <c:x val="0.3519232174264793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Fund'!$A$3</c:f>
              <c:strCache>
                <c:ptCount val="1"/>
                <c:pt idx="0">
                  <c:v>Total Fund Balance</c:v>
                </c:pt>
              </c:strCache>
            </c:strRef>
          </c:tx>
          <c:invertIfNegative val="0"/>
          <c:cat>
            <c:strRef>
              <c:f>'Total Fund'!$B$2:$O$2</c:f>
              <c:strCache>
                <c:ptCount val="14"/>
                <c:pt idx="0">
                  <c:v>FY06</c:v>
                </c:pt>
                <c:pt idx="1">
                  <c:v>FY07</c:v>
                </c:pt>
                <c:pt idx="2">
                  <c:v>FY08</c:v>
                </c:pt>
                <c:pt idx="3">
                  <c:v>FY09</c:v>
                </c:pt>
                <c:pt idx="4">
                  <c:v>FY10</c:v>
                </c:pt>
                <c:pt idx="5">
                  <c:v>FY11</c:v>
                </c:pt>
                <c:pt idx="6">
                  <c:v>FY12</c:v>
                </c:pt>
                <c:pt idx="7">
                  <c:v>FY13</c:v>
                </c:pt>
                <c:pt idx="8">
                  <c:v>FY14</c:v>
                </c:pt>
                <c:pt idx="9">
                  <c:v>FY15</c:v>
                </c:pt>
                <c:pt idx="10">
                  <c:v>FY16</c:v>
                </c:pt>
                <c:pt idx="11">
                  <c:v>FY17</c:v>
                </c:pt>
                <c:pt idx="12">
                  <c:v>FY 18 ESTIMATE</c:v>
                </c:pt>
                <c:pt idx="13">
                  <c:v>FY 19 BUDGET</c:v>
                </c:pt>
              </c:strCache>
            </c:strRef>
          </c:cat>
          <c:val>
            <c:numRef>
              <c:f>'Total Fund'!$B$3:$O$3</c:f>
              <c:numCache>
                <c:formatCode>_(* #,##0_);_(* \(#,##0\);_(* "-"??_);_(@_)</c:formatCode>
                <c:ptCount val="14"/>
                <c:pt idx="0">
                  <c:v>16651915</c:v>
                </c:pt>
                <c:pt idx="1">
                  <c:v>15396160</c:v>
                </c:pt>
                <c:pt idx="2">
                  <c:v>14913404</c:v>
                </c:pt>
                <c:pt idx="3">
                  <c:v>10067050</c:v>
                </c:pt>
                <c:pt idx="4">
                  <c:v>7627949</c:v>
                </c:pt>
                <c:pt idx="5">
                  <c:v>5505253</c:v>
                </c:pt>
                <c:pt idx="6">
                  <c:v>6506292</c:v>
                </c:pt>
                <c:pt idx="7">
                  <c:v>7459659</c:v>
                </c:pt>
                <c:pt idx="8">
                  <c:v>12231061</c:v>
                </c:pt>
                <c:pt idx="9">
                  <c:v>11765565</c:v>
                </c:pt>
                <c:pt idx="10">
                  <c:v>19619492</c:v>
                </c:pt>
                <c:pt idx="11">
                  <c:v>21042477</c:v>
                </c:pt>
                <c:pt idx="12">
                  <c:v>16566298</c:v>
                </c:pt>
                <c:pt idx="13">
                  <c:v>16566298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A-433C-8F08-BB4435BFD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525488"/>
        <c:axId val="855530384"/>
      </c:barChart>
      <c:lineChart>
        <c:grouping val="standard"/>
        <c:varyColors val="0"/>
        <c:ser>
          <c:idx val="1"/>
          <c:order val="1"/>
          <c:tx>
            <c:strRef>
              <c:f>'Total Fund'!$A$10</c:f>
              <c:strCache>
                <c:ptCount val="1"/>
                <c:pt idx="0">
                  <c:v>% of Fund Balance to PY Operating Expenses</c:v>
                </c:pt>
              </c:strCache>
            </c:strRef>
          </c:tx>
          <c:cat>
            <c:strRef>
              <c:f>'Total Fund'!$B$2:$O$2</c:f>
              <c:strCache>
                <c:ptCount val="14"/>
                <c:pt idx="0">
                  <c:v>FY06</c:v>
                </c:pt>
                <c:pt idx="1">
                  <c:v>FY07</c:v>
                </c:pt>
                <c:pt idx="2">
                  <c:v>FY08</c:v>
                </c:pt>
                <c:pt idx="3">
                  <c:v>FY09</c:v>
                </c:pt>
                <c:pt idx="4">
                  <c:v>FY10</c:v>
                </c:pt>
                <c:pt idx="5">
                  <c:v>FY11</c:v>
                </c:pt>
                <c:pt idx="6">
                  <c:v>FY12</c:v>
                </c:pt>
                <c:pt idx="7">
                  <c:v>FY13</c:v>
                </c:pt>
                <c:pt idx="8">
                  <c:v>FY14</c:v>
                </c:pt>
                <c:pt idx="9">
                  <c:v>FY15</c:v>
                </c:pt>
                <c:pt idx="10">
                  <c:v>FY16</c:v>
                </c:pt>
                <c:pt idx="11">
                  <c:v>FY17</c:v>
                </c:pt>
                <c:pt idx="12">
                  <c:v>FY 18 ESTIMATE</c:v>
                </c:pt>
                <c:pt idx="13">
                  <c:v>FY 19 BUDGET</c:v>
                </c:pt>
              </c:strCache>
            </c:strRef>
          </c:cat>
          <c:val>
            <c:numRef>
              <c:f>'Total Fund'!$B$10:$O$10</c:f>
              <c:numCache>
                <c:formatCode>0.00%</c:formatCode>
                <c:ptCount val="14"/>
                <c:pt idx="1">
                  <c:v>0.109465550455764</c:v>
                </c:pt>
                <c:pt idx="2">
                  <c:v>9.8201189684435766E-2</c:v>
                </c:pt>
                <c:pt idx="3">
                  <c:v>6.2789286463273378E-2</c:v>
                </c:pt>
                <c:pt idx="4">
                  <c:v>4.8849385629695458E-2</c:v>
                </c:pt>
                <c:pt idx="5">
                  <c:v>3.6144531959505934E-2</c:v>
                </c:pt>
                <c:pt idx="6">
                  <c:v>4.0654529037137697E-2</c:v>
                </c:pt>
                <c:pt idx="7">
                  <c:v>4.9336962265855815E-2</c:v>
                </c:pt>
                <c:pt idx="8">
                  <c:v>8.092673224242225E-2</c:v>
                </c:pt>
                <c:pt idx="9">
                  <c:v>7.7677190774674554E-2</c:v>
                </c:pt>
                <c:pt idx="10">
                  <c:v>0.12938104752945076</c:v>
                </c:pt>
                <c:pt idx="11">
                  <c:v>0.12940167655682747</c:v>
                </c:pt>
                <c:pt idx="12">
                  <c:v>9.6882391144465438E-2</c:v>
                </c:pt>
                <c:pt idx="13">
                  <c:v>8.9005603082918966E-2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5A-433C-8F08-BB4435BFD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521136"/>
        <c:axId val="855531472"/>
      </c:lineChart>
      <c:catAx>
        <c:axId val="855525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55530384"/>
        <c:crosses val="autoZero"/>
        <c:auto val="1"/>
        <c:lblAlgn val="ctr"/>
        <c:lblOffset val="100"/>
        <c:noMultiLvlLbl val="0"/>
      </c:catAx>
      <c:valAx>
        <c:axId val="85553038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855525488"/>
        <c:crosses val="autoZero"/>
        <c:crossBetween val="between"/>
      </c:valAx>
      <c:valAx>
        <c:axId val="85553147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855521136"/>
        <c:crosses val="max"/>
        <c:crossBetween val="between"/>
      </c:valAx>
      <c:catAx>
        <c:axId val="85552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55531472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General Fund Revenues vs. Expenditures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02243469296505"/>
          <c:y val="0.10040557989285329"/>
          <c:w val="0.78944575920129201"/>
          <c:h val="0.774776855934153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 </c:v>
                </c:pt>
                <c:pt idx="6">
                  <c:v>FY19 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149424059</c:v>
                </c:pt>
                <c:pt idx="1">
                  <c:v>158175922</c:v>
                </c:pt>
                <c:pt idx="2">
                  <c:v>159949760</c:v>
                </c:pt>
                <c:pt idx="3">
                  <c:v>167951592</c:v>
                </c:pt>
                <c:pt idx="4">
                  <c:v>177605134</c:v>
                </c:pt>
                <c:pt idx="5">
                  <c:v>179647963</c:v>
                </c:pt>
                <c:pt idx="6">
                  <c:v>184500796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7B-4C0D-81DF-6B6A1DBF2C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 </c:v>
                </c:pt>
                <c:pt idx="6">
                  <c:v>FY19 </c:v>
                </c:pt>
              </c:strCache>
            </c:strRef>
          </c:cat>
          <c:val>
            <c:numRef>
              <c:f>Sheet1!$C$2:$C$8</c:f>
              <c:numCache>
                <c:formatCode>_(* #,##0_);_(* \(#,##0\);_(* "-"??_);_(@_)</c:formatCode>
                <c:ptCount val="7"/>
                <c:pt idx="0">
                  <c:v>161050789</c:v>
                </c:pt>
                <c:pt idx="1">
                  <c:v>164336528</c:v>
                </c:pt>
                <c:pt idx="2">
                  <c:v>165678542</c:v>
                </c:pt>
                <c:pt idx="3">
                  <c:v>174747851</c:v>
                </c:pt>
                <c:pt idx="4">
                  <c:v>186795013</c:v>
                </c:pt>
                <c:pt idx="5">
                  <c:v>189082722</c:v>
                </c:pt>
                <c:pt idx="6">
                  <c:v>190004205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7B-4C0D-81DF-6B6A1DBF2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527120"/>
        <c:axId val="855518960"/>
      </c:lineChart>
      <c:catAx>
        <c:axId val="85552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18960"/>
        <c:crosses val="autoZero"/>
        <c:auto val="1"/>
        <c:lblAlgn val="ctr"/>
        <c:lblOffset val="100"/>
        <c:noMultiLvlLbl val="0"/>
      </c:catAx>
      <c:valAx>
        <c:axId val="855518960"/>
        <c:scaling>
          <c:orientation val="minMax"/>
          <c:max val="205000000"/>
          <c:min val="1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2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60"/>
            </a:pPr>
            <a:r>
              <a:rPr lang="en-US" sz="1860" dirty="0"/>
              <a:t>General Fund</a:t>
            </a:r>
            <a:r>
              <a:rPr lang="en-US" sz="1860" baseline="0" dirty="0"/>
              <a:t> Expenditures</a:t>
            </a:r>
            <a:endParaRPr lang="en-US" sz="186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709994648813914E-2"/>
          <c:y val="0.11925583332728341"/>
          <c:w val="0.85437726008239234"/>
          <c:h val="0.71283794820789437"/>
        </c:manualLayout>
      </c:layout>
      <c:lineChart>
        <c:grouping val="standard"/>
        <c:varyColors val="0"/>
        <c:ser>
          <c:idx val="0"/>
          <c:order val="0"/>
          <c:tx>
            <c:strRef>
              <c:f>'by acct category'!$A$3</c:f>
              <c:strCache>
                <c:ptCount val="1"/>
                <c:pt idx="0">
                  <c:v>Employee Costs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'by acct category'!$B$2:$L$2</c:f>
              <c:strCache>
                <c:ptCount val="11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 </c:v>
                </c:pt>
                <c:pt idx="5">
                  <c:v>FY18 Est</c:v>
                </c:pt>
                <c:pt idx="6">
                  <c:v>FY19 Projected</c:v>
                </c:pt>
                <c:pt idx="7">
                  <c:v>FY20 Projected</c:v>
                </c:pt>
                <c:pt idx="8">
                  <c:v>FY21 Projected</c:v>
                </c:pt>
                <c:pt idx="9">
                  <c:v>FY22 Projected</c:v>
                </c:pt>
                <c:pt idx="10">
                  <c:v>FY23 Projected</c:v>
                </c:pt>
              </c:strCache>
            </c:strRef>
          </c:cat>
          <c:val>
            <c:numRef>
              <c:f>'by acct category'!$B$3:$L$3</c:f>
              <c:numCache>
                <c:formatCode>_(* #,##0_);_(* \(#,##0\);_(* "-"??_);_(@_)</c:formatCode>
                <c:ptCount val="11"/>
                <c:pt idx="0">
                  <c:v>118840571</c:v>
                </c:pt>
                <c:pt idx="1">
                  <c:v>129853126</c:v>
                </c:pt>
                <c:pt idx="2">
                  <c:v>126755700</c:v>
                </c:pt>
                <c:pt idx="3">
                  <c:v>138630507</c:v>
                </c:pt>
                <c:pt idx="4">
                  <c:v>147820155</c:v>
                </c:pt>
                <c:pt idx="5">
                  <c:v>155070000</c:v>
                </c:pt>
                <c:pt idx="6">
                  <c:v>159504209</c:v>
                </c:pt>
                <c:pt idx="7">
                  <c:v>164289335.27000001</c:v>
                </c:pt>
                <c:pt idx="8">
                  <c:v>169218015.32810003</c:v>
                </c:pt>
                <c:pt idx="9">
                  <c:v>174294555.78794304</c:v>
                </c:pt>
                <c:pt idx="10">
                  <c:v>179523392.46158132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4D-4242-8849-98BADA1CFD72}"/>
            </c:ext>
          </c:extLst>
        </c:ser>
        <c:ser>
          <c:idx val="1"/>
          <c:order val="1"/>
          <c:tx>
            <c:strRef>
              <c:f>'by acct category'!$A$4</c:f>
              <c:strCache>
                <c:ptCount val="1"/>
                <c:pt idx="0">
                  <c:v>Other 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cat>
            <c:strRef>
              <c:f>'by acct category'!$B$2:$L$2</c:f>
              <c:strCache>
                <c:ptCount val="11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 </c:v>
                </c:pt>
                <c:pt idx="5">
                  <c:v>FY18 Est</c:v>
                </c:pt>
                <c:pt idx="6">
                  <c:v>FY19 Projected</c:v>
                </c:pt>
                <c:pt idx="7">
                  <c:v>FY20 Projected</c:v>
                </c:pt>
                <c:pt idx="8">
                  <c:v>FY21 Projected</c:v>
                </c:pt>
                <c:pt idx="9">
                  <c:v>FY22 Projected</c:v>
                </c:pt>
                <c:pt idx="10">
                  <c:v>FY23 Projected</c:v>
                </c:pt>
              </c:strCache>
            </c:strRef>
          </c:cat>
          <c:val>
            <c:numRef>
              <c:f>'by acct category'!$B$4:$L$4</c:f>
              <c:numCache>
                <c:formatCode>_(* #,##0_);_(* \(#,##0\);_(* "-"??_);_(@_)</c:formatCode>
                <c:ptCount val="11"/>
                <c:pt idx="0">
                  <c:v>26614705</c:v>
                </c:pt>
                <c:pt idx="1">
                  <c:v>23554220</c:v>
                </c:pt>
                <c:pt idx="2">
                  <c:v>26781137</c:v>
                </c:pt>
                <c:pt idx="3">
                  <c:v>26243278</c:v>
                </c:pt>
                <c:pt idx="4">
                  <c:v>26907855</c:v>
                </c:pt>
                <c:pt idx="5">
                  <c:v>27795943</c:v>
                </c:pt>
                <c:pt idx="6">
                  <c:v>27885291</c:v>
                </c:pt>
                <c:pt idx="7">
                  <c:v>28164143.91</c:v>
                </c:pt>
                <c:pt idx="8">
                  <c:v>28164143.91</c:v>
                </c:pt>
                <c:pt idx="9">
                  <c:v>28164143.91</c:v>
                </c:pt>
                <c:pt idx="10">
                  <c:v>28164143.91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4D-4242-8849-98BADA1CFD72}"/>
            </c:ext>
          </c:extLst>
        </c:ser>
        <c:ser>
          <c:idx val="2"/>
          <c:order val="2"/>
          <c:tx>
            <c:strRef>
              <c:f>'by acct category'!#REF!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'by acct category'!$B$2:$L$2</c:f>
              <c:strCache>
                <c:ptCount val="11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 </c:v>
                </c:pt>
                <c:pt idx="5">
                  <c:v>FY18 Est</c:v>
                </c:pt>
                <c:pt idx="6">
                  <c:v>FY19 Projected</c:v>
                </c:pt>
                <c:pt idx="7">
                  <c:v>FY20 Projected</c:v>
                </c:pt>
                <c:pt idx="8">
                  <c:v>FY21 Projected</c:v>
                </c:pt>
                <c:pt idx="9">
                  <c:v>FY22 Projected</c:v>
                </c:pt>
                <c:pt idx="10">
                  <c:v>FY23 Projected</c:v>
                </c:pt>
              </c:strCache>
            </c:strRef>
          </c:cat>
          <c:val>
            <c:numRef>
              <c:f>'by acct category'!#REF!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4D-4242-8849-98BADA1CFD72}"/>
            </c:ext>
          </c:extLst>
        </c:ser>
        <c:ser>
          <c:idx val="3"/>
          <c:order val="3"/>
          <c:tx>
            <c:strRef>
              <c:f>'by acct category'!#REF!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'by acct category'!$B$2:$L$2</c:f>
              <c:strCache>
                <c:ptCount val="11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 </c:v>
                </c:pt>
                <c:pt idx="5">
                  <c:v>FY18 Est</c:v>
                </c:pt>
                <c:pt idx="6">
                  <c:v>FY19 Projected</c:v>
                </c:pt>
                <c:pt idx="7">
                  <c:v>FY20 Projected</c:v>
                </c:pt>
                <c:pt idx="8">
                  <c:v>FY21 Projected</c:v>
                </c:pt>
                <c:pt idx="9">
                  <c:v>FY22 Projected</c:v>
                </c:pt>
                <c:pt idx="10">
                  <c:v>FY23 Projected</c:v>
                </c:pt>
              </c:strCache>
            </c:strRef>
          </c:cat>
          <c:val>
            <c:numRef>
              <c:f>'by acct category'!#REF!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4D-4242-8849-98BADA1CFD72}"/>
            </c:ext>
          </c:extLst>
        </c:ser>
        <c:ser>
          <c:idx val="4"/>
          <c:order val="4"/>
          <c:tx>
            <c:strRef>
              <c:f>'by acct category'!#REF!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'by acct category'!$B$2:$L$2</c:f>
              <c:strCache>
                <c:ptCount val="11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 </c:v>
                </c:pt>
                <c:pt idx="5">
                  <c:v>FY18 Est</c:v>
                </c:pt>
                <c:pt idx="6">
                  <c:v>FY19 Projected</c:v>
                </c:pt>
                <c:pt idx="7">
                  <c:v>FY20 Projected</c:v>
                </c:pt>
                <c:pt idx="8">
                  <c:v>FY21 Projected</c:v>
                </c:pt>
                <c:pt idx="9">
                  <c:v>FY22 Projected</c:v>
                </c:pt>
                <c:pt idx="10">
                  <c:v>FY23 Projected</c:v>
                </c:pt>
              </c:strCache>
            </c:strRef>
          </c:cat>
          <c:val>
            <c:numRef>
              <c:f>'by acct category'!#REF!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4D-4242-8849-98BADA1CFD72}"/>
            </c:ext>
          </c:extLst>
        </c:ser>
        <c:ser>
          <c:idx val="5"/>
          <c:order val="5"/>
          <c:tx>
            <c:strRef>
              <c:f>'by acct category'!#REF!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'by acct category'!$B$2:$L$2</c:f>
              <c:strCache>
                <c:ptCount val="11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 </c:v>
                </c:pt>
                <c:pt idx="5">
                  <c:v>FY18 Est</c:v>
                </c:pt>
                <c:pt idx="6">
                  <c:v>FY19 Projected</c:v>
                </c:pt>
                <c:pt idx="7">
                  <c:v>FY20 Projected</c:v>
                </c:pt>
                <c:pt idx="8">
                  <c:v>FY21 Projected</c:v>
                </c:pt>
                <c:pt idx="9">
                  <c:v>FY22 Projected</c:v>
                </c:pt>
                <c:pt idx="10">
                  <c:v>FY23 Projected</c:v>
                </c:pt>
              </c:strCache>
            </c:strRef>
          </c:cat>
          <c:val>
            <c:numRef>
              <c:f>'by acct category'!#REF!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4D-4242-8849-98BADA1CFD72}"/>
            </c:ext>
          </c:extLst>
        </c:ser>
        <c:ser>
          <c:idx val="6"/>
          <c:order val="6"/>
          <c:tx>
            <c:strRef>
              <c:f>'by acct category'!#REF!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'by acct category'!$B$2:$L$2</c:f>
              <c:strCache>
                <c:ptCount val="11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 </c:v>
                </c:pt>
                <c:pt idx="5">
                  <c:v>FY18 Est</c:v>
                </c:pt>
                <c:pt idx="6">
                  <c:v>FY19 Projected</c:v>
                </c:pt>
                <c:pt idx="7">
                  <c:v>FY20 Projected</c:v>
                </c:pt>
                <c:pt idx="8">
                  <c:v>FY21 Projected</c:v>
                </c:pt>
                <c:pt idx="9">
                  <c:v>FY22 Projected</c:v>
                </c:pt>
                <c:pt idx="10">
                  <c:v>FY23 Projected</c:v>
                </c:pt>
              </c:strCache>
            </c:strRef>
          </c:cat>
          <c:val>
            <c:numRef>
              <c:f>'by acct category'!#REF!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4D-4242-8849-98BADA1CF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520592"/>
        <c:axId val="855518416"/>
      </c:lineChart>
      <c:catAx>
        <c:axId val="85552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5518416"/>
        <c:crosses val="autoZero"/>
        <c:auto val="1"/>
        <c:lblAlgn val="ctr"/>
        <c:lblOffset val="100"/>
        <c:noMultiLvlLbl val="0"/>
      </c:catAx>
      <c:valAx>
        <c:axId val="85551841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855520592"/>
        <c:crosses val="autoZero"/>
        <c:crossBetween val="between"/>
        <c:dispUnits>
          <c:builtInUnit val="millions"/>
          <c:dispUnitsLbl/>
        </c:dispUnits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FY 18/19 </a:t>
            </a:r>
            <a:r>
              <a:rPr lang="en-US" sz="2000" b="1" dirty="0" smtClean="0">
                <a:solidFill>
                  <a:schemeClr val="tx1"/>
                </a:solidFill>
              </a:rPr>
              <a:t>GENERAL FUND REVENUES</a:t>
            </a:r>
            <a:r>
              <a:rPr lang="en-US" sz="2000" b="1" dirty="0">
                <a:solidFill>
                  <a:schemeClr val="tx1"/>
                </a:solidFill>
              </a:rPr>
              <a:t>
</a:t>
            </a:r>
            <a:r>
              <a:rPr lang="en-US" sz="2000" b="1" dirty="0" smtClean="0">
                <a:solidFill>
                  <a:schemeClr val="tx1"/>
                </a:solidFill>
              </a:rPr>
              <a:t>TOTAL: </a:t>
            </a:r>
            <a:r>
              <a:rPr lang="en-US" sz="2000" b="1" dirty="0">
                <a:solidFill>
                  <a:schemeClr val="tx1"/>
                </a:solidFill>
              </a:rPr>
              <a:t>$</a:t>
            </a:r>
            <a:r>
              <a:rPr lang="en-US" sz="2000" b="1" dirty="0" smtClean="0">
                <a:solidFill>
                  <a:schemeClr val="tx1"/>
                </a:solidFill>
              </a:rPr>
              <a:t>184.5M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6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18/19 Genral Fund Revenues
Total: $184.3M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  <a:contourClr>
                <a:srgbClr val="000000"/>
              </a:contourClr>
            </a:sp3d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96-4515-8F9C-BFDE0594044B}"/>
              </c:ext>
            </c:extLst>
          </c:dPt>
          <c:dPt>
            <c:idx val="1"/>
            <c:bubble3D val="0"/>
            <c:explosion val="3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96-4515-8F9C-BFDE05940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D96-4515-8F9C-BFDE05940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96-4515-8F9C-BFDE059404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5D96-4515-8F9C-BFDE059404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D96-4515-8F9C-BFDE059404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96-4515-8F9C-BFDE0594044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D96-4515-8F9C-BFDE0594044B}"/>
              </c:ext>
            </c:extLst>
          </c:dPt>
          <c:dLbls>
            <c:dLbl>
              <c:idx val="0"/>
              <c:layout>
                <c:manualLayout>
                  <c:x val="-1.2866683597105976E-2"/>
                  <c:y val="6.80005206664899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96-4515-8F9C-BFDE0594044B}"/>
                </c:ext>
              </c:extLst>
            </c:dLbl>
            <c:dLbl>
              <c:idx val="1"/>
              <c:layout>
                <c:manualLayout>
                  <c:x val="-9.131587639119286E-2"/>
                  <c:y val="-1.40690732413427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96-4515-8F9C-BFDE0594044B}"/>
                </c:ext>
              </c:extLst>
            </c:dLbl>
            <c:dLbl>
              <c:idx val="2"/>
              <c:layout>
                <c:manualLayout>
                  <c:x val="2.3565387455791703E-2"/>
                  <c:y val="-4.45520652642520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96-4515-8F9C-BFDE0594044B}"/>
                </c:ext>
              </c:extLst>
            </c:dLbl>
            <c:dLbl>
              <c:idx val="3"/>
              <c:layout>
                <c:manualLayout>
                  <c:x val="7.148157553947764E-3"/>
                  <c:y val="-1.64139187815665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96-4515-8F9C-BFDE0594044B}"/>
                </c:ext>
              </c:extLst>
            </c:dLbl>
            <c:dLbl>
              <c:idx val="4"/>
              <c:layout>
                <c:manualLayout>
                  <c:x val="3.9118545495152209E-2"/>
                  <c:y val="-9.379382160895262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96-4515-8F9C-BFDE0594044B}"/>
                </c:ext>
              </c:extLst>
            </c:dLbl>
            <c:dLbl>
              <c:idx val="5"/>
              <c:layout>
                <c:manualLayout>
                  <c:x val="1.7155578129474634E-2"/>
                  <c:y val="-4.689691080447588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96-4515-8F9C-BFDE0594044B}"/>
                </c:ext>
              </c:extLst>
            </c:dLbl>
            <c:dLbl>
              <c:idx val="6"/>
              <c:layout>
                <c:manualLayout>
                  <c:x val="1.9280438318267045E-2"/>
                  <c:y val="6.56556751262660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78588577717022"/>
                      <c:h val="0.10382976052110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D96-4515-8F9C-BFDE0594044B}"/>
                </c:ext>
              </c:extLst>
            </c:dLbl>
            <c:dLbl>
              <c:idx val="7"/>
              <c:layout>
                <c:manualLayout>
                  <c:x val="-0.13718980373298181"/>
                  <c:y val="3.28278375631331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96-4515-8F9C-BFDE05940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Consolidated Taxes</c:v>
                </c:pt>
                <c:pt idx="1">
                  <c:v>Property Taxes</c:v>
                </c:pt>
                <c:pt idx="2">
                  <c:v>Franchise Fees</c:v>
                </c:pt>
                <c:pt idx="3">
                  <c:v>Licenses &amp; Permits</c:v>
                </c:pt>
                <c:pt idx="4">
                  <c:v>Charges for Services</c:v>
                </c:pt>
                <c:pt idx="5">
                  <c:v>Intergovernmental</c:v>
                </c:pt>
                <c:pt idx="6">
                  <c:v>Miscellaneous/ Transfers</c:v>
                </c:pt>
                <c:pt idx="7">
                  <c:v>Fines &amp; Foreitures</c:v>
                </c:pt>
              </c:strCache>
            </c:strRef>
          </c:cat>
          <c:val>
            <c:numRef>
              <c:f>Sheet1!$B$2:$B$9</c:f>
              <c:numCache>
                <c:formatCode>_("$"* #,##0_);_("$"* \(#,##0\);_("$"* "-"_);_(@_)</c:formatCode>
                <c:ptCount val="8"/>
                <c:pt idx="0">
                  <c:v>65468304</c:v>
                </c:pt>
                <c:pt idx="1">
                  <c:v>50698587</c:v>
                </c:pt>
                <c:pt idx="2">
                  <c:v>24792500</c:v>
                </c:pt>
                <c:pt idx="3">
                  <c:v>19266760</c:v>
                </c:pt>
                <c:pt idx="4">
                  <c:v>11010975</c:v>
                </c:pt>
                <c:pt idx="5">
                  <c:v>6111095</c:v>
                </c:pt>
                <c:pt idx="6">
                  <c:v>4925142</c:v>
                </c:pt>
                <c:pt idx="7">
                  <c:v>2227433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6-4515-8F9C-BFDE05940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FY 18/19 </a:t>
            </a:r>
            <a:r>
              <a:rPr lang="en-US" b="1" dirty="0" smtClean="0">
                <a:solidFill>
                  <a:schemeClr val="tx1"/>
                </a:solidFill>
              </a:rPr>
              <a:t>General Fund Expenditures</a:t>
            </a:r>
            <a:r>
              <a:rPr lang="en-US" b="1" dirty="0">
                <a:solidFill>
                  <a:schemeClr val="tx1"/>
                </a:solidFill>
              </a:rPr>
              <a:t>
Total: $190M</a:t>
            </a:r>
          </a:p>
        </c:rich>
      </c:tx>
      <c:layout>
        <c:manualLayout>
          <c:xMode val="edge"/>
          <c:yMode val="edge"/>
          <c:x val="0.17633855260350143"/>
          <c:y val="1.7084946778180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81415357210228E-2"/>
          <c:y val="0.24204430516828288"/>
          <c:w val="0.80901640003340014"/>
          <c:h val="0.676998030714852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18/19 General Fund Expenditures
Total: $190M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77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EC4-49FC-8874-556F9C6781C4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EC4-49FC-8874-556F9C6781C4}"/>
              </c:ext>
            </c:extLst>
          </c:dPt>
          <c:dPt>
            <c:idx val="2"/>
            <c:bubble3D val="0"/>
            <c:explosion val="5"/>
            <c:spPr>
              <a:solidFill>
                <a:srgbClr val="BD9A0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EC4-49FC-8874-556F9C6781C4}"/>
              </c:ext>
            </c:extLst>
          </c:dPt>
          <c:dPt>
            <c:idx val="3"/>
            <c:bubble3D val="0"/>
            <c:explosion val="7"/>
            <c:spPr>
              <a:solidFill>
                <a:srgbClr val="7F7F7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EC4-49FC-8874-556F9C6781C4}"/>
              </c:ext>
            </c:extLst>
          </c:dPt>
          <c:dLbls>
            <c:dLbl>
              <c:idx val="0"/>
              <c:layout>
                <c:manualLayout>
                  <c:x val="1.0997269238262712E-2"/>
                  <c:y val="-0.163527347734015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C4-49FC-8874-556F9C6781C4}"/>
                </c:ext>
              </c:extLst>
            </c:dLbl>
            <c:dLbl>
              <c:idx val="1"/>
              <c:layout>
                <c:manualLayout>
                  <c:x val="0"/>
                  <c:y val="5.1254840334542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4-49FC-8874-556F9C6781C4}"/>
                </c:ext>
              </c:extLst>
            </c:dLbl>
            <c:dLbl>
              <c:idx val="2"/>
              <c:layout>
                <c:manualLayout>
                  <c:x val="-1.8852461551307705E-2"/>
                  <c:y val="-1.9525653460777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C4-49FC-8874-556F9C6781C4}"/>
                </c:ext>
              </c:extLst>
            </c:dLbl>
            <c:dLbl>
              <c:idx val="3"/>
              <c:layout>
                <c:manualLayout>
                  <c:x val="-4.7131153878269836E-3"/>
                  <c:y val="-1.95256534607779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C4-49FC-8874-556F9C678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Salaries and Wages</c:v>
                </c:pt>
                <c:pt idx="1">
                  <c:v>Employee Benefits/ OPEB</c:v>
                </c:pt>
                <c:pt idx="2">
                  <c:v>Services and Supplies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96974624</c:v>
                </c:pt>
                <c:pt idx="1">
                  <c:v>62110706</c:v>
                </c:pt>
                <c:pt idx="2">
                  <c:v>25572182</c:v>
                </c:pt>
                <c:pt idx="3">
                  <c:v>5346693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4-49FC-8874-556F9C6781C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FY 18/19 </a:t>
            </a:r>
            <a:r>
              <a:rPr lang="en-US" sz="1800" b="1" dirty="0" smtClean="0">
                <a:solidFill>
                  <a:schemeClr val="tx1"/>
                </a:solidFill>
              </a:rPr>
              <a:t>PUBLIC</a:t>
            </a:r>
            <a:r>
              <a:rPr lang="en-US" sz="1800" b="1" baseline="0" dirty="0" smtClean="0">
                <a:solidFill>
                  <a:schemeClr val="tx1"/>
                </a:solidFill>
              </a:rPr>
              <a:t> SAFETY VS. OTHER OPERATING BUDGET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664023500008051"/>
          <c:y val="4.6094741025589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1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044405010379071E-2"/>
          <c:y val="0.15343297943622058"/>
          <c:w val="0.84191118997924186"/>
          <c:h val="0.7505219937044181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18/19 Public Safety vs Oher Operating Budget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  <a:contourClr>
                <a:srgbClr val="000000"/>
              </a:contourClr>
            </a:sp3d>
          </c:spPr>
          <c:dPt>
            <c:idx val="0"/>
            <c:bubble3D val="0"/>
            <c:explosion val="1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51A-4136-BC2C-ED046CE02D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27000" h="127000"/>
                <a:bevelB w="127000" h="127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1A-4136-BC2C-ED046CE02D1F}"/>
              </c:ext>
            </c:extLst>
          </c:dPt>
          <c:dLbls>
            <c:dLbl>
              <c:idx val="0"/>
              <c:layout>
                <c:manualLayout>
                  <c:x val="-3.008084404479821E-3"/>
                  <c:y val="6.65812925925187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1A-4136-BC2C-ED046CE02D1F}"/>
                </c:ext>
              </c:extLst>
            </c:dLbl>
            <c:dLbl>
              <c:idx val="1"/>
              <c:layout>
                <c:manualLayout>
                  <c:x val="2.4064675235838554E-2"/>
                  <c:y val="-4.09731031338576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1A-4136-BC2C-ED046CE02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Public Safety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#,##0_);[Red]\(#,##0\)</c:formatCode>
                <c:ptCount val="2"/>
                <c:pt idx="0">
                  <c:v>122815849</c:v>
                </c:pt>
                <c:pt idx="1">
                  <c:v>54559273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A-4136-BC2C-ED046CE02D1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FY18/19</a:t>
            </a:r>
            <a:r>
              <a:rPr lang="en-US" b="1" baseline="0" dirty="0"/>
              <a:t> </a:t>
            </a:r>
            <a:r>
              <a:rPr lang="en-US" b="1" dirty="0"/>
              <a:t>General</a:t>
            </a:r>
            <a:r>
              <a:rPr lang="en-US" b="1" baseline="0" dirty="0"/>
              <a:t> Fund Expenditures by Function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'combined for chart'!$L$4</c:f>
              <c:strCache>
                <c:ptCount val="1"/>
                <c:pt idx="0">
                  <c:v>Employee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'combined for chart'!$M$2:$R$3</c:f>
              <c:strCache>
                <c:ptCount val="6"/>
                <c:pt idx="0">
                  <c:v>General Government</c:v>
                </c:pt>
                <c:pt idx="1">
                  <c:v>Community Development</c:v>
                </c:pt>
                <c:pt idx="2">
                  <c:v>Public Safety</c:v>
                </c:pt>
                <c:pt idx="3">
                  <c:v>Judicial</c:v>
                </c:pt>
                <c:pt idx="4">
                  <c:v>Public Works</c:v>
                </c:pt>
                <c:pt idx="5">
                  <c:v>Parks/ Recreation</c:v>
                </c:pt>
              </c:strCache>
            </c:strRef>
          </c:cat>
          <c:val>
            <c:numRef>
              <c:f>'combined for chart'!$M$4:$R$4</c:f>
              <c:numCache>
                <c:formatCode>#,##0_);[Red]\(#,##0\)</c:formatCode>
                <c:ptCount val="6"/>
                <c:pt idx="0">
                  <c:v>17467656</c:v>
                </c:pt>
                <c:pt idx="1">
                  <c:v>2880287</c:v>
                </c:pt>
                <c:pt idx="2">
                  <c:v>108102405</c:v>
                </c:pt>
                <c:pt idx="3">
                  <c:v>6077797</c:v>
                </c:pt>
                <c:pt idx="4">
                  <c:v>4152599</c:v>
                </c:pt>
                <c:pt idx="5">
                  <c:v>8465820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5-4ED9-A266-E8489514204E}"/>
            </c:ext>
          </c:extLst>
        </c:ser>
        <c:ser>
          <c:idx val="1"/>
          <c:order val="1"/>
          <c:tx>
            <c:strRef>
              <c:f>'combined for chart'!$L$5</c:f>
              <c:strCache>
                <c:ptCount val="1"/>
                <c:pt idx="0">
                  <c:v>Services &amp; Supplies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'combined for chart'!$M$2:$R$3</c:f>
              <c:strCache>
                <c:ptCount val="6"/>
                <c:pt idx="0">
                  <c:v>General Government</c:v>
                </c:pt>
                <c:pt idx="1">
                  <c:v>Community Development</c:v>
                </c:pt>
                <c:pt idx="2">
                  <c:v>Public Safety</c:v>
                </c:pt>
                <c:pt idx="3">
                  <c:v>Judicial</c:v>
                </c:pt>
                <c:pt idx="4">
                  <c:v>Public Works</c:v>
                </c:pt>
                <c:pt idx="5">
                  <c:v>Parks/ Recreation</c:v>
                </c:pt>
              </c:strCache>
            </c:strRef>
          </c:cat>
          <c:val>
            <c:numRef>
              <c:f>'combined for chart'!$M$5:$R$5</c:f>
              <c:numCache>
                <c:formatCode>#,##0_);[Red]\(#,##0\)</c:formatCode>
                <c:ptCount val="6"/>
                <c:pt idx="0">
                  <c:v>5889603</c:v>
                </c:pt>
                <c:pt idx="1">
                  <c:v>239897</c:v>
                </c:pt>
                <c:pt idx="2">
                  <c:v>4769730</c:v>
                </c:pt>
                <c:pt idx="3">
                  <c:v>938344</c:v>
                </c:pt>
                <c:pt idx="4">
                  <c:v>1562369</c:v>
                </c:pt>
                <c:pt idx="5">
                  <c:v>1336454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5-4ED9-A266-E84895142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1783008"/>
        <c:axId val="821783552"/>
      </c:barChart>
      <c:catAx>
        <c:axId val="82178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783552"/>
        <c:crosses val="autoZero"/>
        <c:auto val="1"/>
        <c:lblAlgn val="ctr"/>
        <c:lblOffset val="100"/>
        <c:noMultiLvlLbl val="0"/>
      </c:catAx>
      <c:valAx>
        <c:axId val="8217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783008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Required Maintenance</a:t>
            </a:r>
            <a:r>
              <a:rPr lang="en-US" baseline="0" dirty="0"/>
              <a:t> Hours by Building per Year</a:t>
            </a:r>
          </a:p>
          <a:p>
            <a:pPr>
              <a:defRPr/>
            </a:pPr>
            <a:r>
              <a:rPr lang="en-US" baseline="0" dirty="0"/>
              <a:t>(Shows top 80% based on maintenance hours required) 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'FY17Required Maint Hrs vs Actls'!$C$2</c:f>
              <c:strCache>
                <c:ptCount val="1"/>
                <c:pt idx="0">
                  <c:v>Hours Required for Maintenance</c:v>
                </c:pt>
              </c:strCache>
            </c:strRef>
          </c:tx>
          <c:invertIfNegative val="0"/>
          <c:cat>
            <c:strRef>
              <c:f>('FY17Required Maint Hrs vs Actls'!$B$3:$B$28,'FY17Required Maint Hrs vs Actls'!$B$40)</c:f>
              <c:strCache>
                <c:ptCount val="27"/>
                <c:pt idx="0">
                  <c:v>CITY HALL - 1E1</c:v>
                </c:pt>
                <c:pt idx="1">
                  <c:v>CORP YARD - ALL AREAS</c:v>
                </c:pt>
                <c:pt idx="2">
                  <c:v>COMMUNITY ASSISTANCE CENTER</c:v>
                </c:pt>
                <c:pt idx="3">
                  <c:v>POLICE STATION - MAIN</c:v>
                </c:pt>
                <c:pt idx="4">
                  <c:v>EVELYN MOUNT NE COMMUNITY CENTER</c:v>
                </c:pt>
                <c:pt idx="5">
                  <c:v>MEN'S DROP - IN CENTER</c:v>
                </c:pt>
                <c:pt idx="6">
                  <c:v>FIRE STATION 11</c:v>
                </c:pt>
                <c:pt idx="7">
                  <c:v>MCKINLEY ARTS &amp; CULTURE</c:v>
                </c:pt>
                <c:pt idx="8">
                  <c:v>RADIO SHOP - EVIDENCE</c:v>
                </c:pt>
                <c:pt idx="9">
                  <c:v>FIRE STATION 3</c:v>
                </c:pt>
                <c:pt idx="10">
                  <c:v>SKY TAVERN SKI RESORT</c:v>
                </c:pt>
                <c:pt idx="11">
                  <c:v>FIRE STATION 21</c:v>
                </c:pt>
                <c:pt idx="12">
                  <c:v>FIRE STATION 4</c:v>
                </c:pt>
                <c:pt idx="13">
                  <c:v>NEIL RD - GYM &amp; SENIOR ADDITION</c:v>
                </c:pt>
                <c:pt idx="14">
                  <c:v>AMTRAK</c:v>
                </c:pt>
                <c:pt idx="15">
                  <c:v>FIRE STATION 2</c:v>
                </c:pt>
                <c:pt idx="16">
                  <c:v>FIRE STATION 9</c:v>
                </c:pt>
                <c:pt idx="17">
                  <c:v>FIRE STATION 7</c:v>
                </c:pt>
                <c:pt idx="18">
                  <c:v>FIRE STATION 1</c:v>
                </c:pt>
                <c:pt idx="19">
                  <c:v>CALIFORNIA BUILDING</c:v>
                </c:pt>
                <c:pt idx="20">
                  <c:v>NW POOL - OFFICE, LOCKER ROOMS</c:v>
                </c:pt>
                <c:pt idx="21">
                  <c:v>SOUTHSIDE SCHOOL</c:v>
                </c:pt>
                <c:pt idx="22">
                  <c:v>IDLEWILD PARK - POOL</c:v>
                </c:pt>
                <c:pt idx="23">
                  <c:v>FIRE STATION 12</c:v>
                </c:pt>
                <c:pt idx="24">
                  <c:v>FIRE STATION 19</c:v>
                </c:pt>
                <c:pt idx="25">
                  <c:v>FIRE STATION 8</c:v>
                </c:pt>
                <c:pt idx="26">
                  <c:v>CITY HALL - PARKING GARAGE</c:v>
                </c:pt>
              </c:strCache>
            </c:strRef>
          </c:cat>
          <c:val>
            <c:numRef>
              <c:f>('FY17Required Maint Hrs vs Actls'!$C$3:$C$28,'FY17Required Maint Hrs vs Actls'!$C$40)</c:f>
              <c:numCache>
                <c:formatCode>_(* #,##0_);_(* \(#,##0\);_(* "-"??_);_(@_)</c:formatCode>
                <c:ptCount val="27"/>
                <c:pt idx="0">
                  <c:v>6236.67</c:v>
                </c:pt>
                <c:pt idx="1">
                  <c:v>1973.0150000000001</c:v>
                </c:pt>
                <c:pt idx="2">
                  <c:v>1927.8000000000002</c:v>
                </c:pt>
                <c:pt idx="3">
                  <c:v>1595.2139999999999</c:v>
                </c:pt>
                <c:pt idx="4">
                  <c:v>1325.4149999999997</c:v>
                </c:pt>
                <c:pt idx="5">
                  <c:v>978.4</c:v>
                </c:pt>
                <c:pt idx="6">
                  <c:v>813.06</c:v>
                </c:pt>
                <c:pt idx="7">
                  <c:v>760.06299999999999</c:v>
                </c:pt>
                <c:pt idx="8">
                  <c:v>752.36</c:v>
                </c:pt>
                <c:pt idx="9">
                  <c:v>736.44399999999996</c:v>
                </c:pt>
                <c:pt idx="10">
                  <c:v>703.36999999999989</c:v>
                </c:pt>
                <c:pt idx="11">
                  <c:v>676.99</c:v>
                </c:pt>
                <c:pt idx="12">
                  <c:v>661.83999999999992</c:v>
                </c:pt>
                <c:pt idx="13">
                  <c:v>654.83100000000002</c:v>
                </c:pt>
                <c:pt idx="14">
                  <c:v>641.34</c:v>
                </c:pt>
                <c:pt idx="15">
                  <c:v>623.24399999999991</c:v>
                </c:pt>
                <c:pt idx="16">
                  <c:v>580.04</c:v>
                </c:pt>
                <c:pt idx="17">
                  <c:v>562.54799999999989</c:v>
                </c:pt>
                <c:pt idx="18">
                  <c:v>544.89800000000002</c:v>
                </c:pt>
                <c:pt idx="19">
                  <c:v>500.48500000000001</c:v>
                </c:pt>
                <c:pt idx="20">
                  <c:v>494.82099999999997</c:v>
                </c:pt>
                <c:pt idx="21">
                  <c:v>465.07300000000004</c:v>
                </c:pt>
                <c:pt idx="22">
                  <c:v>460.72499999999997</c:v>
                </c:pt>
                <c:pt idx="23">
                  <c:v>433.39799999999997</c:v>
                </c:pt>
                <c:pt idx="24">
                  <c:v>413.85899999999998</c:v>
                </c:pt>
                <c:pt idx="25">
                  <c:v>392.61800000000005</c:v>
                </c:pt>
                <c:pt idx="26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8-4DBF-B56C-61DE5845D418}"/>
            </c:ext>
          </c:extLst>
        </c:ser>
        <c:ser>
          <c:idx val="1"/>
          <c:order val="1"/>
          <c:tx>
            <c:strRef>
              <c:f>'FY17Required Maint Hrs vs Actls'!$D$2</c:f>
              <c:strCache>
                <c:ptCount val="1"/>
                <c:pt idx="0">
                  <c:v>FY17 Actuals</c:v>
                </c:pt>
              </c:strCache>
            </c:strRef>
          </c:tx>
          <c:invertIfNegative val="0"/>
          <c:cat>
            <c:strRef>
              <c:f>('FY17Required Maint Hrs vs Actls'!$B$3:$B$28,'FY17Required Maint Hrs vs Actls'!$B$40)</c:f>
              <c:strCache>
                <c:ptCount val="27"/>
                <c:pt idx="0">
                  <c:v>CITY HALL - 1E1</c:v>
                </c:pt>
                <c:pt idx="1">
                  <c:v>CORP YARD - ALL AREAS</c:v>
                </c:pt>
                <c:pt idx="2">
                  <c:v>COMMUNITY ASSISTANCE CENTER</c:v>
                </c:pt>
                <c:pt idx="3">
                  <c:v>POLICE STATION - MAIN</c:v>
                </c:pt>
                <c:pt idx="4">
                  <c:v>EVELYN MOUNT NE COMMUNITY CENTER</c:v>
                </c:pt>
                <c:pt idx="5">
                  <c:v>MEN'S DROP - IN CENTER</c:v>
                </c:pt>
                <c:pt idx="6">
                  <c:v>FIRE STATION 11</c:v>
                </c:pt>
                <c:pt idx="7">
                  <c:v>MCKINLEY ARTS &amp; CULTURE</c:v>
                </c:pt>
                <c:pt idx="8">
                  <c:v>RADIO SHOP - EVIDENCE</c:v>
                </c:pt>
                <c:pt idx="9">
                  <c:v>FIRE STATION 3</c:v>
                </c:pt>
                <c:pt idx="10">
                  <c:v>SKY TAVERN SKI RESORT</c:v>
                </c:pt>
                <c:pt idx="11">
                  <c:v>FIRE STATION 21</c:v>
                </c:pt>
                <c:pt idx="12">
                  <c:v>FIRE STATION 4</c:v>
                </c:pt>
                <c:pt idx="13">
                  <c:v>NEIL RD - GYM &amp; SENIOR ADDITION</c:v>
                </c:pt>
                <c:pt idx="14">
                  <c:v>AMTRAK</c:v>
                </c:pt>
                <c:pt idx="15">
                  <c:v>FIRE STATION 2</c:v>
                </c:pt>
                <c:pt idx="16">
                  <c:v>FIRE STATION 9</c:v>
                </c:pt>
                <c:pt idx="17">
                  <c:v>FIRE STATION 7</c:v>
                </c:pt>
                <c:pt idx="18">
                  <c:v>FIRE STATION 1</c:v>
                </c:pt>
                <c:pt idx="19">
                  <c:v>CALIFORNIA BUILDING</c:v>
                </c:pt>
                <c:pt idx="20">
                  <c:v>NW POOL - OFFICE, LOCKER ROOMS</c:v>
                </c:pt>
                <c:pt idx="21">
                  <c:v>SOUTHSIDE SCHOOL</c:v>
                </c:pt>
                <c:pt idx="22">
                  <c:v>IDLEWILD PARK - POOL</c:v>
                </c:pt>
                <c:pt idx="23">
                  <c:v>FIRE STATION 12</c:v>
                </c:pt>
                <c:pt idx="24">
                  <c:v>FIRE STATION 19</c:v>
                </c:pt>
                <c:pt idx="25">
                  <c:v>FIRE STATION 8</c:v>
                </c:pt>
                <c:pt idx="26">
                  <c:v>CITY HALL - PARKING GARAGE</c:v>
                </c:pt>
              </c:strCache>
            </c:strRef>
          </c:cat>
          <c:val>
            <c:numRef>
              <c:f>('FY17Required Maint Hrs vs Actls'!$D$3:$D$28,'FY17Required Maint Hrs vs Actls'!$D$40)</c:f>
              <c:numCache>
                <c:formatCode>_(* #,##0_);_(* \(#,##0\);_(* "-"??_);_(@_)</c:formatCode>
                <c:ptCount val="27"/>
                <c:pt idx="0">
                  <c:v>3577</c:v>
                </c:pt>
                <c:pt idx="1">
                  <c:v>2194</c:v>
                </c:pt>
                <c:pt idx="2">
                  <c:v>685</c:v>
                </c:pt>
                <c:pt idx="3">
                  <c:v>1964</c:v>
                </c:pt>
                <c:pt idx="4">
                  <c:v>1093</c:v>
                </c:pt>
                <c:pt idx="5">
                  <c:v>285</c:v>
                </c:pt>
                <c:pt idx="6">
                  <c:v>437</c:v>
                </c:pt>
                <c:pt idx="7">
                  <c:v>348</c:v>
                </c:pt>
                <c:pt idx="8">
                  <c:v>0</c:v>
                </c:pt>
                <c:pt idx="9">
                  <c:v>260</c:v>
                </c:pt>
                <c:pt idx="10">
                  <c:v>120</c:v>
                </c:pt>
                <c:pt idx="11">
                  <c:v>164</c:v>
                </c:pt>
                <c:pt idx="12">
                  <c:v>174</c:v>
                </c:pt>
                <c:pt idx="13">
                  <c:v>315</c:v>
                </c:pt>
                <c:pt idx="14">
                  <c:v>298</c:v>
                </c:pt>
                <c:pt idx="15">
                  <c:v>191</c:v>
                </c:pt>
                <c:pt idx="16">
                  <c:v>115</c:v>
                </c:pt>
                <c:pt idx="17">
                  <c:v>179</c:v>
                </c:pt>
                <c:pt idx="18">
                  <c:v>249</c:v>
                </c:pt>
                <c:pt idx="19">
                  <c:v>353</c:v>
                </c:pt>
                <c:pt idx="20">
                  <c:v>0</c:v>
                </c:pt>
                <c:pt idx="21">
                  <c:v>100</c:v>
                </c:pt>
                <c:pt idx="22">
                  <c:v>1279</c:v>
                </c:pt>
                <c:pt idx="23">
                  <c:v>85</c:v>
                </c:pt>
                <c:pt idx="24">
                  <c:v>116</c:v>
                </c:pt>
                <c:pt idx="25">
                  <c:v>83</c:v>
                </c:pt>
                <c:pt idx="26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8-4DBF-B56C-61DE5845D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787904"/>
        <c:axId val="821788448"/>
      </c:barChart>
      <c:catAx>
        <c:axId val="82178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1788448"/>
        <c:crosses val="autoZero"/>
        <c:auto val="1"/>
        <c:lblAlgn val="ctr"/>
        <c:lblOffset val="100"/>
        <c:noMultiLvlLbl val="0"/>
      </c:catAx>
      <c:valAx>
        <c:axId val="82178844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821787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7D091-18FD-4753-9081-A1525AD0B1FF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AA9D-FBCB-43F5-A0A0-B2B956972B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21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0"/>
            <a:ext cx="3011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1" y="0"/>
            <a:ext cx="3011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4A1CB5BC-32E4-45FE-8024-23FAC4E01B85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205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66813" y="690563"/>
            <a:ext cx="46164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695327" y="4386263"/>
            <a:ext cx="55594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742" tIns="45871" rIns="91742" bIns="45871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Click to edit Master text styles</a:t>
            </a:r>
          </a:p>
          <a:p>
            <a:pPr>
              <a:defRPr/>
            </a:pPr>
            <a:r>
              <a:rPr lang="en-US" altLang="zh-CN" dirty="0"/>
              <a:t>Second level</a:t>
            </a:r>
          </a:p>
          <a:p>
            <a:pPr>
              <a:defRPr/>
            </a:pPr>
            <a:r>
              <a:rPr lang="en-US" altLang="zh-CN" dirty="0"/>
              <a:t>Third level</a:t>
            </a:r>
          </a:p>
          <a:p>
            <a:pPr>
              <a:defRPr/>
            </a:pPr>
            <a:r>
              <a:rPr lang="en-US" altLang="zh-CN" dirty="0"/>
              <a:t>Fourth level</a:t>
            </a:r>
          </a:p>
          <a:p>
            <a:pPr>
              <a:defRPr/>
            </a:pPr>
            <a:r>
              <a:rPr lang="en-US" altLang="zh-CN" dirty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526"/>
            <a:ext cx="3011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1" y="8772526"/>
            <a:ext cx="3011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7F9C1127-11A2-46F1-853A-35319BCAD5F7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57599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399FAA9-81A7-4695-A052-6F991D4C8B95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104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B70EFED-A54D-4326-AAB1-2B241057DB92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5604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050925"/>
            <a:ext cx="7559675" cy="5670550"/>
          </a:xfrm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242888" y="1319214"/>
            <a:ext cx="8513762" cy="4779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r>
              <a:rPr lang="en-US" altLang="en-US" dirty="0" smtClean="0">
                <a:ea typeface="等线"/>
              </a:rPr>
              <a:t>Without fund balance, property tax and Ctax are 57% of the revenues</a:t>
            </a:r>
          </a:p>
        </p:txBody>
      </p:sp>
    </p:spTree>
    <p:extLst>
      <p:ext uri="{BB962C8B-B14F-4D97-AF65-F5344CB8AC3E}">
        <p14:creationId xmlns:p14="http://schemas.microsoft.com/office/powerpoint/2010/main" val="1508520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Requested budget more than available</a:t>
            </a:r>
            <a:r>
              <a:rPr lang="en-US" baseline="0" dirty="0" smtClean="0"/>
              <a:t> revenues so total does not match to revenue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2D03045-0B56-476D-8191-271A3710F952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40633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361439C-77E1-4919-A266-1FC338D59347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52710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3DA56E-6631-4479-A7DA-2465ECBCB362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302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Salary Savings=vacancy</a:t>
            </a:r>
            <a:r>
              <a:rPr lang="en-US" baseline="0" dirty="0" smtClean="0"/>
              <a:t> factor</a:t>
            </a:r>
          </a:p>
          <a:p>
            <a:r>
              <a:rPr lang="en-US" baseline="0" dirty="0" smtClean="0"/>
              <a:t>Use $3,187,128 of excess fund balance-after use fund balance at 8.3%</a:t>
            </a:r>
          </a:p>
          <a:p>
            <a:r>
              <a:rPr lang="en-US" baseline="0" dirty="0" smtClean="0"/>
              <a:t>Departmental Reductions may require reductions in force.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9FA0C24-605D-46D7-80AE-03D4841FDE79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8899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5E078C-361C-4194-9DF3-A9A5A950B546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37264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Reduction</a:t>
            </a:r>
            <a:r>
              <a:rPr lang="en-US" sz="1200" baseline="0" dirty="0" smtClean="0"/>
              <a:t> in Fleed </a:t>
            </a:r>
            <a:r>
              <a:rPr lang="en-US" sz="1200" dirty="0" smtClean="0"/>
              <a:t>does not allow Fleet to purchase more than $2m-$3m in replacements year to year, useful life of vehicles continue to be increased and repair costs increase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330BDF9-A539-41C6-80E4-9D7076544542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83527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D8C0DB2-F113-414D-9DC2-701A9849996F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98244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D47A27-D5F5-409B-A922-8335209824DB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653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3AFBA4-C046-4972-9334-69B1AFA9A059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23499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3B3A10E-8C32-410A-BCDA-9AAD38118891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67541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FB4B46-2FD0-4413-A61A-CA757E44A59C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5174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286869-9DF9-46FC-8C33-B13630BEEAFA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8442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5C1D75-E403-4FAB-B1DF-B7FEEAD4B878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2082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2DF1A5-1DED-49C2-8A72-C57CB4FAAACA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6294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00E8BF-A439-4E55-A66F-2C298A1D3B0B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29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92867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C3A5D5B-D9BD-438C-A5FA-74689D38A200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30660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00634B7-9E69-4302-82F3-832713BE77A0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46060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FE37BBB-6912-403E-9518-8AC8A12A066D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32887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15E976-492B-4959-A426-8FFE4D05BE11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2022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E10185-6682-4933-A4CB-1D416A296023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4902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513" y="0"/>
            <a:ext cx="1587" cy="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3491" name="Notes Placeholder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242888" y="1319214"/>
            <a:ext cx="8513762" cy="4779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r>
              <a:rPr lang="en-US" altLang="en-US" dirty="0" smtClean="0">
                <a:ea typeface="等线"/>
              </a:rPr>
              <a:t>Admin</a:t>
            </a:r>
            <a:r>
              <a:rPr lang="en-US" altLang="en-US" baseline="0" dirty="0" smtClean="0">
                <a:ea typeface="等线"/>
              </a:rPr>
              <a:t> c</a:t>
            </a:r>
            <a:r>
              <a:rPr lang="en-US" altLang="en-US" dirty="0" smtClean="0">
                <a:ea typeface="等线"/>
              </a:rPr>
              <a:t>ost are for risk and indirect costs</a:t>
            </a:r>
          </a:p>
          <a:p>
            <a:r>
              <a:rPr lang="en-US" altLang="en-US" dirty="0" smtClean="0">
                <a:ea typeface="等线"/>
              </a:rPr>
              <a:t>Special Events support</a:t>
            </a:r>
            <a:r>
              <a:rPr lang="en-US" altLang="en-US" baseline="0" dirty="0" smtClean="0">
                <a:ea typeface="等线"/>
              </a:rPr>
              <a:t> includes 1 position at $157,915</a:t>
            </a:r>
            <a:endParaRPr lang="en-US" altLang="en-US" dirty="0" smtClean="0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198934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513" y="0"/>
            <a:ext cx="1587" cy="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3491" name="Notes Placeholder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242888" y="1319214"/>
            <a:ext cx="8513762" cy="4779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endParaRPr lang="en-US" altLang="en-US" dirty="0" smtClean="0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9985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BF4C14-27EF-40B1-91C1-9CE650BB981F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39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9553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515E11D-61FB-44D9-AE55-515F9DCC5DEC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0650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B70478-D58A-4C9F-8F76-72CC65E88568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6149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19A5FC-2B9A-460B-ABEB-3871A4D2BD93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888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0A179E1-EC88-4ED5-8B8D-4CCAC6418D03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26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Salary savings=vacancy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69EF22-177E-42DD-A2A2-937EF8609C92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573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Fund balance available if</a:t>
            </a:r>
            <a:r>
              <a:rPr lang="en-US" baseline="0" dirty="0" smtClean="0"/>
              <a:t> fund balance at 8.3%  $2,378,917</a:t>
            </a:r>
          </a:p>
          <a:p>
            <a:r>
              <a:rPr lang="en-US" baseline="0" dirty="0" smtClean="0"/>
              <a:t>Sale of Land available  $1,885,633</a:t>
            </a:r>
            <a:endParaRPr lang="en-US" dirty="0" smtClean="0"/>
          </a:p>
          <a:p>
            <a:r>
              <a:rPr lang="en-US" dirty="0" smtClean="0"/>
              <a:t>If fund deficit and CIP total left $3,187,128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Services and Supplies are estimated at 20% of prior year savings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Note Only: Additional Fund balance available if fund balance at 7.5%  $1,367,458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6897787-BD50-480B-B359-7DB2CFA4F885}" type="datetime1">
              <a:rPr lang="en-US" altLang="en-US" smtClean="0"/>
              <a:t>2/16/2018</a:t>
            </a:fld>
            <a:endParaRPr lang="en-US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C1127-11A2-46F1-853A-35319BCAD5F7}" type="slidenum">
              <a:rPr lang="en-US" altLang="en-US" smtClean="0"/>
              <a:pPr>
                <a:defRPr/>
              </a:pPr>
              <a:t>10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271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FBE1-8F90-4E95-BBCD-766FD2C12E62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9F7A-EF04-496A-9FB2-45E800A6AA8C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059D-45F2-4C74-9650-B03F9EACDD74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288C-DC45-4157-B764-01021E50F9BA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3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127250" cy="5976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888" y="122238"/>
            <a:ext cx="6234112" cy="5976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335F-E79D-4460-8345-345A39F254B7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C143-5E4B-46A2-B867-FCD72BF9E0A8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6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122238"/>
            <a:ext cx="7145337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99EE-A970-448B-860F-9D2D7DFFD004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24B6-02D9-4798-B3F2-0C2C88910712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7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6E28A-56FB-41BC-8F4F-7DCF097E9299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12CE-BE14-4DCA-A857-A059594D6395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5B285-6B0C-47DE-800D-E3CF53B13FD8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7E9E7-4BF3-4756-B7B6-F327DFF69781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6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319213"/>
            <a:ext cx="4179887" cy="4779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319213"/>
            <a:ext cx="4181475" cy="4779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341E-AE04-4276-87A4-1FFD6387226D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8E05-D8D6-4CBC-A65E-79726660E9A6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3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28D3-0F49-4482-B49C-7D513D1724CC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D365-65C7-449B-9BE7-B5BF42243F05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6462-27DF-4429-BED5-F90CE7924973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3234-D7CF-4CA1-AD95-C294526BADA0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78F2-087B-40F9-941C-DA7545E08AC3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515D-D85A-4EBF-908F-8BCC509E214B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E39C-44C2-4D56-BABD-B2BBCBDBD7AC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D072-2E70-4874-A014-8D891B885568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0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F56E-DDE6-46D5-A6E3-BAC16F425857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540F-5FB8-4449-B31C-2E52325EA220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8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1588"/>
            <a:ext cx="9144000" cy="827087"/>
          </a:xfrm>
          <a:prstGeom prst="rect">
            <a:avLst/>
          </a:prstGeom>
          <a:gradFill rotWithShape="1">
            <a:gsLst>
              <a:gs pos="0">
                <a:srgbClr val="0C0C0C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2888" y="122238"/>
            <a:ext cx="71453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8" y="1319213"/>
            <a:ext cx="851376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9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80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483AC5B3-8994-4789-A50C-3AAD068400E4}" type="datetime1">
              <a:rPr lang="en-US" altLang="en-US" smtClean="0"/>
              <a:t>2/16/2018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030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8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031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80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8B151ED1-8317-4E12-97B1-CE4D565AFC33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pic>
        <p:nvPicPr>
          <p:cNvPr id="1032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85725"/>
            <a:ext cx="7239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5pPr>
      <a:lvl6pPr marL="9144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6pPr>
      <a:lvl7pPr marL="13716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7pPr>
      <a:lvl8pPr marL="18288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8pPr>
      <a:lvl9pPr marL="22860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8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9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2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 flipV="1">
            <a:off x="0" y="2065338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6" name="Title 1"/>
          <p:cNvSpPr>
            <a:spLocks noGrp="1" noChangeArrowheads="1"/>
          </p:cNvSpPr>
          <p:nvPr>
            <p:ph type="title"/>
          </p:nvPr>
        </p:nvSpPr>
        <p:spPr>
          <a:xfrm>
            <a:off x="1846317" y="2440753"/>
            <a:ext cx="7431033" cy="753297"/>
          </a:xfrm>
        </p:spPr>
        <p:txBody>
          <a:bodyPr anchor="b"/>
          <a:lstStyle/>
          <a:p>
            <a:pPr>
              <a:lnSpc>
                <a:spcPts val="3600"/>
              </a:lnSpc>
            </a:pPr>
            <a:r>
              <a:rPr lang="en-US" altLang="zh-CN" sz="3600" b="1" dirty="0" smtClean="0"/>
              <a:t>City of Reno Council </a:t>
            </a:r>
            <a:r>
              <a:rPr lang="en-US" altLang="zh-CN" sz="3600" b="1" dirty="0" smtClean="0"/>
              <a:t>Workshop </a:t>
            </a:r>
            <a:endParaRPr lang="en-US" altLang="zh-CN" sz="3600" b="1" dirty="0" smtClean="0"/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4294967295"/>
          </p:nvPr>
        </p:nvSpPr>
        <p:spPr>
          <a:xfrm>
            <a:off x="2832100" y="3212442"/>
            <a:ext cx="6311900" cy="8175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F2F2F2"/>
                </a:solidFill>
              </a:rPr>
              <a:t>Finance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F2F2F2"/>
                </a:solidFill>
              </a:rPr>
              <a:t>February 21, 2018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000" dirty="0" smtClean="0">
              <a:solidFill>
                <a:srgbClr val="000000"/>
              </a:solidFill>
            </a:endParaRP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7" y="1668051"/>
            <a:ext cx="1447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General Fund 17/18 </a:t>
            </a:r>
            <a:br>
              <a:rPr lang="en-US" sz="2600" dirty="0" smtClean="0"/>
            </a:br>
            <a:r>
              <a:rPr lang="en-US" sz="2600" dirty="0" smtClean="0"/>
              <a:t>Re-Estimated Budget Potential Balancing 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194638"/>
              </p:ext>
            </p:extLst>
          </p:nvPr>
        </p:nvGraphicFramePr>
        <p:xfrm>
          <a:off x="246993" y="1956963"/>
          <a:ext cx="8650013" cy="267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Worksheet" r:id="rId4" imgW="4000586" imgH="1361999" progId="Excel.Sheet.12">
                  <p:embed/>
                </p:oleObj>
              </mc:Choice>
              <mc:Fallback>
                <p:oleObj name="Worksheet" r:id="rId4" imgW="4000586" imgH="13619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993" y="1956963"/>
                        <a:ext cx="8650013" cy="2678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10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 flipV="1">
            <a:off x="0" y="2105025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6" name="Title 1"/>
          <p:cNvSpPr>
            <a:spLocks noGrp="1" noChangeArrowheads="1"/>
          </p:cNvSpPr>
          <p:nvPr>
            <p:ph type="title"/>
          </p:nvPr>
        </p:nvSpPr>
        <p:spPr>
          <a:xfrm>
            <a:off x="3043549" y="2511328"/>
            <a:ext cx="4086915" cy="927860"/>
          </a:xfrm>
        </p:spPr>
        <p:txBody>
          <a:bodyPr anchor="b"/>
          <a:lstStyle/>
          <a:p>
            <a:pPr>
              <a:lnSpc>
                <a:spcPts val="3600"/>
              </a:lnSpc>
            </a:pPr>
            <a:r>
              <a:rPr lang="en-US" altLang="zh-CN" sz="4000" b="1" dirty="0" smtClean="0"/>
              <a:t>FY 18/19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11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1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7145337" cy="1050925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FY 18/19 General Fund Revenues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City of Reno</a:t>
            </a:r>
            <a:endParaRPr lang="en-US" altLang="en-US" sz="1800" dirty="0" smtClean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701824DB-FA88-4F8D-8D89-2CA7AE22C7D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12</a:t>
            </a:fld>
            <a:endParaRPr lang="en-US" altLang="en-US" sz="1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50271412"/>
              </p:ext>
            </p:extLst>
          </p:nvPr>
        </p:nvGraphicFramePr>
        <p:xfrm>
          <a:off x="130296" y="1025271"/>
          <a:ext cx="8883408" cy="541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84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FY </a:t>
            </a:r>
            <a:r>
              <a:rPr lang="en-US" altLang="zh-CN" sz="2400" dirty="0" smtClean="0"/>
              <a:t>18/19 General Fund Expenditures by Category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13</a:t>
            </a:r>
            <a:endParaRPr lang="en-US" altLang="en-US" sz="18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40382052"/>
              </p:ext>
            </p:extLst>
          </p:nvPr>
        </p:nvGraphicFramePr>
        <p:xfrm>
          <a:off x="530087" y="1152939"/>
          <a:ext cx="8083825" cy="520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9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FY </a:t>
            </a:r>
            <a:r>
              <a:rPr lang="en-US" altLang="zh-CN" sz="2400" dirty="0" smtClean="0"/>
              <a:t>18/19 General Fund Expenditures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14</a:t>
            </a:r>
            <a:endParaRPr lang="en-US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647092" y="5882054"/>
            <a:ext cx="632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Other-reduced by Freight House, BID, non-city programs arts &amp; culture, baseball, transfers out, debt service, capital, pay go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51307939"/>
              </p:ext>
            </p:extLst>
          </p:nvPr>
        </p:nvGraphicFramePr>
        <p:xfrm>
          <a:off x="350044" y="1153535"/>
          <a:ext cx="8443912" cy="495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4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3694"/>
            <a:ext cx="7145337" cy="838278"/>
          </a:xfrm>
        </p:spPr>
        <p:txBody>
          <a:bodyPr/>
          <a:lstStyle/>
          <a:p>
            <a:r>
              <a:rPr lang="en-US" sz="3000" dirty="0" smtClean="0"/>
              <a:t>FY 18/19 </a:t>
            </a:r>
            <a:r>
              <a:rPr lang="en-US" dirty="0" smtClean="0"/>
              <a:t>General</a:t>
            </a:r>
            <a:r>
              <a:rPr lang="en-US" sz="3000" dirty="0" smtClean="0"/>
              <a:t> Fund Summary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19246"/>
              </p:ext>
            </p:extLst>
          </p:nvPr>
        </p:nvGraphicFramePr>
        <p:xfrm>
          <a:off x="2308361" y="935502"/>
          <a:ext cx="3314673" cy="5313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Worksheet" r:id="rId4" imgW="3143082" imgH="5038711" progId="Excel.Sheet.12">
                  <p:embed/>
                </p:oleObj>
              </mc:Choice>
              <mc:Fallback>
                <p:oleObj name="Worksheet" r:id="rId4" imgW="3143082" imgH="5038711" progId="Excel.Sheet.12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361" y="935502"/>
                        <a:ext cx="3314673" cy="53136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15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53337"/>
              </p:ext>
            </p:extLst>
          </p:nvPr>
        </p:nvGraphicFramePr>
        <p:xfrm>
          <a:off x="341313" y="1012825"/>
          <a:ext cx="9126537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Worksheet" r:id="rId3" imgW="8985274" imgH="5086435" progId="Excel.Sheet.12">
                  <p:embed/>
                </p:oleObj>
              </mc:Choice>
              <mc:Fallback>
                <p:oleObj name="Worksheet" r:id="rId3" imgW="8985274" imgH="5086435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313" y="1012825"/>
                        <a:ext cx="9126537" cy="516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uFillTx/>
                <a:latin typeface="Arial" pitchFamily="34" charset="0"/>
                <a:cs typeface="Arial" pitchFamily="34" charset="0"/>
              </a:rPr>
              <a:t>FY18/19 Non-Discretionary PCR’s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16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7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06" y="34616"/>
            <a:ext cx="7145337" cy="714375"/>
          </a:xfrm>
        </p:spPr>
        <p:txBody>
          <a:bodyPr/>
          <a:lstStyle/>
          <a:p>
            <a:r>
              <a:rPr lang="en-US" sz="2800" dirty="0" smtClean="0"/>
              <a:t>General Fund 18/19 </a:t>
            </a:r>
            <a:br>
              <a:rPr lang="en-US" sz="2800" dirty="0" smtClean="0"/>
            </a:br>
            <a:r>
              <a:rPr lang="en-US" sz="2800" dirty="0" smtClean="0"/>
              <a:t>Potential Budget Balancing Ideas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96742"/>
              </p:ext>
            </p:extLst>
          </p:nvPr>
        </p:nvGraphicFramePr>
        <p:xfrm>
          <a:off x="1048754" y="1174508"/>
          <a:ext cx="6752204" cy="501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Worksheet" r:id="rId4" imgW="4600755" imgH="3419660" progId="Excel.Sheet.12">
                  <p:embed/>
                </p:oleObj>
              </mc:Choice>
              <mc:Fallback>
                <p:oleObj name="Worksheet" r:id="rId4" imgW="4600755" imgH="3419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8754" y="1174508"/>
                        <a:ext cx="6752204" cy="501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17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A66F84FA-F51B-4009-9F7D-2580FE5F8E2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18</a:t>
            </a:fld>
            <a:endParaRPr lang="en-US" altLang="en-US" sz="1800" dirty="0"/>
          </a:p>
        </p:txBody>
      </p:sp>
      <p:pic>
        <p:nvPicPr>
          <p:cNvPr id="6147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 flipV="1">
            <a:off x="0" y="2065338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9468" y="2600752"/>
            <a:ext cx="7485063" cy="900357"/>
          </a:xfrm>
        </p:spPr>
        <p:txBody>
          <a:bodyPr anchor="b"/>
          <a:lstStyle/>
          <a:p>
            <a:pPr algn="ctr"/>
            <a:r>
              <a:rPr lang="en-US" altLang="zh-CN" sz="4000" b="1" dirty="0" smtClean="0"/>
              <a:t>Balanced Budget Strategies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Budget Balancing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Historically Reno has balanced the General Fund Budget by: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Use of Beginning Fund Balance in excess of 7%.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Funding Reduced for Risk (when reserves in Risk more than required.)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Kept funding flat for Workers Comp (Prohibits City from reducing Heart-Lung Liability.)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Kept Funding flat for Motor Vehicle Rental.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Build in anticipated salary savings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Build in anticipated current year services and supplies savings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Reduced Contingency - $1.1m reduction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Other 1-time funds –property sales; CIP savings; medical premium holidays.</a:t>
            </a:r>
          </a:p>
          <a:p>
            <a:pPr lvl="1">
              <a:spcBef>
                <a:spcPts val="1200"/>
              </a:spcBef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19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01A1BE49-5BA1-48ED-9F68-DB22E15FF62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800" dirty="0"/>
          </a:p>
        </p:txBody>
      </p:sp>
      <p:pic>
        <p:nvPicPr>
          <p:cNvPr id="4099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 flipV="1">
            <a:off x="567558" y="1454123"/>
            <a:ext cx="8224346" cy="4993508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01" name="TextBox 10"/>
          <p:cNvSpPr>
            <a:spLocks noChangeArrowheads="1"/>
          </p:cNvSpPr>
          <p:nvPr/>
        </p:nvSpPr>
        <p:spPr bwMode="auto">
          <a:xfrm>
            <a:off x="960931" y="1114481"/>
            <a:ext cx="8183069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804863" indent="-3476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1000" dirty="0">
                <a:solidFill>
                  <a:schemeClr val="bg1"/>
                </a:solidFill>
              </a:rPr>
              <a:t> </a:t>
            </a:r>
          </a:p>
          <a:p>
            <a:endParaRPr lang="en-US" altLang="en-US" sz="1500" u="sng" dirty="0">
              <a:solidFill>
                <a:schemeClr val="bg1"/>
              </a:solidFill>
            </a:endParaRPr>
          </a:p>
          <a:p>
            <a:r>
              <a:rPr lang="en-US" altLang="en-US" sz="4000" u="sng" dirty="0" smtClean="0">
                <a:solidFill>
                  <a:schemeClr val="bg1"/>
                </a:solidFill>
              </a:rPr>
              <a:t>February 21, 2018 Agenda:</a:t>
            </a:r>
          </a:p>
          <a:p>
            <a:pPr marL="571500" indent="-5715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solidFill>
                  <a:schemeClr val="bg1"/>
                </a:solidFill>
              </a:rPr>
              <a:t>Fiscal Overview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solidFill>
                  <a:schemeClr val="bg1"/>
                </a:solidFill>
              </a:rPr>
              <a:t>Balanced Budget Strategies</a:t>
            </a:r>
          </a:p>
          <a:p>
            <a:pPr marL="571500" indent="-5715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solidFill>
                  <a:schemeClr val="bg1"/>
                </a:solidFill>
              </a:rPr>
              <a:t>Program Change Requests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solidFill>
                  <a:schemeClr val="bg1"/>
                </a:solidFill>
              </a:rPr>
              <a:t>Capital Improvement Plan (CIP)</a:t>
            </a:r>
          </a:p>
          <a:p>
            <a:pPr marL="571500" indent="-5715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solidFill>
                  <a:schemeClr val="bg1"/>
                </a:solidFill>
              </a:rPr>
              <a:t>Debt Overview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marL="0" indent="0"/>
            <a:endParaRPr lang="en-US" altLang="en-US" sz="2800" dirty="0">
              <a:solidFill>
                <a:schemeClr val="bg1"/>
              </a:solidFill>
            </a:endParaRPr>
          </a:p>
          <a:p>
            <a:pPr lvl="1"/>
            <a:endParaRPr lang="en-US" altLang="en-US" sz="15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Reduction Strategies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Departmental Budget Reduction Strategies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Across the board % reduction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Department reductions factoring in % of the Total Budget.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Reducing Non-Core services.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Reduction in Force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Strategies for Use of 1-time Resources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Fiscal Year end savings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Increase Fund Balance/OPEB Funding/Workers Comp Funding</a:t>
            </a:r>
            <a:endParaRPr lang="en-US" sz="18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One time capital </a:t>
            </a:r>
            <a:r>
              <a:rPr lang="en-US" sz="1800" dirty="0"/>
              <a:t>projects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One time department </a:t>
            </a:r>
            <a:r>
              <a:rPr lang="en-US" sz="1800" dirty="0"/>
              <a:t>requested </a:t>
            </a:r>
            <a:r>
              <a:rPr lang="en-US" sz="1800" dirty="0" smtClean="0"/>
              <a:t>increases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/>
              <a:t>1-time revenues-property sales</a:t>
            </a:r>
            <a:endParaRPr lang="en-US" sz="2000" b="1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One time capital projects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1400" dirty="0" smtClean="0"/>
          </a:p>
          <a:p>
            <a:pPr lvl="1"/>
            <a:endParaRPr lang="en-US" sz="14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12CE-BE14-4DCA-A857-A059594D6395}" type="slidenum">
              <a:rPr lang="en-US" altLang="en-US" smtClean="0"/>
              <a:pPr>
                <a:defRPr/>
              </a:pPr>
              <a:t>21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EC5C45E0-D56E-45AE-81BB-3A2D30C3090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22</a:t>
            </a:fld>
            <a:endParaRPr lang="en-US" altLang="en-US" sz="1800" dirty="0"/>
          </a:p>
        </p:txBody>
      </p:sp>
      <p:pic>
        <p:nvPicPr>
          <p:cNvPr id="81923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6"/>
          <p:cNvSpPr>
            <a:spLocks noChangeArrowheads="1"/>
          </p:cNvSpPr>
          <p:nvPr/>
        </p:nvSpPr>
        <p:spPr bwMode="auto">
          <a:xfrm flipV="1">
            <a:off x="0" y="1931988"/>
            <a:ext cx="9144000" cy="24733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2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7898" y="2576102"/>
            <a:ext cx="7328204" cy="1185096"/>
          </a:xfrm>
        </p:spPr>
        <p:txBody>
          <a:bodyPr anchor="b"/>
          <a:lstStyle/>
          <a:p>
            <a:pPr algn="ctr" eaLnBrk="1" hangingPunct="1">
              <a:lnSpc>
                <a:spcPts val="3600"/>
              </a:lnSpc>
            </a:pPr>
            <a:r>
              <a:rPr lang="en-US" altLang="zh-CN" sz="4000" b="1" dirty="0" smtClean="0"/>
              <a:t>FY 18/19 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>Program Change Requests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PCR’s Totals by Department/Fund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74293"/>
              </p:ext>
            </p:extLst>
          </p:nvPr>
        </p:nvGraphicFramePr>
        <p:xfrm>
          <a:off x="59070" y="1361541"/>
          <a:ext cx="9025860" cy="453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Worksheet" r:id="rId3" imgW="8591526" imgH="4314782" progId="Excel.Sheet.12">
                  <p:embed/>
                </p:oleObj>
              </mc:Choice>
              <mc:Fallback>
                <p:oleObj name="Worksheet" r:id="rId3" imgW="8591526" imgH="43147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70" y="1361541"/>
                        <a:ext cx="9025860" cy="4532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23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FTE’s by Department/Fund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66921"/>
              </p:ext>
            </p:extLst>
          </p:nvPr>
        </p:nvGraphicFramePr>
        <p:xfrm>
          <a:off x="52552" y="1644877"/>
          <a:ext cx="9038897" cy="377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Worksheet" r:id="rId3" imgW="7829718" imgH="3266890" progId="Excel.Sheet.12">
                  <p:embed/>
                </p:oleObj>
              </mc:Choice>
              <mc:Fallback>
                <p:oleObj name="Worksheet" r:id="rId3" imgW="7829718" imgH="326689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52" y="1644877"/>
                        <a:ext cx="9038897" cy="3771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24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EC5C45E0-D56E-45AE-81BB-3A2D30C3090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25</a:t>
            </a:fld>
            <a:endParaRPr lang="en-US" altLang="en-US" sz="1800" dirty="0"/>
          </a:p>
        </p:txBody>
      </p:sp>
      <p:pic>
        <p:nvPicPr>
          <p:cNvPr id="81923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6"/>
          <p:cNvSpPr>
            <a:spLocks noChangeArrowheads="1"/>
          </p:cNvSpPr>
          <p:nvPr/>
        </p:nvSpPr>
        <p:spPr bwMode="auto">
          <a:xfrm flipV="1">
            <a:off x="0" y="1931988"/>
            <a:ext cx="9144000" cy="24733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2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38401"/>
            <a:ext cx="8878479" cy="1637040"/>
          </a:xfrm>
        </p:spPr>
        <p:txBody>
          <a:bodyPr anchor="b"/>
          <a:lstStyle/>
          <a:p>
            <a:pPr algn="ctr" eaLnBrk="1" hangingPunct="1">
              <a:lnSpc>
                <a:spcPts val="3600"/>
              </a:lnSpc>
            </a:pPr>
            <a:r>
              <a:rPr lang="en-US" altLang="zh-CN" sz="4000" b="1" dirty="0" smtClean="0"/>
              <a:t>FY 18/19 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>Capital Improvement Plan (CIP)</a:t>
            </a:r>
            <a:br>
              <a:rPr lang="en-US" altLang="zh-CN" sz="4000" b="1" dirty="0" smtClean="0"/>
            </a:br>
            <a:endParaRPr lang="en-US" altLang="zh-CN" sz="40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itle 1"/>
          <p:cNvSpPr>
            <a:spLocks noGrp="1" noChangeArrowheads="1"/>
          </p:cNvSpPr>
          <p:nvPr>
            <p:ph type="title"/>
          </p:nvPr>
        </p:nvSpPr>
        <p:spPr>
          <a:xfrm>
            <a:off x="242888" y="122238"/>
            <a:ext cx="7697787" cy="714375"/>
          </a:xfrm>
        </p:spPr>
        <p:txBody>
          <a:bodyPr/>
          <a:lstStyle/>
          <a:p>
            <a:r>
              <a:rPr lang="en-US" altLang="zh-CN" dirty="0" smtClean="0"/>
              <a:t>FY 18/19 Capital Improvement Plan (CIP)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City of Reno</a:t>
            </a:r>
            <a:endParaRPr lang="en-US" altLang="en-US" sz="180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26</a:t>
            </a:r>
            <a:endParaRPr lang="en-US" altLang="en-US" sz="1800" dirty="0"/>
          </a:p>
        </p:txBody>
      </p:sp>
      <p:sp>
        <p:nvSpPr>
          <p:cNvPr id="82949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242888" y="1455134"/>
            <a:ext cx="8555804" cy="4779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The Capital Improvement Plan guides the construction and major maintenance of City facilities and infrastructure.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/>
              <a:t>C</a:t>
            </a:r>
            <a:r>
              <a:rPr lang="en-US" altLang="zh-CN" sz="2400" dirty="0" smtClean="0"/>
              <a:t>onstitutes a critical component in the City’s system of planning, monitoring, and managing municipal activities.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Links together in a single process the annual cycle of planning, budgeting, implementation, and quality assessment activities.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CIP Committee met in February to review FY 18/19 projects and provide recommendations for projects to be funded.   </a:t>
            </a:r>
          </a:p>
          <a:p>
            <a:pPr>
              <a:spcAft>
                <a:spcPts val="600"/>
              </a:spcAft>
            </a:pPr>
            <a:endParaRPr lang="en-US" altLang="zh-CN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Improvement Plan by Fund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16273"/>
              </p:ext>
            </p:extLst>
          </p:nvPr>
        </p:nvGraphicFramePr>
        <p:xfrm>
          <a:off x="59179" y="1450427"/>
          <a:ext cx="9024428" cy="441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Worksheet" r:id="rId4" imgW="6543807" imgH="3200485" progId="Excel.Sheet.12">
                  <p:embed/>
                </p:oleObj>
              </mc:Choice>
              <mc:Fallback>
                <p:oleObj name="Worksheet" r:id="rId4" imgW="6543807" imgH="3200485" progId="Excel.Sheet.12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9" y="1450427"/>
                        <a:ext cx="9024428" cy="44156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27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itle 1"/>
          <p:cNvSpPr>
            <a:spLocks noGrp="1" noChangeArrowheads="1"/>
          </p:cNvSpPr>
          <p:nvPr>
            <p:ph type="title"/>
          </p:nvPr>
        </p:nvSpPr>
        <p:spPr>
          <a:xfrm>
            <a:off x="242888" y="122238"/>
            <a:ext cx="8443912" cy="714375"/>
          </a:xfrm>
        </p:spPr>
        <p:txBody>
          <a:bodyPr/>
          <a:lstStyle/>
          <a:p>
            <a:r>
              <a:rPr lang="en-US" altLang="zh-CN" dirty="0" smtClean="0"/>
              <a:t>FY 18/19 Capital Improvement Plan (CIP)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City of Reno</a:t>
            </a:r>
            <a:endParaRPr lang="en-US" altLang="en-US" sz="180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28</a:t>
            </a:r>
            <a:endParaRPr lang="en-US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42888" y="994909"/>
            <a:ext cx="7866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Funding Source:  City Capital Projects Fund </a:t>
            </a:r>
            <a:r>
              <a:rPr lang="en-US" sz="2000" dirty="0" smtClean="0"/>
              <a:t>(Fund 30000) is </a:t>
            </a:r>
            <a:r>
              <a:rPr lang="en-US" sz="2000" dirty="0"/>
              <a:t>funded via a General Fund Transfer. </a:t>
            </a:r>
            <a:r>
              <a:rPr lang="en-US" sz="2000" dirty="0" smtClean="0"/>
              <a:t>Of </a:t>
            </a:r>
            <a:r>
              <a:rPr lang="en-US" sz="2000" dirty="0"/>
              <a:t>all the CIP funds, this is the least restrictive, and thus gets the most competition for projects.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56006"/>
              </p:ext>
            </p:extLst>
          </p:nvPr>
        </p:nvGraphicFramePr>
        <p:xfrm>
          <a:off x="215458" y="2262816"/>
          <a:ext cx="8747709" cy="392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Worksheet" r:id="rId4" imgW="7391458" imgH="3314814" progId="Excel.Sheet.12">
                  <p:embed/>
                </p:oleObj>
              </mc:Choice>
              <mc:Fallback>
                <p:oleObj name="Worksheet" r:id="rId4" imgW="7391458" imgH="3314814" progId="Excel.Sheet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58" y="2262816"/>
                        <a:ext cx="8747709" cy="39229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5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1"/>
          <p:cNvSpPr>
            <a:spLocks noGrp="1" noChangeArrowheads="1"/>
          </p:cNvSpPr>
          <p:nvPr>
            <p:ph type="title"/>
          </p:nvPr>
        </p:nvSpPr>
        <p:spPr>
          <a:xfrm>
            <a:off x="242888" y="122238"/>
            <a:ext cx="8443912" cy="714375"/>
          </a:xfrm>
        </p:spPr>
        <p:txBody>
          <a:bodyPr/>
          <a:lstStyle/>
          <a:p>
            <a:r>
              <a:rPr lang="en-US" altLang="zh-CN" dirty="0" smtClean="0"/>
              <a:t>FY 18/19 Capital Improvement Plan (CIP)</a:t>
            </a: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City of Reno</a:t>
            </a:r>
            <a:endParaRPr lang="en-US" altLang="en-US" sz="180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29</a:t>
            </a:r>
            <a:endParaRPr lang="en-US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55077"/>
            <a:ext cx="7362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Funding Source:  </a:t>
            </a:r>
            <a:r>
              <a:rPr lang="en-US" sz="2000" dirty="0" smtClean="0"/>
              <a:t>CDBG Entitlement Grant for the Department of Housing and Urban Development (HUD)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25965"/>
              </p:ext>
            </p:extLst>
          </p:nvPr>
        </p:nvGraphicFramePr>
        <p:xfrm>
          <a:off x="92840" y="1994175"/>
          <a:ext cx="8948243" cy="3355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Worksheet" r:id="rId4" imgW="7391458" imgH="2771661" progId="Excel.Sheet.12">
                  <p:embed/>
                </p:oleObj>
              </mc:Choice>
              <mc:Fallback>
                <p:oleObj name="Worksheet" r:id="rId4" imgW="7391458" imgH="2771661" progId="Excel.Sheet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40" y="1994175"/>
                        <a:ext cx="8948243" cy="33555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6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A66F84FA-F51B-4009-9F7D-2580FE5F8E2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800" dirty="0"/>
          </a:p>
        </p:txBody>
      </p:sp>
      <p:pic>
        <p:nvPicPr>
          <p:cNvPr id="6147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 flipV="1">
            <a:off x="0" y="2065338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9468" y="2600752"/>
            <a:ext cx="7485063" cy="900357"/>
          </a:xfrm>
        </p:spPr>
        <p:txBody>
          <a:bodyPr anchor="b"/>
          <a:lstStyle/>
          <a:p>
            <a:pPr algn="ctr"/>
            <a:r>
              <a:rPr lang="en-US" altLang="zh-CN" sz="4000" b="1" dirty="0" smtClean="0"/>
              <a:t>Fiscal Overview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1"/>
          <p:cNvSpPr>
            <a:spLocks noGrp="1" noChangeArrowheads="1"/>
          </p:cNvSpPr>
          <p:nvPr>
            <p:ph type="title"/>
          </p:nvPr>
        </p:nvSpPr>
        <p:spPr>
          <a:xfrm>
            <a:off x="242888" y="122238"/>
            <a:ext cx="8443912" cy="714375"/>
          </a:xfrm>
        </p:spPr>
        <p:txBody>
          <a:bodyPr/>
          <a:lstStyle/>
          <a:p>
            <a:r>
              <a:rPr lang="en-US" altLang="zh-CN" dirty="0" smtClean="0"/>
              <a:t>Historic General Fund CIP Request</a:t>
            </a: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City of Reno</a:t>
            </a:r>
            <a:endParaRPr lang="en-US" altLang="en-US" sz="180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30</a:t>
            </a:r>
            <a:endParaRPr lang="en-US" altLang="en-US" sz="1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66454"/>
              </p:ext>
            </p:extLst>
          </p:nvPr>
        </p:nvGraphicFramePr>
        <p:xfrm>
          <a:off x="700032" y="1639778"/>
          <a:ext cx="7805738" cy="36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Worksheet" r:id="rId4" imgW="5245116" imgH="2463762" progId="Excel.Sheet.12">
                  <p:embed/>
                </p:oleObj>
              </mc:Choice>
              <mc:Fallback>
                <p:oleObj name="Worksheet" r:id="rId4" imgW="5245116" imgH="2463762" progId="Excel.Sheet.12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32" y="1639778"/>
                        <a:ext cx="7805738" cy="3665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3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A66F84FA-F51B-4009-9F7D-2580FE5F8E2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31</a:t>
            </a:fld>
            <a:endParaRPr lang="en-US" altLang="en-US" sz="1800" dirty="0"/>
          </a:p>
        </p:txBody>
      </p:sp>
      <p:pic>
        <p:nvPicPr>
          <p:cNvPr id="6147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 flipV="1">
            <a:off x="0" y="2065338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9468" y="2600752"/>
            <a:ext cx="7485063" cy="900357"/>
          </a:xfrm>
        </p:spPr>
        <p:txBody>
          <a:bodyPr anchor="b"/>
          <a:lstStyle/>
          <a:p>
            <a:pPr algn="ctr"/>
            <a:r>
              <a:rPr lang="en-US" altLang="zh-CN" sz="4000" b="1" dirty="0" smtClean="0"/>
              <a:t>Debt Overview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25594"/>
              </p:ext>
            </p:extLst>
          </p:nvPr>
        </p:nvGraphicFramePr>
        <p:xfrm>
          <a:off x="645459" y="1659753"/>
          <a:ext cx="8041341" cy="4541261"/>
        </p:xfrm>
        <a:graphic>
          <a:graphicData uri="http://schemas.openxmlformats.org/drawingml/2006/table">
            <a:tbl>
              <a:tblPr/>
              <a:tblGrid>
                <a:gridCol w="5025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ReTrac</a:t>
                      </a: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190,693,227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Event Center/NBS/Ballroom</a:t>
                      </a: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  114,352,556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Sewer</a:t>
                      </a: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   59,056,018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Redevelopment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Agency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   22,410,000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Special Assessment District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   19,992,120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Streets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   12,655,000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   48,768,574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467,927,495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127" marR="6127" marT="6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Debt By Use – As of June 30, 2017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32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03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Bond Debt: 2000 – 2017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023865"/>
            <a:ext cx="7332663" cy="53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33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12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A66F84FA-F51B-4009-9F7D-2580FE5F8E2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34</a:t>
            </a:fld>
            <a:endParaRPr lang="en-US" altLang="en-US" sz="1800" dirty="0"/>
          </a:p>
        </p:txBody>
      </p:sp>
      <p:pic>
        <p:nvPicPr>
          <p:cNvPr id="6147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 flipV="1">
            <a:off x="0" y="2065338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9468" y="2678496"/>
            <a:ext cx="7485063" cy="1031107"/>
          </a:xfrm>
        </p:spPr>
        <p:txBody>
          <a:bodyPr anchor="b"/>
          <a:lstStyle/>
          <a:p>
            <a:pPr algn="ctr"/>
            <a:r>
              <a:rPr lang="en-US" altLang="zh-CN" sz="5400" b="1" dirty="0" smtClean="0"/>
              <a:t>Questions</a:t>
            </a:r>
            <a:r>
              <a:rPr lang="en-US" altLang="zh-CN" sz="4000" b="1" dirty="0" smtClean="0"/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A66F84FA-F51B-4009-9F7D-2580FE5F8E2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35</a:t>
            </a:fld>
            <a:endParaRPr lang="en-US" altLang="en-US" sz="1800" dirty="0"/>
          </a:p>
        </p:txBody>
      </p:sp>
      <p:pic>
        <p:nvPicPr>
          <p:cNvPr id="6147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 flipV="1">
            <a:off x="0" y="2065338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-373542" y="2653861"/>
            <a:ext cx="10122311" cy="1545021"/>
          </a:xfrm>
        </p:spPr>
        <p:txBody>
          <a:bodyPr anchor="b"/>
          <a:lstStyle/>
          <a:p>
            <a:pPr algn="ctr"/>
            <a:r>
              <a:rPr lang="en-US" altLang="zh-CN" sz="5200" b="1" dirty="0" smtClean="0"/>
              <a:t>Supplemental Information    </a:t>
            </a:r>
            <a:r>
              <a:rPr lang="en-US" altLang="zh-CN" sz="5400" b="1" dirty="0" smtClean="0"/>
              <a:t/>
            </a:r>
            <a:br>
              <a:rPr lang="en-US" altLang="zh-CN" sz="5400" b="1" dirty="0" smtClean="0"/>
            </a:br>
            <a:endParaRPr lang="en-US" altLang="zh-CN" sz="40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FY18/19 General Fund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379767"/>
              </p:ext>
            </p:extLst>
          </p:nvPr>
        </p:nvGraphicFramePr>
        <p:xfrm>
          <a:off x="242888" y="1156138"/>
          <a:ext cx="8761445" cy="506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36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itle 1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443912" cy="904875"/>
          </a:xfrm>
        </p:spPr>
        <p:txBody>
          <a:bodyPr/>
          <a:lstStyle/>
          <a:p>
            <a:r>
              <a:rPr lang="en-US" altLang="zh-CN" sz="2800" dirty="0" smtClean="0"/>
              <a:t>FY18/19 Room </a:t>
            </a:r>
            <a:r>
              <a:rPr lang="en-US" altLang="zh-CN" sz="2800" dirty="0"/>
              <a:t>Tax </a:t>
            </a:r>
            <a:r>
              <a:rPr lang="en-US" altLang="zh-CN" sz="2800" dirty="0" smtClean="0"/>
              <a:t>Fund Council</a:t>
            </a:r>
            <a:endParaRPr lang="en-US" altLang="zh-CN" dirty="0" smtClean="0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7044" y="6509525"/>
            <a:ext cx="2895600" cy="365125"/>
          </a:xfrm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City of Reno</a:t>
            </a:r>
            <a:endParaRPr lang="en-US" altLang="en-US" sz="1800" dirty="0" smtClean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8912"/>
            <a:ext cx="2133600" cy="365125"/>
          </a:xfrm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47699174-49BE-435C-9F98-1CFEE68FB58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37</a:t>
            </a:fld>
            <a:endParaRPr lang="en-US" altLang="en-US" sz="1800" dirty="0"/>
          </a:p>
        </p:txBody>
      </p:sp>
      <p:graphicFrame>
        <p:nvGraphicFramePr>
          <p:cNvPr id="2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74566"/>
              </p:ext>
            </p:extLst>
          </p:nvPr>
        </p:nvGraphicFramePr>
        <p:xfrm>
          <a:off x="733671" y="857696"/>
          <a:ext cx="7128066" cy="5728396"/>
        </p:xfrm>
        <a:graphic>
          <a:graphicData uri="http://schemas.openxmlformats.org/drawingml/2006/table">
            <a:tbl>
              <a:tblPr/>
              <a:tblGrid>
                <a:gridCol w="2051955">
                  <a:extLst>
                    <a:ext uri="{9D8B030D-6E8A-4147-A177-3AD203B41FA5}">
                      <a16:colId xmlns:a16="http://schemas.microsoft.com/office/drawing/2014/main" val="3012957250"/>
                    </a:ext>
                  </a:extLst>
                </a:gridCol>
                <a:gridCol w="224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811">
                  <a:extLst>
                    <a:ext uri="{9D8B030D-6E8A-4147-A177-3AD203B41FA5}">
                      <a16:colId xmlns:a16="http://schemas.microsoft.com/office/drawing/2014/main" val="4180529847"/>
                    </a:ext>
                  </a:extLst>
                </a:gridCol>
                <a:gridCol w="1604639">
                  <a:extLst>
                    <a:ext uri="{9D8B030D-6E8A-4147-A177-3AD203B41FA5}">
                      <a16:colId xmlns:a16="http://schemas.microsoft.com/office/drawing/2014/main" val="41375536"/>
                    </a:ext>
                  </a:extLst>
                </a:gridCol>
              </a:tblGrid>
              <a:tr h="353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Notes</a:t>
                      </a:r>
                      <a:endParaRPr kumimoji="0" lang="en-US" altLang="zh-CN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FY17/18 Estimated</a:t>
                      </a:r>
                      <a:endParaRPr kumimoji="0" lang="en-US" altLang="zh-CN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FY </a:t>
                      </a:r>
                      <a:r>
                        <a:rPr kumimoji="0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18/19 Requested</a:t>
                      </a:r>
                      <a:endParaRPr kumimoji="0" lang="en-US" altLang="zh-CN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55464"/>
                  </a:ext>
                </a:extLst>
              </a:tr>
              <a:tr h="2627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Room Taxes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$1,200,000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$1,200,000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17534"/>
                  </a:ext>
                </a:extLst>
              </a:tr>
              <a:tr h="2627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Miscellaneous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$11,500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$5,000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Beginning Fund Balance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$1,002,991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$393,695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Total Resources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$2,214,491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$1,598,695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Pioneer Center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$50,960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$50,960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KTMB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$15,000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$15,000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Arts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Commission 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Includes prior year carry forward 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$284,271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$205,406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Administrative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Costs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$13,770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$19,244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Special Events Support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$530,736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$545,212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97849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Artown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Support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Includes prior year carry forward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$135,000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$125,000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Art in Public Places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Includes prior year carry forward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$299,178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$50,000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46528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Sternberg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Poles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$100,000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$100,000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75750"/>
                  </a:ext>
                </a:extLst>
              </a:tr>
              <a:tr h="2627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Jack Tighe Parking Lot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$200,000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Downtown Lamp Replace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Includes prior year carry forward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$4,381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DMO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$187,500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7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Amtrak ADA Restroom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$120,000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7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Recommended Reserve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$307,705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Remaining Fund Balance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$393,695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$60,168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070387"/>
                  </a:ext>
                </a:extLst>
              </a:tr>
              <a:tr h="26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Total Expenditures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$2,214,491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$1,598,695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8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4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itle 1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443912" cy="904875"/>
          </a:xfrm>
        </p:spPr>
        <p:txBody>
          <a:bodyPr/>
          <a:lstStyle/>
          <a:p>
            <a:r>
              <a:rPr lang="en-US" altLang="zh-CN" sz="2800" dirty="0" smtClean="0"/>
              <a:t>FY18/19 Room </a:t>
            </a:r>
            <a:r>
              <a:rPr lang="en-US" altLang="zh-CN" sz="2800" dirty="0"/>
              <a:t>Tax </a:t>
            </a:r>
            <a:r>
              <a:rPr lang="en-US" altLang="zh-CN" sz="2800" dirty="0" smtClean="0"/>
              <a:t>Fund PRCS</a:t>
            </a:r>
            <a:endParaRPr lang="en-US" altLang="zh-CN" dirty="0" smtClean="0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City of Reno</a:t>
            </a:r>
            <a:endParaRPr lang="en-US" altLang="en-US" sz="1800" dirty="0" smtClean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47699174-49BE-435C-9F98-1CFEE68FB58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38</a:t>
            </a:fld>
            <a:endParaRPr lang="en-US" altLang="en-US" sz="1800" dirty="0"/>
          </a:p>
        </p:txBody>
      </p:sp>
      <p:graphicFrame>
        <p:nvGraphicFramePr>
          <p:cNvPr id="2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54907"/>
              </p:ext>
            </p:extLst>
          </p:nvPr>
        </p:nvGraphicFramePr>
        <p:xfrm>
          <a:off x="1219200" y="1145627"/>
          <a:ext cx="6421821" cy="5140710"/>
        </p:xfrm>
        <a:graphic>
          <a:graphicData uri="http://schemas.openxmlformats.org/drawingml/2006/table">
            <a:tbl>
              <a:tblPr/>
              <a:tblGrid>
                <a:gridCol w="2856962">
                  <a:extLst>
                    <a:ext uri="{9D8B030D-6E8A-4147-A177-3AD203B41FA5}">
                      <a16:colId xmlns:a16="http://schemas.microsoft.com/office/drawing/2014/main" val="3012957250"/>
                    </a:ext>
                  </a:extLst>
                </a:gridCol>
                <a:gridCol w="1451752">
                  <a:extLst>
                    <a:ext uri="{9D8B030D-6E8A-4147-A177-3AD203B41FA5}">
                      <a16:colId xmlns:a16="http://schemas.microsoft.com/office/drawing/2014/main" val="4180529847"/>
                    </a:ext>
                  </a:extLst>
                </a:gridCol>
                <a:gridCol w="2113107">
                  <a:extLst>
                    <a:ext uri="{9D8B030D-6E8A-4147-A177-3AD203B41FA5}">
                      <a16:colId xmlns:a16="http://schemas.microsoft.com/office/drawing/2014/main" val="41375536"/>
                    </a:ext>
                  </a:extLst>
                </a:gridCol>
              </a:tblGrid>
              <a:tr h="4224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FY17/18 Estimated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FY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18/19 Requested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55464"/>
                  </a:ext>
                </a:extLst>
              </a:tr>
              <a:tr h="39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Room Taxes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$1,200,000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$1,200,000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17534"/>
                  </a:ext>
                </a:extLst>
              </a:tr>
              <a:tr h="39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Miscellaneous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Beginning Fund Balance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$491,288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$336,177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Total Resources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$1,691,288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$1,536,177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Irrigation System Technician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$96,652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$84,876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Additional Mowing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$30,000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$30,000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Park Camera’s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$92,820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Parks Support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$935,639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$973,348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Idlewild Pool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$200,000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97849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Recommended Reserve</a:t>
                      </a:r>
                      <a:endParaRPr kumimoji="0" lang="en-US" altLang="zh-CN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$272,056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Remaining Fund Balance</a:t>
                      </a:r>
                      <a:endParaRPr kumimoji="0" lang="en-US" altLang="zh-CN" sz="12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$336,177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$175,897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070387"/>
                  </a:ext>
                </a:extLst>
              </a:tr>
              <a:tr h="39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Total Expenditures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$1,691,288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$1,536,177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8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6" y="94593"/>
            <a:ext cx="7998372" cy="714375"/>
          </a:xfrm>
        </p:spPr>
        <p:txBody>
          <a:bodyPr/>
          <a:lstStyle/>
          <a:p>
            <a:r>
              <a:rPr lang="en-US" sz="2600" dirty="0" smtClean="0"/>
              <a:t>FY 16/17 Actual Facilities Maint Services &amp; Supplies 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140" y="939389"/>
            <a:ext cx="7845404" cy="5416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39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Balance History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923911"/>
              </p:ext>
            </p:extLst>
          </p:nvPr>
        </p:nvGraphicFramePr>
        <p:xfrm>
          <a:off x="242888" y="1605207"/>
          <a:ext cx="8417535" cy="461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4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Facility Maint Required Maint Hours by Building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305421"/>
              </p:ext>
            </p:extLst>
          </p:nvPr>
        </p:nvGraphicFramePr>
        <p:xfrm>
          <a:off x="485775" y="1194318"/>
          <a:ext cx="8172450" cy="510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40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3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Budget W/O 1-Time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11085620"/>
              </p:ext>
            </p:extLst>
          </p:nvPr>
        </p:nvGraphicFramePr>
        <p:xfrm>
          <a:off x="410478" y="1214437"/>
          <a:ext cx="8323043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5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General Fund Adopted Budget-Expenditures 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372228"/>
              </p:ext>
            </p:extLst>
          </p:nvPr>
        </p:nvGraphicFramePr>
        <p:xfrm>
          <a:off x="105103" y="1562100"/>
          <a:ext cx="8882143" cy="440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6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95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River 030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 flipV="1">
            <a:off x="0" y="2065338"/>
            <a:ext cx="9144000" cy="225742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3000">
                <a:srgbClr val="7F7F7F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6" name="Title 1"/>
          <p:cNvSpPr>
            <a:spLocks noGrp="1" noChangeArrowheads="1"/>
          </p:cNvSpPr>
          <p:nvPr>
            <p:ph type="title"/>
          </p:nvPr>
        </p:nvSpPr>
        <p:spPr>
          <a:xfrm>
            <a:off x="3215947" y="2519552"/>
            <a:ext cx="4086915" cy="927860"/>
          </a:xfrm>
        </p:spPr>
        <p:txBody>
          <a:bodyPr anchor="b"/>
          <a:lstStyle/>
          <a:p>
            <a:pPr>
              <a:lnSpc>
                <a:spcPts val="3600"/>
              </a:lnSpc>
            </a:pPr>
            <a:r>
              <a:rPr lang="en-US" altLang="zh-CN" sz="4000" b="1" dirty="0" smtClean="0"/>
              <a:t>FY 17/18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7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3694"/>
            <a:ext cx="7145337" cy="838278"/>
          </a:xfrm>
        </p:spPr>
        <p:txBody>
          <a:bodyPr/>
          <a:lstStyle/>
          <a:p>
            <a:r>
              <a:rPr lang="en-US" dirty="0" smtClean="0"/>
              <a:t>FY 17/18 General Fund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75934"/>
              </p:ext>
            </p:extLst>
          </p:nvPr>
        </p:nvGraphicFramePr>
        <p:xfrm>
          <a:off x="2124636" y="889493"/>
          <a:ext cx="4804413" cy="546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Worksheet" r:id="rId4" imgW="4428993" imgH="5038711" progId="Excel.Sheet.12">
                  <p:embed/>
                </p:oleObj>
              </mc:Choice>
              <mc:Fallback>
                <p:oleObj name="Worksheet" r:id="rId4" imgW="4428993" imgH="5038711" progId="Excel.Shee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636" y="889493"/>
                        <a:ext cx="4804413" cy="54668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8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85780"/>
            <a:ext cx="7145337" cy="714375"/>
          </a:xfrm>
        </p:spPr>
        <p:txBody>
          <a:bodyPr/>
          <a:lstStyle/>
          <a:p>
            <a:r>
              <a:rPr lang="en-US" sz="2600" dirty="0" smtClean="0"/>
              <a:t>General Fund 17/18 </a:t>
            </a:r>
            <a:br>
              <a:rPr lang="en-US" sz="2600" dirty="0" smtClean="0"/>
            </a:br>
            <a:r>
              <a:rPr lang="en-US" sz="2600" dirty="0" smtClean="0"/>
              <a:t>Initial Budget Balancing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City of Reno</a:t>
            </a: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08802"/>
              </p:ext>
            </p:extLst>
          </p:nvPr>
        </p:nvGraphicFramePr>
        <p:xfrm>
          <a:off x="426111" y="1713187"/>
          <a:ext cx="8450275" cy="342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Worksheet" r:id="rId4" imgW="4848045" imgH="2162189" progId="Excel.Sheet.12">
                  <p:embed/>
                </p:oleObj>
              </mc:Choice>
              <mc:Fallback>
                <p:oleObj name="Worksheet" r:id="rId4" imgW="4848045" imgH="21621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111" y="1713187"/>
                        <a:ext cx="8450275" cy="3426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9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632423"/>
      </a:accent2>
      <a:accent3>
        <a:srgbClr val="FFFFFF"/>
      </a:accent3>
      <a:accent4>
        <a:srgbClr val="000000"/>
      </a:accent4>
      <a:accent5>
        <a:srgbClr val="B2C1DB"/>
      </a:accent5>
      <a:accent6>
        <a:srgbClr val="59201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632423"/>
    </a:accent2>
    <a:accent3>
      <a:srgbClr val="FFFFFF"/>
    </a:accent3>
    <a:accent4>
      <a:srgbClr val="000000"/>
    </a:accent4>
    <a:accent5>
      <a:srgbClr val="B2C1DB"/>
    </a:accent5>
    <a:accent6>
      <a:srgbClr val="59201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632423"/>
    </a:accent2>
    <a:accent3>
      <a:srgbClr val="FFFFFF"/>
    </a:accent3>
    <a:accent4>
      <a:srgbClr val="000000"/>
    </a:accent4>
    <a:accent5>
      <a:srgbClr val="B2C1DB"/>
    </a:accent5>
    <a:accent6>
      <a:srgbClr val="59201F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632423"/>
    </a:accent2>
    <a:accent3>
      <a:srgbClr val="FFFFFF"/>
    </a:accent3>
    <a:accent4>
      <a:srgbClr val="000000"/>
    </a:accent4>
    <a:accent5>
      <a:srgbClr val="B2C1DB"/>
    </a:accent5>
    <a:accent6>
      <a:srgbClr val="59201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6313</TotalTime>
  <Pages>0</Pages>
  <Words>1181</Words>
  <Characters>0</Characters>
  <Application>Microsoft Office PowerPoint</Application>
  <DocSecurity>0</DocSecurity>
  <PresentationFormat>On-screen Show (4:3)</PresentationFormat>
  <Lines>0</Lines>
  <Paragraphs>360</Paragraphs>
  <Slides>40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SimSun</vt:lpstr>
      <vt:lpstr>Arial</vt:lpstr>
      <vt:lpstr>Calibri</vt:lpstr>
      <vt:lpstr>等线</vt:lpstr>
      <vt:lpstr>Wingdings</vt:lpstr>
      <vt:lpstr>Office Theme</vt:lpstr>
      <vt:lpstr>Worksheet</vt:lpstr>
      <vt:lpstr>City of Reno Council Workshop </vt:lpstr>
      <vt:lpstr>PowerPoint Presentation</vt:lpstr>
      <vt:lpstr>Fiscal Overview</vt:lpstr>
      <vt:lpstr>General Fund Balance History</vt:lpstr>
      <vt:lpstr>General Fund Budget W/O 1-Time</vt:lpstr>
      <vt:lpstr>General Fund Adopted Budget-Expenditures </vt:lpstr>
      <vt:lpstr>FY 17/18 </vt:lpstr>
      <vt:lpstr>FY 17/18 General Fund Summary</vt:lpstr>
      <vt:lpstr>General Fund 17/18  Initial Budget Balancing</vt:lpstr>
      <vt:lpstr>General Fund 17/18  Re-Estimated Budget Potential Balancing </vt:lpstr>
      <vt:lpstr>FY 18/19 </vt:lpstr>
      <vt:lpstr>FY 18/19 General Fund Revenues</vt:lpstr>
      <vt:lpstr>FY 18/19 General Fund Expenditures by Category</vt:lpstr>
      <vt:lpstr>FY 18/19 General Fund Expenditures</vt:lpstr>
      <vt:lpstr>FY 18/19 General Fund Summary</vt:lpstr>
      <vt:lpstr>FY18/19 Non-Discretionary PCR’s</vt:lpstr>
      <vt:lpstr>General Fund 18/19  Potential Budget Balancing Ideas</vt:lpstr>
      <vt:lpstr>Balanced Budget Strategies</vt:lpstr>
      <vt:lpstr>History of Budget Balancing</vt:lpstr>
      <vt:lpstr>Budget Reduction Strategies</vt:lpstr>
      <vt:lpstr>Strategies for Use of 1-time Resources</vt:lpstr>
      <vt:lpstr>FY 18/19  Program Change Requests</vt:lpstr>
      <vt:lpstr>PCR’s Totals by Department/Fund</vt:lpstr>
      <vt:lpstr>PCR FTE’s by Department/Fund</vt:lpstr>
      <vt:lpstr>FY 18/19  Capital Improvement Plan (CIP) </vt:lpstr>
      <vt:lpstr>FY 18/19 Capital Improvement Plan (CIP)</vt:lpstr>
      <vt:lpstr>Capital Improvement Plan by Fund</vt:lpstr>
      <vt:lpstr>FY 18/19 Capital Improvement Plan (CIP)</vt:lpstr>
      <vt:lpstr>FY 18/19 Capital Improvement Plan (CIP)</vt:lpstr>
      <vt:lpstr>Historic General Fund CIP Request</vt:lpstr>
      <vt:lpstr>Debt Overview</vt:lpstr>
      <vt:lpstr>Debt By Use – As of June 30, 2017</vt:lpstr>
      <vt:lpstr>Bond Debt: 2000 – 2017</vt:lpstr>
      <vt:lpstr>Questions?</vt:lpstr>
      <vt:lpstr>Supplemental Information     </vt:lpstr>
      <vt:lpstr>FY18/19 General Fund</vt:lpstr>
      <vt:lpstr>FY18/19 Room Tax Fund Council</vt:lpstr>
      <vt:lpstr>FY18/19 Room Tax Fund PRCS</vt:lpstr>
      <vt:lpstr>FY 16/17 Actual Facilities Maint Services &amp; Supplies </vt:lpstr>
      <vt:lpstr>Facility Maint Required Maint Hours by Building</vt:lpstr>
    </vt:vector>
  </TitlesOfParts>
  <Company>Creative:Mint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</dc:creator>
  <cp:lastModifiedBy>Vicki VanBuren</cp:lastModifiedBy>
  <cp:revision>1217</cp:revision>
  <cp:lastPrinted>2018-02-16T22:04:04Z</cp:lastPrinted>
  <dcterms:created xsi:type="dcterms:W3CDTF">2012-11-13T05:36:00Z</dcterms:created>
  <dcterms:modified xsi:type="dcterms:W3CDTF">2018-02-16T23:14:25Z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