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4"/>
  </p:notesMasterIdLst>
  <p:sldIdLst>
    <p:sldId id="256" r:id="rId2"/>
    <p:sldId id="266" r:id="rId3"/>
    <p:sldId id="265" r:id="rId4"/>
    <p:sldId id="261" r:id="rId5"/>
    <p:sldId id="271" r:id="rId6"/>
    <p:sldId id="272" r:id="rId7"/>
    <p:sldId id="273" r:id="rId8"/>
    <p:sldId id="274" r:id="rId9"/>
    <p:sldId id="275" r:id="rId10"/>
    <p:sldId id="276" r:id="rId11"/>
    <p:sldId id="277" r:id="rId12"/>
    <p:sldId id="278" r:id="rId13"/>
  </p:sldIdLst>
  <p:sldSz cx="9144000" cy="5143500" type="screen16x9"/>
  <p:notesSz cx="6950075" cy="9236075"/>
  <p:defaultTextStyle>
    <a:defPPr>
      <a:defRPr lang="en-US"/>
    </a:defPPr>
    <a:lvl1pPr algn="l" rtl="0" fontAlgn="base">
      <a:spcBef>
        <a:spcPct val="0"/>
      </a:spcBef>
      <a:spcAft>
        <a:spcPct val="0"/>
      </a:spcAft>
      <a:defRPr sz="1400" kern="1200">
        <a:solidFill>
          <a:srgbClr val="000000"/>
        </a:solidFill>
        <a:latin typeface="Arial" charset="0"/>
        <a:ea typeface="+mn-ea"/>
        <a:cs typeface="Arial" charset="0"/>
        <a:sym typeface="Arial" charset="0"/>
      </a:defRPr>
    </a:lvl1pPr>
    <a:lvl2pPr marL="457200" algn="l" rtl="0" fontAlgn="base">
      <a:spcBef>
        <a:spcPct val="0"/>
      </a:spcBef>
      <a:spcAft>
        <a:spcPct val="0"/>
      </a:spcAft>
      <a:defRPr sz="1400" kern="1200">
        <a:solidFill>
          <a:srgbClr val="000000"/>
        </a:solidFill>
        <a:latin typeface="Arial" charset="0"/>
        <a:ea typeface="+mn-ea"/>
        <a:cs typeface="Arial" charset="0"/>
        <a:sym typeface="Arial" charset="0"/>
      </a:defRPr>
    </a:lvl2pPr>
    <a:lvl3pPr marL="914400" algn="l" rtl="0" fontAlgn="base">
      <a:spcBef>
        <a:spcPct val="0"/>
      </a:spcBef>
      <a:spcAft>
        <a:spcPct val="0"/>
      </a:spcAft>
      <a:defRPr sz="1400" kern="1200">
        <a:solidFill>
          <a:srgbClr val="000000"/>
        </a:solidFill>
        <a:latin typeface="Arial" charset="0"/>
        <a:ea typeface="+mn-ea"/>
        <a:cs typeface="Arial" charset="0"/>
        <a:sym typeface="Arial" charset="0"/>
      </a:defRPr>
    </a:lvl3pPr>
    <a:lvl4pPr marL="1371600" algn="l" rtl="0" fontAlgn="base">
      <a:spcBef>
        <a:spcPct val="0"/>
      </a:spcBef>
      <a:spcAft>
        <a:spcPct val="0"/>
      </a:spcAft>
      <a:defRPr sz="1400" kern="1200">
        <a:solidFill>
          <a:srgbClr val="000000"/>
        </a:solidFill>
        <a:latin typeface="Arial" charset="0"/>
        <a:ea typeface="+mn-ea"/>
        <a:cs typeface="Arial" charset="0"/>
        <a:sym typeface="Arial" charset="0"/>
      </a:defRPr>
    </a:lvl4pPr>
    <a:lvl5pPr marL="1828800" algn="l" rtl="0" fontAlgn="base">
      <a:spcBef>
        <a:spcPct val="0"/>
      </a:spcBef>
      <a:spcAft>
        <a:spcPct val="0"/>
      </a:spcAft>
      <a:defRPr sz="1400" kern="1200">
        <a:solidFill>
          <a:srgbClr val="000000"/>
        </a:solidFill>
        <a:latin typeface="Arial" charset="0"/>
        <a:ea typeface="+mn-ea"/>
        <a:cs typeface="Arial" charset="0"/>
        <a:sym typeface="Arial" charset="0"/>
      </a:defRPr>
    </a:lvl5pPr>
    <a:lvl6pPr marL="2286000" algn="l" defTabSz="914400" rtl="0" eaLnBrk="1" latinLnBrk="0" hangingPunct="1">
      <a:defRPr sz="1400" kern="1200">
        <a:solidFill>
          <a:srgbClr val="000000"/>
        </a:solidFill>
        <a:latin typeface="Arial" charset="0"/>
        <a:ea typeface="+mn-ea"/>
        <a:cs typeface="Arial" charset="0"/>
        <a:sym typeface="Arial" charset="0"/>
      </a:defRPr>
    </a:lvl6pPr>
    <a:lvl7pPr marL="2743200" algn="l" defTabSz="914400" rtl="0" eaLnBrk="1" latinLnBrk="0" hangingPunct="1">
      <a:defRPr sz="1400" kern="1200">
        <a:solidFill>
          <a:srgbClr val="000000"/>
        </a:solidFill>
        <a:latin typeface="Arial" charset="0"/>
        <a:ea typeface="+mn-ea"/>
        <a:cs typeface="Arial" charset="0"/>
        <a:sym typeface="Arial" charset="0"/>
      </a:defRPr>
    </a:lvl7pPr>
    <a:lvl8pPr marL="3200400" algn="l" defTabSz="914400" rtl="0" eaLnBrk="1" latinLnBrk="0" hangingPunct="1">
      <a:defRPr sz="1400" kern="1200">
        <a:solidFill>
          <a:srgbClr val="000000"/>
        </a:solidFill>
        <a:latin typeface="Arial" charset="0"/>
        <a:ea typeface="+mn-ea"/>
        <a:cs typeface="Arial" charset="0"/>
        <a:sym typeface="Arial" charset="0"/>
      </a:defRPr>
    </a:lvl8pPr>
    <a:lvl9pPr marL="3657600" algn="l" defTabSz="914400" rtl="0" eaLnBrk="1" latinLnBrk="0" hangingPunct="1">
      <a:defRPr sz="1400" kern="1200">
        <a:solidFill>
          <a:srgbClr val="000000"/>
        </a:solidFill>
        <a:latin typeface="Arial" charset="0"/>
        <a:ea typeface="+mn-ea"/>
        <a:cs typeface="Arial" charset="0"/>
        <a:sym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ggins, Stacie" initials="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D9B9C"/>
    <a:srgbClr val="5B595A"/>
    <a:srgbClr val="0BC8E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79487" autoAdjust="0"/>
  </p:normalViewPr>
  <p:slideViewPr>
    <p:cSldViewPr>
      <p:cViewPr varScale="1">
        <p:scale>
          <a:sx n="82" d="100"/>
          <a:sy n="82" d="100"/>
        </p:scale>
        <p:origin x="-134" y="-77"/>
      </p:cViewPr>
      <p:guideLst>
        <p:guide orient="horz" pos="1620"/>
        <p:guide pos="2880"/>
      </p:guideLst>
    </p:cSldViewPr>
  </p:slideViewPr>
  <p:notesTextViewPr>
    <p:cViewPr>
      <p:scale>
        <a:sx n="100" d="100"/>
        <a:sy n="100" d="100"/>
      </p:scale>
      <p:origin x="0" y="0"/>
    </p:cViewPr>
  </p:notesTextViewPr>
  <p:notesViewPr>
    <p:cSldViewPr>
      <p:cViewPr varScale="1">
        <p:scale>
          <a:sx n="84" d="100"/>
          <a:sy n="84" d="100"/>
        </p:scale>
        <p:origin x="-3126" y="-78"/>
      </p:cViewPr>
      <p:guideLst>
        <p:guide orient="horz" pos="2909"/>
        <p:guide pos="218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1-05T16:43:44.221" idx="1">
    <p:pos x="2342" y="1386"/>
    <p:text>do we need to include "our" and "having" or can it be simplified by just stating the growth enabler?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170" name="Shape 2"/>
          <p:cNvSpPr>
            <a:spLocks noGrp="1" noRot="1" noChangeAspect="1"/>
          </p:cNvSpPr>
          <p:nvPr>
            <p:ph type="sldImg" idx="2"/>
          </p:nvPr>
        </p:nvSpPr>
        <p:spPr bwMode="auto">
          <a:xfrm>
            <a:off x="398463" y="693738"/>
            <a:ext cx="6154737" cy="3462337"/>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a:noFill/>
            <a:round/>
            <a:headEnd/>
            <a:tailEnd/>
          </a:ln>
        </p:spPr>
      </p:sp>
      <p:sp>
        <p:nvSpPr>
          <p:cNvPr id="3" name="Shape 3"/>
          <p:cNvSpPr txBox="1">
            <a:spLocks noGrp="1"/>
          </p:cNvSpPr>
          <p:nvPr>
            <p:ph type="body" idx="1"/>
          </p:nvPr>
        </p:nvSpPr>
        <p:spPr bwMode="auto">
          <a:xfrm>
            <a:off x="694380" y="4386506"/>
            <a:ext cx="5561317" cy="4156548"/>
          </a:xfrm>
          <a:prstGeom prst="rect">
            <a:avLst/>
          </a:prstGeom>
          <a:noFill/>
          <a:ln w="9525">
            <a:noFill/>
            <a:miter lim="800000"/>
            <a:headEnd/>
            <a:tailEnd/>
          </a:ln>
        </p:spPr>
        <p:txBody>
          <a:bodyPr vert="horz" wrap="square" lIns="92459" tIns="92459" rIns="92459" bIns="92459" numCol="1" anchor="t" anchorCtr="0" compatLnSpc="1">
            <a:prstTxWarp prst="textNoShape">
              <a:avLst/>
            </a:prstTxWarp>
          </a:bodyPr>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pPr lvl="0"/>
            <a:endParaRPr noProof="0"/>
          </a:p>
        </p:txBody>
      </p:sp>
    </p:spTree>
    <p:extLst>
      <p:ext uri="{BB962C8B-B14F-4D97-AF65-F5344CB8AC3E}">
        <p14:creationId xmlns:p14="http://schemas.microsoft.com/office/powerpoint/2010/main" xmlns="" val="4195465033"/>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7" name="Shape 31"/>
          <p:cNvSpPr>
            <a:spLocks noGrp="1" noRot="1" noChangeAspect="1"/>
          </p:cNvSpPr>
          <p:nvPr>
            <p:ph type="sldImg" idx="2"/>
          </p:nvPr>
        </p:nvSpPr>
        <p:spPr/>
      </p:sp>
      <p:sp>
        <p:nvSpPr>
          <p:cNvPr id="9218" name="Shape 32"/>
          <p:cNvSpPr txBox="1">
            <a:spLocks noGrp="1"/>
          </p:cNvSpPr>
          <p:nvPr>
            <p:ph type="body" idx="1"/>
          </p:nvPr>
        </p:nvSpPr>
        <p:spPr>
          <a:noFill/>
          <a:ln/>
        </p:spPr>
        <p:txBody>
          <a:bodyPr/>
          <a:lstStyle/>
          <a:p>
            <a:pPr eaLnBrk="1" hangingPunct="1">
              <a:spcBef>
                <a:spcPct val="0"/>
              </a:spcBef>
            </a:pPr>
            <a:endParaRPr lang="en-US" sz="1400"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TextEdit="1"/>
          </p:cNvSpPr>
          <p:nvPr>
            <p:ph type="sldImg"/>
          </p:nvPr>
        </p:nvSpPr>
        <p:spPr/>
      </p:sp>
      <p:sp>
        <p:nvSpPr>
          <p:cNvPr id="11266" name="Text Box 3"/>
          <p:cNvSpPr txBox="1">
            <a:spLocks noGrp="1"/>
          </p:cNvSpPr>
          <p:nvPr>
            <p:ph type="body" idx="1"/>
          </p:nvPr>
        </p:nvSpPr>
        <p:spPr>
          <a:noFill/>
          <a:ln/>
        </p:spPr>
        <p:txBody>
          <a:bodyPr/>
          <a:lstStyle/>
          <a:p>
            <a:endParaRPr lang="en-US" sz="1400" b="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Shape 31"/>
          <p:cNvSpPr>
            <a:spLocks noGrp="1" noRot="1" noChangeAspect="1"/>
          </p:cNvSpPr>
          <p:nvPr>
            <p:ph type="sldImg" idx="2"/>
          </p:nvPr>
        </p:nvSpPr>
        <p:spPr/>
      </p:sp>
      <p:sp>
        <p:nvSpPr>
          <p:cNvPr id="17410" name="Shape 32"/>
          <p:cNvSpPr txBox="1">
            <a:spLocks noGrp="1"/>
          </p:cNvSpPr>
          <p:nvPr>
            <p:ph type="body" idx="1"/>
          </p:nvPr>
        </p:nvSpPr>
        <p:spPr>
          <a:noFill/>
          <a:ln/>
        </p:spPr>
        <p:txBody>
          <a:bodyPr/>
          <a:lstStyle/>
          <a:p>
            <a:pPr eaLnBrk="1" hangingPunct="1">
              <a:spcBef>
                <a:spcPct val="0"/>
              </a:spcBef>
            </a:pPr>
            <a:endParaRPr lang="en-US" sz="1400" b="1"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Shape 31"/>
          <p:cNvSpPr>
            <a:spLocks noGrp="1" noRot="1" noChangeAspect="1"/>
          </p:cNvSpPr>
          <p:nvPr>
            <p:ph type="sldImg" idx="2"/>
          </p:nvPr>
        </p:nvSpPr>
        <p:spPr/>
      </p:sp>
      <p:sp>
        <p:nvSpPr>
          <p:cNvPr id="19458" name="Shape 32"/>
          <p:cNvSpPr txBox="1">
            <a:spLocks noGrp="1"/>
          </p:cNvSpPr>
          <p:nvPr>
            <p:ph type="body" idx="1"/>
          </p:nvPr>
        </p:nvSpPr>
        <p:spPr>
          <a:noFill/>
          <a:ln/>
        </p:spPr>
        <p:txBody>
          <a:bodyPr/>
          <a:lstStyle/>
          <a:p>
            <a:pPr marL="188776" indent="-188776" eaLnBrk="1" hangingPunct="1">
              <a:spcBef>
                <a:spcPct val="0"/>
              </a:spcBef>
            </a:pPr>
            <a:endParaRPr lang="en-US" sz="1300" b="1"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Shape 31"/>
          <p:cNvSpPr>
            <a:spLocks noGrp="1" noRot="1" noChangeAspect="1"/>
          </p:cNvSpPr>
          <p:nvPr>
            <p:ph type="sldImg" idx="2"/>
          </p:nvPr>
        </p:nvSpPr>
        <p:spPr/>
      </p:sp>
      <p:sp>
        <p:nvSpPr>
          <p:cNvPr id="21506" name="Shape 32"/>
          <p:cNvSpPr txBox="1">
            <a:spLocks noGrp="1"/>
          </p:cNvSpPr>
          <p:nvPr>
            <p:ph type="body" idx="1"/>
          </p:nvPr>
        </p:nvSpPr>
        <p:spPr>
          <a:noFill/>
          <a:ln/>
        </p:spPr>
        <p:txBody>
          <a:bodyPr/>
          <a:lstStyle/>
          <a:p>
            <a:pPr eaLnBrk="1" hangingPunct="1">
              <a:spcBef>
                <a:spcPct val="0"/>
              </a:spcBef>
            </a:pPr>
            <a:endParaRPr lang="en-US" sz="1400" b="1"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xfrm>
            <a:off x="694379" y="4386506"/>
            <a:ext cx="5796966" cy="4156548"/>
          </a:xfrm>
          <a:noFill/>
          <a:ln/>
        </p:spPr>
        <p:txBody>
          <a:bodyPr/>
          <a:lstStyle/>
          <a:p>
            <a:pPr eaLnBrk="1" hangingPunct="1">
              <a:spcBef>
                <a:spcPct val="0"/>
              </a:spcBef>
            </a:pPr>
            <a:r>
              <a:rPr lang="en-US" sz="1600" b="1" dirty="0">
                <a:solidFill>
                  <a:schemeClr val="bg2"/>
                </a:solidFill>
                <a:latin typeface="Trebuchet MS" pitchFamily="34" charset="0"/>
                <a:cs typeface="Arial" charset="0"/>
                <a:sym typeface="Trebuchet MS" pitchFamily="34" charset="0"/>
              </a:rPr>
              <a:t/>
            </a:r>
            <a:br>
              <a:rPr lang="en-US" sz="1600" b="1" dirty="0">
                <a:solidFill>
                  <a:schemeClr val="bg2"/>
                </a:solidFill>
                <a:latin typeface="Trebuchet MS" pitchFamily="34" charset="0"/>
                <a:cs typeface="Arial" charset="0"/>
                <a:sym typeface="Trebuchet MS" pitchFamily="34" charset="0"/>
              </a:rPr>
            </a:br>
            <a:endParaRPr lang="en-US" sz="16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Shape 31"/>
          <p:cNvSpPr>
            <a:spLocks noGrp="1" noRot="1" noChangeAspect="1"/>
          </p:cNvSpPr>
          <p:nvPr>
            <p:ph type="sldImg" idx="2"/>
          </p:nvPr>
        </p:nvSpPr>
        <p:spPr/>
      </p:sp>
      <p:sp>
        <p:nvSpPr>
          <p:cNvPr id="20482" name="Shape 32"/>
          <p:cNvSpPr txBox="1">
            <a:spLocks noGrp="1"/>
          </p:cNvSpPr>
          <p:nvPr>
            <p:ph type="body" idx="1"/>
          </p:nvPr>
        </p:nvSpPr>
        <p:spPr>
          <a:noFill/>
          <a:ln/>
        </p:spPr>
        <p:txBody>
          <a:bodyPr/>
          <a:lstStyle/>
          <a:p>
            <a:pPr eaLnBrk="1" hangingPunct="1">
              <a:spcBef>
                <a:spcPct val="0"/>
              </a:spcBef>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cxnSp>
        <p:nvCxnSpPr>
          <p:cNvPr id="3" name="Shape 8"/>
          <p:cNvCxnSpPr>
            <a:cxnSpLocks noChangeShapeType="1"/>
          </p:cNvCxnSpPr>
          <p:nvPr/>
        </p:nvCxnSpPr>
        <p:spPr bwMode="auto">
          <a:xfrm>
            <a:off x="457200" y="511175"/>
            <a:ext cx="8229600" cy="0"/>
          </a:xfrm>
          <a:prstGeom prst="straightConnector1">
            <a:avLst/>
          </a:prstGeom>
          <a:noFill/>
          <a:ln w="57150">
            <a:solidFill>
              <a:srgbClr val="0BC8E8"/>
            </a:solidFill>
            <a:round/>
            <a:headEnd/>
            <a:tailEnd/>
          </a:ln>
        </p:spPr>
      </p:cxnSp>
      <p:cxnSp>
        <p:nvCxnSpPr>
          <p:cNvPr id="4" name="Shape 10"/>
          <p:cNvCxnSpPr>
            <a:cxnSpLocks noChangeShapeType="1"/>
          </p:cNvCxnSpPr>
          <p:nvPr/>
        </p:nvCxnSpPr>
        <p:spPr bwMode="auto">
          <a:xfrm>
            <a:off x="457200" y="4078288"/>
            <a:ext cx="8229600" cy="0"/>
          </a:xfrm>
          <a:prstGeom prst="straightConnector1">
            <a:avLst/>
          </a:prstGeom>
          <a:noFill/>
          <a:ln w="57150">
            <a:solidFill>
              <a:srgbClr val="0BC8E8"/>
            </a:solidFill>
            <a:round/>
            <a:headEnd/>
            <a:tailEnd/>
          </a:ln>
        </p:spPr>
      </p:cxnSp>
      <p:sp>
        <p:nvSpPr>
          <p:cNvPr id="9" name="Shape 9"/>
          <p:cNvSpPr txBox="1">
            <a:spLocks noGrp="1"/>
          </p:cNvSpPr>
          <p:nvPr>
            <p:ph type="ctrTitle"/>
          </p:nvPr>
        </p:nvSpPr>
        <p:spPr>
          <a:xfrm>
            <a:off x="457212" y="1259084"/>
            <a:ext cx="8229600" cy="3009600"/>
          </a:xfrm>
          <a:prstGeom prst="rect">
            <a:avLst/>
          </a:prstGeom>
        </p:spPr>
        <p:txBody>
          <a:bodyPr anchor="t"/>
          <a:lstStyle>
            <a:lvl1pPr indent="457200" algn="ctr">
              <a:buClr>
                <a:srgbClr val="999999"/>
              </a:buClr>
              <a:buSzPct val="100000"/>
              <a:buFont typeface="Trebuchet MS"/>
              <a:defRPr sz="6000">
                <a:solidFill>
                  <a:srgbClr val="999999"/>
                </a:solidFill>
                <a:latin typeface="Trebuchet MS"/>
                <a:ea typeface="Trebuchet MS"/>
                <a:cs typeface="Trebuchet MS"/>
                <a:sym typeface="Trebuchet MS"/>
              </a:defRPr>
            </a:lvl1pPr>
            <a:lvl2pPr indent="457200">
              <a:buSzPct val="100000"/>
              <a:defRPr sz="7200"/>
            </a:lvl2pPr>
            <a:lvl3pPr indent="457200">
              <a:buSzPct val="100000"/>
              <a:defRPr sz="7200"/>
            </a:lvl3pPr>
            <a:lvl4pPr indent="457200">
              <a:buSzPct val="100000"/>
              <a:defRPr sz="7200"/>
            </a:lvl4pPr>
            <a:lvl5pPr indent="457200">
              <a:buSzPct val="100000"/>
              <a:defRPr sz="7200"/>
            </a:lvl5pPr>
            <a:lvl6pPr indent="457200">
              <a:buSzPct val="100000"/>
              <a:defRPr sz="7200"/>
            </a:lvl6pPr>
            <a:lvl7pPr indent="457200">
              <a:buSzPct val="100000"/>
              <a:defRPr sz="7200"/>
            </a:lvl7pPr>
            <a:lvl8pPr indent="457200">
              <a:buSzPct val="100000"/>
              <a:defRPr sz="7200"/>
            </a:lvl8pPr>
            <a:lvl9pPr indent="457200">
              <a:buSzPct val="100000"/>
              <a:defRPr sz="72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0"/>
        <p:cNvGrpSpPr/>
        <p:nvPr/>
      </p:nvGrpSpPr>
      <p:grpSpPr>
        <a:xfrm>
          <a:off x="0" y="0"/>
          <a:ext cx="0" cy="0"/>
          <a:chOff x="0" y="0"/>
          <a:chExt cx="0" cy="0"/>
        </a:xfrm>
      </p:grpSpPr>
      <p:cxnSp>
        <p:nvCxnSpPr>
          <p:cNvPr id="3" name="Shape 22"/>
          <p:cNvCxnSpPr>
            <a:cxnSpLocks noChangeShapeType="1"/>
          </p:cNvCxnSpPr>
          <p:nvPr/>
        </p:nvCxnSpPr>
        <p:spPr bwMode="auto">
          <a:xfrm>
            <a:off x="457200" y="1143000"/>
            <a:ext cx="8229600" cy="0"/>
          </a:xfrm>
          <a:prstGeom prst="straightConnector1">
            <a:avLst/>
          </a:prstGeom>
          <a:noFill/>
          <a:ln w="50800">
            <a:solidFill>
              <a:srgbClr val="0BC8E8"/>
            </a:solidFill>
            <a:round/>
            <a:headEnd/>
            <a:tailEnd/>
          </a:ln>
        </p:spPr>
      </p:cxnSp>
      <p:sp>
        <p:nvSpPr>
          <p:cNvPr id="21" name="Shape 21"/>
          <p:cNvSpPr txBox="1">
            <a:spLocks noGrp="1"/>
          </p:cNvSpPr>
          <p:nvPr>
            <p:ph type="title"/>
          </p:nvPr>
        </p:nvSpPr>
        <p:spPr>
          <a:xfrm>
            <a:off x="457200" y="205978"/>
            <a:ext cx="8229600" cy="857400"/>
          </a:xfrm>
          <a:prstGeom prst="rect">
            <a:avLst/>
          </a:prstGeo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Caption">
    <p:spTree>
      <p:nvGrpSpPr>
        <p:cNvPr id="1" name="Shape 23"/>
        <p:cNvGrpSpPr/>
        <p:nvPr/>
      </p:nvGrpSpPr>
      <p:grpSpPr>
        <a:xfrm>
          <a:off x="0" y="0"/>
          <a:ext cx="0" cy="0"/>
          <a:chOff x="0" y="0"/>
          <a:chExt cx="0" cy="0"/>
        </a:xfrm>
      </p:grpSpPr>
      <p:cxnSp>
        <p:nvCxnSpPr>
          <p:cNvPr id="3" name="Shape 25"/>
          <p:cNvCxnSpPr>
            <a:cxnSpLocks noChangeShapeType="1"/>
          </p:cNvCxnSpPr>
          <p:nvPr/>
        </p:nvCxnSpPr>
        <p:spPr bwMode="auto">
          <a:xfrm>
            <a:off x="457200" y="4318000"/>
            <a:ext cx="8229600" cy="0"/>
          </a:xfrm>
          <a:prstGeom prst="straightConnector1">
            <a:avLst/>
          </a:prstGeom>
          <a:noFill/>
          <a:ln w="50800">
            <a:solidFill>
              <a:schemeClr val="tx2"/>
            </a:solidFill>
            <a:round/>
            <a:headEnd/>
            <a:tailEnd/>
          </a:ln>
        </p:spPr>
      </p:cxnSp>
      <p:sp>
        <p:nvSpPr>
          <p:cNvPr id="24" name="Shape 24"/>
          <p:cNvSpPr txBox="1">
            <a:spLocks noGrp="1"/>
          </p:cNvSpPr>
          <p:nvPr>
            <p:ph type="body" idx="1"/>
          </p:nvPr>
        </p:nvSpPr>
        <p:spPr>
          <a:xfrm>
            <a:off x="457200" y="4406309"/>
            <a:ext cx="8229600" cy="519599"/>
          </a:xfrm>
          <a:prstGeom prst="rect">
            <a:avLst/>
          </a:prstGeom>
        </p:spPr>
        <p:txBody>
          <a:bodyPr/>
          <a:lstStyle>
            <a:lvl1pPr marL="285750" indent="-171450" algn="ctr">
              <a:spcBef>
                <a:spcPts val="0"/>
              </a:spcBef>
              <a:buSzPct val="100000"/>
              <a:buNone/>
              <a:defRPr sz="1800"/>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6"/>
        <p:cNvGrpSpPr/>
        <p:nvPr/>
      </p:nvGrpSpPr>
      <p:grpSpPr>
        <a:xfrm>
          <a:off x="0" y="0"/>
          <a:ext cx="0" cy="0"/>
          <a:chOff x="0" y="0"/>
          <a:chExt cx="0" cy="0"/>
        </a:xfrm>
      </p:grpSpPr>
      <p:cxnSp>
        <p:nvCxnSpPr>
          <p:cNvPr id="2" name="Shape 27"/>
          <p:cNvCxnSpPr>
            <a:cxnSpLocks noChangeShapeType="1"/>
          </p:cNvCxnSpPr>
          <p:nvPr/>
        </p:nvCxnSpPr>
        <p:spPr bwMode="auto">
          <a:xfrm>
            <a:off x="457200" y="112713"/>
            <a:ext cx="8229600" cy="0"/>
          </a:xfrm>
          <a:prstGeom prst="straightConnector1">
            <a:avLst/>
          </a:prstGeom>
          <a:noFill/>
          <a:ln w="50800">
            <a:solidFill>
              <a:schemeClr val="tx2"/>
            </a:solidFill>
            <a:round/>
            <a:headEnd/>
            <a:tailEnd/>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5"/>
          <p:cNvSpPr txBox="1">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25" tIns="91425" rIns="91425" bIns="91425" numCol="1" anchor="b" anchorCtr="0" compatLnSpc="1">
            <a:prstTxWarp prst="textNoShape">
              <a:avLst/>
            </a:prstTxWarp>
          </a:bodyPr>
          <a:lstStyle/>
          <a:p>
            <a:pPr lvl="0"/>
            <a:endParaRPr lang="en-US" smtClean="0">
              <a:sym typeface="Arial" charset="0"/>
            </a:endParaRPr>
          </a:p>
        </p:txBody>
      </p:sp>
      <p:sp>
        <p:nvSpPr>
          <p:cNvPr id="1027" name="Shape 6"/>
          <p:cNvSpPr txBox="1">
            <a:spLocks noGrp="1"/>
          </p:cNvSpPr>
          <p:nvPr>
            <p:ph type="body" idx="1"/>
          </p:nvPr>
        </p:nvSpPr>
        <p:spPr bwMode="auto">
          <a:xfrm>
            <a:off x="457200" y="1200150"/>
            <a:ext cx="8229600" cy="3725863"/>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en-US" smtClean="0">
              <a:sym typeface="Arial" charset="0"/>
            </a:endParaRPr>
          </a:p>
        </p:txBody>
      </p:sp>
    </p:spTree>
  </p:cSld>
  <p:clrMap bg1="lt1" tx1="dk1" bg2="dk2" tx2="lt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Lst>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charset="0"/>
          <a:cs typeface="Arial" charset="0"/>
          <a:sym typeface="Arial" charset="0"/>
        </a:defRPr>
      </a:lvl3pPr>
      <a:lvl4pPr algn="l" rtl="0" eaLnBrk="0" fontAlgn="base" hangingPunct="0">
        <a:spcBef>
          <a:spcPct val="0"/>
        </a:spcBef>
        <a:spcAft>
          <a:spcPct val="0"/>
        </a:spcAft>
        <a:defRPr sz="1400">
          <a:solidFill>
            <a:srgbClr val="000000"/>
          </a:solidFill>
          <a:latin typeface="Arial" charset="0"/>
          <a:cs typeface="Arial" charset="0"/>
          <a:sym typeface="Arial" charset="0"/>
        </a:defRPr>
      </a:lvl4pPr>
      <a:lvl5pPr algn="l" rtl="0" eaLnBrk="0" fontAlgn="base" hangingPunct="0">
        <a:spcBef>
          <a:spcPct val="0"/>
        </a:spcBef>
        <a:spcAft>
          <a:spcPct val="0"/>
        </a:spcAft>
        <a:defRPr sz="1400">
          <a:solidFill>
            <a:srgbClr val="000000"/>
          </a:solidFill>
          <a:latin typeface="Arial" charset="0"/>
          <a:cs typeface="Arial" charset="0"/>
          <a:sym typeface="Arial" charset="0"/>
        </a:defRPr>
      </a:lvl5pPr>
      <a:lvl6pPr marL="457200" algn="l" rtl="0" eaLnBrk="0" fontAlgn="base" hangingPunct="0">
        <a:spcBef>
          <a:spcPct val="0"/>
        </a:spcBef>
        <a:spcAft>
          <a:spcPct val="0"/>
        </a:spcAft>
        <a:defRPr sz="1400">
          <a:solidFill>
            <a:srgbClr val="000000"/>
          </a:solidFill>
          <a:latin typeface="Arial" charset="0"/>
          <a:cs typeface="Arial" charset="0"/>
          <a:sym typeface="Arial" charset="0"/>
        </a:defRPr>
      </a:lvl6pPr>
      <a:lvl7pPr marL="914400" algn="l" rtl="0" eaLnBrk="0" fontAlgn="base" hangingPunct="0">
        <a:spcBef>
          <a:spcPct val="0"/>
        </a:spcBef>
        <a:spcAft>
          <a:spcPct val="0"/>
        </a:spcAft>
        <a:defRPr sz="1400">
          <a:solidFill>
            <a:srgbClr val="000000"/>
          </a:solidFill>
          <a:latin typeface="Arial" charset="0"/>
          <a:cs typeface="Arial" charset="0"/>
          <a:sym typeface="Arial" charset="0"/>
        </a:defRPr>
      </a:lvl7pPr>
      <a:lvl8pPr marL="1371600" algn="l" rtl="0" eaLnBrk="0" fontAlgn="base" hangingPunct="0">
        <a:spcBef>
          <a:spcPct val="0"/>
        </a:spcBef>
        <a:spcAft>
          <a:spcPct val="0"/>
        </a:spcAft>
        <a:defRPr sz="1400">
          <a:solidFill>
            <a:srgbClr val="000000"/>
          </a:solidFill>
          <a:latin typeface="Arial" charset="0"/>
          <a:cs typeface="Arial" charset="0"/>
          <a:sym typeface="Arial" charset="0"/>
        </a:defRPr>
      </a:lvl8pPr>
      <a:lvl9pPr marL="1828800" algn="l" rtl="0" eaLnBrk="0" fontAlgn="base" hangingPunct="0">
        <a:spcBef>
          <a:spcPct val="0"/>
        </a:spcBef>
        <a:spcAft>
          <a:spcPct val="0"/>
        </a:spcAft>
        <a:defRPr sz="1400">
          <a:solidFill>
            <a:srgbClr val="000000"/>
          </a:solidFill>
          <a:latin typeface="Arial" charset="0"/>
          <a:cs typeface="Arial" charset="0"/>
          <a:sym typeface="Arial"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charset="0"/>
        </a:defRPr>
      </a:lvl1pPr>
      <a:lvl2pPr algn="l" rtl="0" eaLnBrk="0" fontAlgn="base" hangingPunct="0">
        <a:spcBef>
          <a:spcPct val="0"/>
        </a:spcBef>
        <a:spcAft>
          <a:spcPct val="0"/>
        </a:spcAft>
        <a:defRPr sz="1400">
          <a:solidFill>
            <a:srgbClr val="000000"/>
          </a:solidFill>
          <a:latin typeface="Arial"/>
          <a:ea typeface="Arial"/>
          <a:cs typeface="Arial"/>
          <a:sym typeface="Arial" charset="0"/>
        </a:defRPr>
      </a:lvl2pPr>
      <a:lvl3pPr algn="l" rtl="0" eaLnBrk="0" fontAlgn="base" hangingPunct="0">
        <a:spcBef>
          <a:spcPct val="0"/>
        </a:spcBef>
        <a:spcAft>
          <a:spcPct val="0"/>
        </a:spcAft>
        <a:defRPr sz="1400">
          <a:solidFill>
            <a:srgbClr val="000000"/>
          </a:solidFill>
          <a:latin typeface="Arial"/>
          <a:ea typeface="Arial"/>
          <a:cs typeface="Arial"/>
          <a:sym typeface="Arial" charset="0"/>
        </a:defRPr>
      </a:lvl3pPr>
      <a:lvl4pPr algn="l" rtl="0" eaLnBrk="0" fontAlgn="base" hangingPunct="0">
        <a:spcBef>
          <a:spcPct val="0"/>
        </a:spcBef>
        <a:spcAft>
          <a:spcPct val="0"/>
        </a:spcAft>
        <a:defRPr sz="1400">
          <a:solidFill>
            <a:srgbClr val="000000"/>
          </a:solidFill>
          <a:latin typeface="Arial"/>
          <a:ea typeface="Arial"/>
          <a:cs typeface="Arial"/>
          <a:sym typeface="Arial" charset="0"/>
        </a:defRPr>
      </a:lvl4pPr>
      <a:lvl5pPr algn="l" rtl="0" eaLnBrk="0" fontAlgn="base" hangingPunct="0">
        <a:spcBef>
          <a:spcPct val="0"/>
        </a:spcBef>
        <a:spcAft>
          <a:spcPct val="0"/>
        </a:spcAft>
        <a:defRPr sz="1400">
          <a:solidFill>
            <a:srgbClr val="000000"/>
          </a:solidFill>
          <a:latin typeface="Arial"/>
          <a:ea typeface="Arial"/>
          <a:cs typeface="Arial"/>
          <a:sym typeface="Arial"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3" descr="lOGO.png"/>
          <p:cNvPicPr>
            <a:picLocks noChangeAspect="1"/>
          </p:cNvPicPr>
          <p:nvPr/>
        </p:nvPicPr>
        <p:blipFill>
          <a:blip r:embed="rId3"/>
          <a:srcRect/>
          <a:stretch>
            <a:fillRect/>
          </a:stretch>
        </p:blipFill>
        <p:spPr bwMode="auto">
          <a:xfrm>
            <a:off x="1417638" y="71438"/>
            <a:ext cx="6354762" cy="5014912"/>
          </a:xfrm>
          <a:prstGeom prst="rect">
            <a:avLst/>
          </a:prstGeom>
          <a:noFill/>
          <a:ln w="9525">
            <a:noFill/>
            <a:miter lim="800000"/>
            <a:headEnd/>
            <a:tailEnd/>
          </a:ln>
        </p:spPr>
      </p:pic>
      <p:sp>
        <p:nvSpPr>
          <p:cNvPr id="8194" name="Shape 29"/>
          <p:cNvSpPr txBox="1">
            <a:spLocks noGrp="1"/>
          </p:cNvSpPr>
          <p:nvPr>
            <p:ph type="ctrTitle"/>
          </p:nvPr>
        </p:nvSpPr>
        <p:spPr>
          <a:xfrm>
            <a:off x="457200" y="1352550"/>
            <a:ext cx="8229600" cy="3009900"/>
          </a:xfrm>
        </p:spPr>
        <p:txBody>
          <a:bodyPr/>
          <a:lstStyle/>
          <a:p>
            <a:pPr eaLnBrk="1" hangingPunct="1">
              <a:buSzTx/>
              <a:buFont typeface="Trebuchet MS" pitchFamily="34" charset="0"/>
              <a:buNone/>
            </a:pPr>
            <a:r>
              <a:rPr lang="en-US" sz="3000" b="1" dirty="0" smtClean="0">
                <a:solidFill>
                  <a:srgbClr val="9D9B9C"/>
                </a:solidFill>
                <a:latin typeface="Trebuchet MS" pitchFamily="34" charset="0"/>
                <a:cs typeface="Arial" charset="0"/>
                <a:sym typeface="Trebuchet MS" pitchFamily="34" charset="0"/>
              </a:rPr>
              <a:t>building a</a:t>
            </a:r>
            <a:r>
              <a:rPr lang="en-US" sz="3000" b="1" dirty="0" smtClean="0">
                <a:latin typeface="Trebuchet MS" pitchFamily="34" charset="0"/>
                <a:cs typeface="Arial" charset="0"/>
                <a:sym typeface="Trebuchet MS" pitchFamily="34" charset="0"/>
              </a:rPr>
              <a:t/>
            </a:r>
            <a:br>
              <a:rPr lang="en-US" sz="3000" b="1" dirty="0" smtClean="0">
                <a:latin typeface="Trebuchet MS" pitchFamily="34" charset="0"/>
                <a:cs typeface="Arial" charset="0"/>
                <a:sym typeface="Trebuchet MS" pitchFamily="34" charset="0"/>
              </a:rPr>
            </a:br>
            <a:r>
              <a:rPr lang="en-US" b="1" i="1" dirty="0" smtClean="0">
                <a:solidFill>
                  <a:srgbClr val="666666"/>
                </a:solidFill>
                <a:latin typeface="Trebuchet MS" pitchFamily="34" charset="0"/>
                <a:cs typeface="Arial" charset="0"/>
                <a:sym typeface="Trebuchet MS" pitchFamily="34" charset="0"/>
              </a:rPr>
              <a:t>Smarter Region</a:t>
            </a:r>
            <a:br>
              <a:rPr lang="en-US" b="1" i="1" dirty="0" smtClean="0">
                <a:solidFill>
                  <a:srgbClr val="666666"/>
                </a:solidFill>
                <a:latin typeface="Trebuchet MS" pitchFamily="34" charset="0"/>
                <a:cs typeface="Arial" charset="0"/>
                <a:sym typeface="Trebuchet MS" pitchFamily="34" charset="0"/>
              </a:rPr>
            </a:br>
            <a:r>
              <a:rPr lang="en-US" sz="2800" b="1" dirty="0" smtClean="0">
                <a:solidFill>
                  <a:srgbClr val="9D9B9C"/>
                </a:solidFill>
                <a:latin typeface="Trebuchet MS" pitchFamily="34" charset="0"/>
                <a:cs typeface="Arial" charset="0"/>
                <a:sym typeface="Trebuchet MS" pitchFamily="34" charset="0"/>
              </a:rPr>
              <a:t>January 2015</a:t>
            </a:r>
            <a:r>
              <a:rPr lang="en-US" b="1" i="1" dirty="0" smtClean="0">
                <a:solidFill>
                  <a:srgbClr val="666666"/>
                </a:solidFill>
                <a:latin typeface="Trebuchet MS" pitchFamily="34" charset="0"/>
                <a:cs typeface="Arial" charset="0"/>
                <a:sym typeface="Trebuchet MS" pitchFamily="34" charset="0"/>
              </a:rPr>
              <a:t/>
            </a:r>
            <a:br>
              <a:rPr lang="en-US" b="1" i="1" dirty="0" smtClean="0">
                <a:solidFill>
                  <a:srgbClr val="666666"/>
                </a:solidFill>
                <a:latin typeface="Trebuchet MS" pitchFamily="34" charset="0"/>
                <a:cs typeface="Arial" charset="0"/>
                <a:sym typeface="Trebuchet MS" pitchFamily="34" charset="0"/>
              </a:rPr>
            </a:br>
            <a:endParaRPr lang="en-US" sz="2800" b="1" i="1" dirty="0" smtClean="0">
              <a:solidFill>
                <a:srgbClr val="666666"/>
              </a:solidFill>
              <a:latin typeface="Trebuchet MS" pitchFamily="34" charset="0"/>
              <a:cs typeface="Arial" charset="0"/>
              <a:sym typeface="Trebuchet MS" pitchFamily="34" charset="0"/>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395226"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304800" y="590550"/>
            <a:ext cx="8382000" cy="3276600"/>
          </a:xfrm>
        </p:spPr>
        <p:txBody>
          <a:bodyPr/>
          <a:lstStyle/>
          <a:p>
            <a:pPr indent="0" algn="l" defTabSz="457200" eaLnBrk="1" hangingPunct="1">
              <a:buSzTx/>
              <a:buFont typeface="Trebuchet MS" pitchFamily="34" charset="0"/>
              <a:buNone/>
            </a:pPr>
            <a:r>
              <a:rPr lang="en-US" sz="2000" b="1" dirty="0" smtClean="0">
                <a:solidFill>
                  <a:schemeClr val="bg2"/>
                </a:solidFill>
                <a:latin typeface="Trebuchet MS" pitchFamily="34" charset="0"/>
                <a:cs typeface="Arial" charset="0"/>
                <a:sym typeface="Trebuchet MS" pitchFamily="34" charset="0"/>
              </a:rPr>
              <a:t>Results</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3. What should the region aspire to be in order to achieve economic</a:t>
            </a:r>
            <a:br>
              <a:rPr lang="en-US" sz="2000" i="1" dirty="0" smtClean="0">
                <a:solidFill>
                  <a:srgbClr val="00B0F0"/>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    development success and growth by 2015?</a:t>
            </a:r>
            <a:br>
              <a:rPr lang="en-US" sz="2000" i="1" dirty="0" smtClean="0">
                <a:solidFill>
                  <a:srgbClr val="00B0F0"/>
                </a:solidFill>
                <a:latin typeface="Trebuchet MS" pitchFamily="34" charset="0"/>
                <a:cs typeface="Arial" charset="0"/>
                <a:sym typeface="Trebuchet MS" pitchFamily="34" charset="0"/>
              </a:rPr>
            </a:br>
            <a:r>
              <a:rPr lang="en-US" sz="900" i="1" dirty="0" smtClean="0">
                <a:solidFill>
                  <a:srgbClr val="00B0F0"/>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Being known as a place to get ahead, a land of opportunity</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Being known as a place with great quality of life, with diverse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recreational opportunities</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Being known as a state-of-the-art center for technology – but</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technology that’s unique, not mimicking another region’s excellence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a:t>
            </a:r>
            <a:endParaRPr lang="en-US" sz="2000" i="1" dirty="0" smtClean="0">
              <a:solidFill>
                <a:schemeClr val="bg2"/>
              </a:solidFill>
              <a:latin typeface="Trebuchet MS" pitchFamily="34" charset="0"/>
              <a:cs typeface="Arial" charset="0"/>
              <a:sym typeface="Trebuchet MS" pitchFamily="34" charset="0"/>
            </a:endParaRPr>
          </a:p>
        </p:txBody>
      </p:sp>
    </p:spTree>
    <p:extLst>
      <p:ext uri="{BB962C8B-B14F-4D97-AF65-F5344CB8AC3E}">
        <p14:creationId xmlns:p14="http://schemas.microsoft.com/office/powerpoint/2010/main" xmlns="" val="3412319997"/>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395226"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304800" y="590550"/>
            <a:ext cx="8382000" cy="3276600"/>
          </a:xfrm>
        </p:spPr>
        <p:txBody>
          <a:bodyPr/>
          <a:lstStyle/>
          <a:p>
            <a:pPr indent="0" algn="l" defTabSz="457200" eaLnBrk="1" hangingPunct="1">
              <a:buSzTx/>
              <a:buFont typeface="Trebuchet MS" pitchFamily="34" charset="0"/>
              <a:buNone/>
            </a:pPr>
            <a:r>
              <a:rPr lang="en-US" sz="2000" b="1" dirty="0" smtClean="0">
                <a:solidFill>
                  <a:schemeClr val="bg2"/>
                </a:solidFill>
                <a:latin typeface="Trebuchet MS" pitchFamily="34" charset="0"/>
                <a:cs typeface="Arial" charset="0"/>
                <a:sym typeface="Trebuchet MS" pitchFamily="34" charset="0"/>
              </a:rPr>
              <a:t>Results, continued</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3. What should the region aspire to be in order to achieve economic</a:t>
            </a:r>
            <a:br>
              <a:rPr lang="en-US" sz="2000" i="1" dirty="0" smtClean="0">
                <a:solidFill>
                  <a:srgbClr val="00B0F0"/>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    development success and growth by 2015?</a:t>
            </a:r>
            <a:br>
              <a:rPr lang="en-US" sz="2000" i="1" dirty="0" smtClean="0">
                <a:solidFill>
                  <a:srgbClr val="00B0F0"/>
                </a:solidFill>
                <a:latin typeface="Trebuchet MS" pitchFamily="34" charset="0"/>
                <a:cs typeface="Arial" charset="0"/>
                <a:sym typeface="Trebuchet MS" pitchFamily="34" charset="0"/>
              </a:rPr>
            </a:br>
            <a:r>
              <a:rPr lang="en-US" sz="900" i="1" dirty="0" smtClean="0">
                <a:solidFill>
                  <a:srgbClr val="00B0F0"/>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Being known as a community for the forward-thinking, creative class</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Having a high quality, educated workforce aligned to the region’s</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industrial sectors</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Having a great university integrated with the community, especially</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the business community</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a:t>
            </a:r>
            <a:endParaRPr lang="en-US" sz="2000" i="1" dirty="0" smtClean="0">
              <a:solidFill>
                <a:schemeClr val="bg2"/>
              </a:solidFill>
              <a:latin typeface="Trebuchet MS" pitchFamily="34" charset="0"/>
              <a:cs typeface="Arial" charset="0"/>
              <a:sym typeface="Trebuchet MS" pitchFamily="34" charset="0"/>
            </a:endParaRPr>
          </a:p>
        </p:txBody>
      </p:sp>
    </p:spTree>
    <p:extLst>
      <p:ext uri="{BB962C8B-B14F-4D97-AF65-F5344CB8AC3E}">
        <p14:creationId xmlns:p14="http://schemas.microsoft.com/office/powerpoint/2010/main" xmlns="" val="3412319997"/>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395226"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304800" y="590550"/>
            <a:ext cx="8382000" cy="3276600"/>
          </a:xfrm>
        </p:spPr>
        <p:txBody>
          <a:bodyPr/>
          <a:lstStyle/>
          <a:p>
            <a:pPr indent="0" algn="l" defTabSz="457200" eaLnBrk="1" hangingPunct="1">
              <a:buSzTx/>
              <a:buFont typeface="Trebuchet MS" pitchFamily="34" charset="0"/>
              <a:buNone/>
            </a:pPr>
            <a:r>
              <a:rPr lang="en-US" sz="2000" b="1" dirty="0" smtClean="0">
                <a:solidFill>
                  <a:schemeClr val="bg2"/>
                </a:solidFill>
                <a:latin typeface="Trebuchet MS" pitchFamily="34" charset="0"/>
                <a:cs typeface="Arial" charset="0"/>
                <a:sym typeface="Trebuchet MS" pitchFamily="34" charset="0"/>
              </a:rPr>
              <a:t>Next Steps</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rgbClr val="00B0F0"/>
                </a:solidFill>
                <a:latin typeface="Trebuchet MS" pitchFamily="34" charset="0"/>
                <a:cs typeface="Arial" charset="0"/>
                <a:sym typeface="Trebuchet MS" pitchFamily="34" charset="0"/>
              </a:rPr>
              <a:t>Presentations to local elected officials </a:t>
            </a:r>
            <a:r>
              <a:rPr lang="en-US" sz="2000" i="1" dirty="0" smtClean="0">
                <a:solidFill>
                  <a:srgbClr val="00B0F0"/>
                </a:solidFill>
                <a:latin typeface="Trebuchet MS" pitchFamily="34" charset="0"/>
                <a:cs typeface="Arial" charset="0"/>
                <a:sym typeface="Trebuchet MS" pitchFamily="34" charset="0"/>
              </a:rPr>
              <a:t/>
            </a:r>
            <a:br>
              <a:rPr lang="en-US" sz="2000" i="1" dirty="0" smtClean="0">
                <a:solidFill>
                  <a:srgbClr val="00B0F0"/>
                </a:solidFill>
                <a:latin typeface="Trebuchet MS" pitchFamily="34" charset="0"/>
                <a:cs typeface="Arial" charset="0"/>
                <a:sym typeface="Trebuchet MS" pitchFamily="34" charset="0"/>
              </a:rPr>
            </a:br>
            <a:r>
              <a:rPr lang="en-US" sz="900" i="1" dirty="0" smtClean="0">
                <a:solidFill>
                  <a:srgbClr val="00B0F0"/>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January 13: Washoe County and Washoe County School District</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January 14: Reno</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January 26: Sparks</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NSHE Regents for Districts 10 &amp; 11</a:t>
            </a:r>
            <a:br>
              <a:rPr lang="en-US" sz="2000" dirty="0" smtClean="0">
                <a:solidFill>
                  <a:schemeClr val="bg2"/>
                </a:solidFill>
                <a:latin typeface="Trebuchet MS" pitchFamily="34" charset="0"/>
                <a:cs typeface="Arial" charset="0"/>
                <a:sym typeface="Trebuchet MS" pitchFamily="34" charset="0"/>
              </a:rPr>
            </a:br>
            <a:r>
              <a:rPr lang="en-US" sz="900"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Formation of short-term subcommittee to finalize vision statement</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a:t>
            </a:r>
            <a:endParaRPr lang="en-US" sz="2000" i="1" dirty="0" smtClean="0">
              <a:solidFill>
                <a:schemeClr val="bg2"/>
              </a:solidFill>
              <a:latin typeface="Trebuchet MS" pitchFamily="34" charset="0"/>
              <a:cs typeface="Arial" charset="0"/>
              <a:sym typeface="Trebuchet MS" pitchFamily="34" charset="0"/>
            </a:endParaRPr>
          </a:p>
        </p:txBody>
      </p:sp>
    </p:spTree>
    <p:extLst>
      <p:ext uri="{BB962C8B-B14F-4D97-AF65-F5344CB8AC3E}">
        <p14:creationId xmlns:p14="http://schemas.microsoft.com/office/powerpoint/2010/main" xmlns="" val="3412319997"/>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2"/>
          <p:cNvSpPr txBox="1">
            <a:spLocks noGrp="1"/>
          </p:cNvSpPr>
          <p:nvPr>
            <p:ph type="title" idx="4294967295"/>
          </p:nvPr>
        </p:nvSpPr>
        <p:spPr>
          <a:xfrm>
            <a:off x="457200" y="285750"/>
            <a:ext cx="8229600" cy="857250"/>
          </a:xfrm>
        </p:spPr>
        <p:txBody>
          <a:bodyPr/>
          <a:lstStyle/>
          <a:p>
            <a:r>
              <a:rPr lang="en-US" sz="2200" b="1" dirty="0" smtClean="0">
                <a:solidFill>
                  <a:schemeClr val="bg2"/>
                </a:solidFill>
                <a:latin typeface="Trebuchet MS" pitchFamily="34" charset="0"/>
                <a:cs typeface="Arial" charset="0"/>
              </a:rPr>
              <a:t>IBM Recommendation #4: Brand the Vision, not the Slogan”</a:t>
            </a:r>
          </a:p>
        </p:txBody>
      </p:sp>
      <p:sp>
        <p:nvSpPr>
          <p:cNvPr id="10242" name="Text Box 3"/>
          <p:cNvSpPr txBox="1">
            <a:spLocks noGrp="1"/>
          </p:cNvSpPr>
          <p:nvPr>
            <p:ph type="body" idx="4294967295"/>
          </p:nvPr>
        </p:nvSpPr>
        <p:spPr>
          <a:xfrm>
            <a:off x="457200" y="971550"/>
            <a:ext cx="8382000" cy="3200400"/>
          </a:xfrm>
        </p:spPr>
        <p:txBody>
          <a:bodyPr/>
          <a:lstStyle/>
          <a:p>
            <a:pPr>
              <a:lnSpc>
                <a:spcPct val="140000"/>
              </a:lnSpc>
            </a:pPr>
            <a:r>
              <a:rPr lang="en-US" sz="2000" dirty="0" smtClean="0">
                <a:solidFill>
                  <a:schemeClr val="bg2"/>
                </a:solidFill>
                <a:latin typeface="Trebuchet MS" pitchFamily="34" charset="0"/>
                <a:cs typeface="Arial" charset="0"/>
              </a:rPr>
              <a:t>“Build a common regional macro-brand for the outside world while  maintaining individuality in micro-brands for each jurisdiction/agency”</a:t>
            </a:r>
          </a:p>
          <a:p>
            <a:pPr>
              <a:lnSpc>
                <a:spcPct val="140000"/>
              </a:lnSpc>
            </a:pPr>
            <a:r>
              <a:rPr lang="en-US" sz="2000" dirty="0" smtClean="0">
                <a:solidFill>
                  <a:schemeClr val="bg2"/>
                </a:solidFill>
                <a:latin typeface="Trebuchet MS" pitchFamily="34" charset="0"/>
                <a:cs typeface="Arial" charset="0"/>
              </a:rPr>
              <a:t>Common brand elements IBM identified in 2013</a:t>
            </a:r>
            <a:r>
              <a:rPr lang="en-US" sz="1800" dirty="0" smtClean="0">
                <a:solidFill>
                  <a:schemeClr val="bg2"/>
                </a:solidFill>
                <a:latin typeface="Trebuchet MS" pitchFamily="34" charset="0"/>
                <a:cs typeface="Arial" charset="0"/>
              </a:rPr>
              <a:t>:</a:t>
            </a:r>
          </a:p>
          <a:p>
            <a:pPr>
              <a:lnSpc>
                <a:spcPct val="140000"/>
              </a:lnSpc>
              <a:buFont typeface="Courier New" pitchFamily="49" charset="0"/>
              <a:buChar char="o"/>
            </a:pPr>
            <a:r>
              <a:rPr lang="en-US" sz="1800" dirty="0" smtClean="0">
                <a:solidFill>
                  <a:schemeClr val="bg2"/>
                </a:solidFill>
                <a:latin typeface="Trebuchet MS" pitchFamily="34" charset="0"/>
                <a:cs typeface="Arial" charset="0"/>
              </a:rPr>
              <a:t>    </a:t>
            </a:r>
            <a:r>
              <a:rPr lang="en-US" sz="2000" dirty="0" smtClean="0">
                <a:solidFill>
                  <a:schemeClr val="bg2"/>
                </a:solidFill>
                <a:latin typeface="Trebuchet MS" pitchFamily="34" charset="0"/>
                <a:cs typeface="Arial" charset="0"/>
              </a:rPr>
              <a:t>Strategic location</a:t>
            </a:r>
          </a:p>
          <a:p>
            <a:pPr>
              <a:lnSpc>
                <a:spcPct val="140000"/>
              </a:lnSpc>
              <a:buFont typeface="Courier New" pitchFamily="49" charset="0"/>
              <a:buChar char="o"/>
            </a:pPr>
            <a:r>
              <a:rPr lang="en-US" sz="1800" dirty="0" smtClean="0">
                <a:solidFill>
                  <a:schemeClr val="bg2"/>
                </a:solidFill>
                <a:latin typeface="Trebuchet MS" pitchFamily="34" charset="0"/>
                <a:cs typeface="Arial" charset="0"/>
              </a:rPr>
              <a:t>    </a:t>
            </a:r>
            <a:r>
              <a:rPr lang="en-US" sz="2000" dirty="0" smtClean="0">
                <a:solidFill>
                  <a:schemeClr val="bg2"/>
                </a:solidFill>
                <a:latin typeface="Trebuchet MS" pitchFamily="34" charset="0"/>
                <a:cs typeface="Arial" charset="0"/>
              </a:rPr>
              <a:t>Business friendly</a:t>
            </a:r>
          </a:p>
          <a:p>
            <a:pPr>
              <a:lnSpc>
                <a:spcPct val="140000"/>
              </a:lnSpc>
              <a:buFont typeface="Courier New" pitchFamily="49" charset="0"/>
              <a:buChar char="o"/>
            </a:pPr>
            <a:r>
              <a:rPr lang="en-US" sz="1800" dirty="0" smtClean="0">
                <a:solidFill>
                  <a:schemeClr val="bg2"/>
                </a:solidFill>
                <a:latin typeface="Trebuchet MS" pitchFamily="34" charset="0"/>
                <a:cs typeface="Arial" charset="0"/>
              </a:rPr>
              <a:t>    </a:t>
            </a:r>
            <a:r>
              <a:rPr lang="en-US" sz="2000" dirty="0" smtClean="0">
                <a:solidFill>
                  <a:schemeClr val="bg2"/>
                </a:solidFill>
                <a:latin typeface="Trebuchet MS" pitchFamily="34" charset="0"/>
                <a:cs typeface="Arial" charset="0"/>
              </a:rPr>
              <a:t>Quality of life</a:t>
            </a:r>
          </a:p>
          <a:p>
            <a:pPr>
              <a:lnSpc>
                <a:spcPct val="140000"/>
              </a:lnSpc>
              <a:buFont typeface="Courier New" pitchFamily="49" charset="0"/>
              <a:buChar char="o"/>
            </a:pPr>
            <a:r>
              <a:rPr lang="en-US" sz="1800" dirty="0" smtClean="0">
                <a:solidFill>
                  <a:schemeClr val="bg2"/>
                </a:solidFill>
                <a:latin typeface="Trebuchet MS" pitchFamily="34" charset="0"/>
                <a:cs typeface="Arial" charset="0"/>
              </a:rPr>
              <a:t>    </a:t>
            </a:r>
            <a:r>
              <a:rPr lang="en-US" sz="2000" dirty="0" smtClean="0">
                <a:solidFill>
                  <a:schemeClr val="bg2"/>
                </a:solidFill>
                <a:latin typeface="Trebuchet MS" pitchFamily="34" charset="0"/>
                <a:cs typeface="Arial" charset="0"/>
              </a:rPr>
              <a:t>Lake Tahoe/outdoor sports</a:t>
            </a:r>
          </a:p>
          <a:p>
            <a:pPr>
              <a:lnSpc>
                <a:spcPct val="140000"/>
              </a:lnSpc>
              <a:buFont typeface="Courier New" pitchFamily="49" charset="0"/>
              <a:buChar char="o"/>
            </a:pPr>
            <a:endParaRPr lang="en-US" sz="1800" dirty="0" smtClean="0">
              <a:solidFill>
                <a:schemeClr val="bg2"/>
              </a:solidFill>
              <a:latin typeface="Trebuchet MS" pitchFamily="34" charset="0"/>
              <a:cs typeface="Arial" charset="0"/>
            </a:endParaRPr>
          </a:p>
          <a:p>
            <a:pPr>
              <a:lnSpc>
                <a:spcPct val="140000"/>
              </a:lnSpc>
              <a:buFont typeface="Courier New" pitchFamily="49" charset="0"/>
              <a:buChar char="o"/>
            </a:pPr>
            <a:endParaRPr lang="en-US" sz="1800" dirty="0" smtClean="0">
              <a:solidFill>
                <a:schemeClr val="bg2"/>
              </a:solidFill>
              <a:latin typeface="Trebuchet MS" pitchFamily="34" charset="0"/>
              <a:cs typeface="Arial" charset="0"/>
            </a:endParaRPr>
          </a:p>
        </p:txBody>
      </p:sp>
      <p:pic>
        <p:nvPicPr>
          <p:cNvPr id="10243" name="Picture 3" descr="lOGO.png"/>
          <p:cNvPicPr>
            <a:picLocks noChangeAspect="1"/>
          </p:cNvPicPr>
          <p:nvPr/>
        </p:nvPicPr>
        <p:blipFill>
          <a:blip r:embed="rId3"/>
          <a:srcRect/>
          <a:stretch>
            <a:fillRect/>
          </a:stretch>
        </p:blipFill>
        <p:spPr bwMode="auto">
          <a:xfrm>
            <a:off x="1295400" y="0"/>
            <a:ext cx="6354762" cy="5014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hape 29"/>
          <p:cNvSpPr txBox="1">
            <a:spLocks noGrp="1"/>
          </p:cNvSpPr>
          <p:nvPr>
            <p:ph type="ctrTitle" idx="4294967295"/>
          </p:nvPr>
        </p:nvSpPr>
        <p:spPr>
          <a:xfrm>
            <a:off x="609600" y="819150"/>
            <a:ext cx="7848600" cy="3200400"/>
          </a:xfrm>
        </p:spPr>
        <p:txBody>
          <a:bodyPr anchor="t"/>
          <a:lstStyle/>
          <a:p>
            <a:pPr eaLnBrk="1" hangingPunct="1">
              <a:buClr>
                <a:schemeClr val="tx1"/>
              </a:buClr>
              <a:buFont typeface="Wingdings" pitchFamily="2" charset="2"/>
              <a:buNone/>
            </a:pPr>
            <a:r>
              <a:rPr lang="en-US" sz="2000" b="1" dirty="0" smtClean="0">
                <a:solidFill>
                  <a:srgbClr val="00B0F0"/>
                </a:solidFill>
                <a:latin typeface="Trebuchet MS" pitchFamily="34" charset="0"/>
                <a:cs typeface="Arial" charset="0"/>
                <a:sym typeface="Trebuchet MS" pitchFamily="34" charset="0"/>
              </a:rPr>
              <a:t>Smarter Region Summit, April 24, 2014: </a:t>
            </a:r>
            <a:r>
              <a:rPr lang="en-US" sz="2000" dirty="0" smtClean="0">
                <a:solidFill>
                  <a:schemeClr val="bg2"/>
                </a:solidFill>
                <a:latin typeface="Trebuchet MS" pitchFamily="34" charset="0"/>
                <a:cs typeface="Arial" charset="0"/>
                <a:sym typeface="Trebuchet MS" pitchFamily="34" charset="0"/>
              </a:rPr>
              <a:t>Approved process to undertake community information gathering to develop a new regional economic development brand vision. Specific direction to:</a:t>
            </a:r>
            <a:br>
              <a:rPr lang="en-US" sz="2000" dirty="0" smtClean="0">
                <a:solidFill>
                  <a:schemeClr val="bg2"/>
                </a:solidFill>
                <a:latin typeface="Trebuchet MS" pitchFamily="34" charset="0"/>
                <a:cs typeface="Arial" charset="0"/>
                <a:sym typeface="Trebuchet MS" pitchFamily="34" charset="0"/>
              </a:rPr>
            </a:br>
            <a:r>
              <a:rPr lang="en-US" sz="900"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1. Focus on community members/organizations with specific</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knowledge of economic development</a:t>
            </a:r>
            <a:br>
              <a:rPr lang="en-US" sz="2000" i="1" dirty="0" smtClean="0">
                <a:solidFill>
                  <a:schemeClr val="bg2"/>
                </a:solidFill>
                <a:latin typeface="Trebuchet MS" pitchFamily="34" charset="0"/>
                <a:cs typeface="Arial" charset="0"/>
                <a:sym typeface="Trebuchet MS" pitchFamily="34" charset="0"/>
              </a:rPr>
            </a:br>
            <a:r>
              <a:rPr lang="en-US" sz="900" i="1" dirty="0" smtClean="0">
                <a:solidFill>
                  <a:schemeClr val="bg2"/>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2. Meet with members of elected bodies: Reno, Sparks, Washoe</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County, Washoe County School Board, and NSHE Regents for</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Districts 10 &amp; 11</a:t>
            </a:r>
            <a:br>
              <a:rPr lang="en-US" sz="2000" i="1" dirty="0" smtClean="0">
                <a:solidFill>
                  <a:schemeClr val="bg2"/>
                </a:solidFill>
                <a:latin typeface="Trebuchet MS" pitchFamily="34" charset="0"/>
                <a:cs typeface="Arial" charset="0"/>
                <a:sym typeface="Trebuchet MS" pitchFamily="34" charset="0"/>
              </a:rPr>
            </a:br>
            <a:r>
              <a:rPr lang="en-US" sz="900" i="1" dirty="0" smtClean="0">
                <a:solidFill>
                  <a:schemeClr val="bg2"/>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3. Meet with members of “Gen Y” </a:t>
            </a: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endParaRPr lang="en-US" sz="2000" b="1" dirty="0" smtClean="0">
              <a:solidFill>
                <a:schemeClr val="bg2"/>
              </a:solidFill>
              <a:latin typeface="Trebuchet MS" pitchFamily="34" charset="0"/>
              <a:cs typeface="Arial" charset="0"/>
              <a:sym typeface="Trebuchet MS" pitchFamily="34" charset="0"/>
            </a:endParaRPr>
          </a:p>
        </p:txBody>
      </p:sp>
      <p:pic>
        <p:nvPicPr>
          <p:cNvPr id="16386" name="Picture 3" descr="lOGO.png"/>
          <p:cNvPicPr>
            <a:picLocks noChangeAspect="1"/>
          </p:cNvPicPr>
          <p:nvPr/>
        </p:nvPicPr>
        <p:blipFill>
          <a:blip r:embed="rId3"/>
          <a:srcRect/>
          <a:stretch>
            <a:fillRect/>
          </a:stretch>
        </p:blipFill>
        <p:spPr bwMode="auto">
          <a:xfrm>
            <a:off x="1305464" y="128588"/>
            <a:ext cx="6400800" cy="5014912"/>
          </a:xfrm>
          <a:prstGeom prst="rect">
            <a:avLst/>
          </a:prstGeom>
          <a:noFill/>
          <a:ln w="9525">
            <a:noFill/>
            <a:miter lim="800000"/>
            <a:headEnd/>
            <a:tailEnd/>
          </a:ln>
        </p:spPr>
      </p:pic>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hape 29"/>
          <p:cNvSpPr txBox="1">
            <a:spLocks noGrp="1"/>
          </p:cNvSpPr>
          <p:nvPr>
            <p:ph type="ctrTitle"/>
          </p:nvPr>
        </p:nvSpPr>
        <p:spPr>
          <a:xfrm>
            <a:off x="381000" y="590550"/>
            <a:ext cx="8229600" cy="3429000"/>
          </a:xfrm>
        </p:spPr>
        <p:txBody>
          <a:bodyPr/>
          <a:lstStyle/>
          <a:p>
            <a:pPr indent="0" algn="l" eaLnBrk="1" hangingPunct="1">
              <a:buSzTx/>
              <a:buFont typeface="Trebuchet MS" pitchFamily="34" charset="0"/>
              <a:buNone/>
            </a:pP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400" b="1" i="1" dirty="0" smtClean="0">
                <a:solidFill>
                  <a:srgbClr val="00B0F0"/>
                </a:solidFill>
                <a:latin typeface="Trebuchet MS" pitchFamily="34" charset="0"/>
                <a:cs typeface="Arial" charset="0"/>
                <a:sym typeface="Trebuchet MS" pitchFamily="34" charset="0"/>
              </a:rPr>
              <a:t>Additional groups the team engaged</a:t>
            </a:r>
            <a:r>
              <a:rPr lang="en-US" sz="2400" i="1" dirty="0" smtClean="0">
                <a:solidFill>
                  <a:schemeClr val="bg2"/>
                </a:solidFill>
                <a:latin typeface="Trebuchet MS" pitchFamily="34" charset="0"/>
                <a:cs typeface="Arial" charset="0"/>
                <a:sym typeface="Trebuchet MS" pitchFamily="34" charset="0"/>
              </a:rPr>
              <a:t>:</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1. Candidates running for local elected office in 2014</a:t>
            </a:r>
            <a:r>
              <a:rPr lang="en-US" sz="3200" b="1" dirty="0" smtClean="0">
                <a:solidFill>
                  <a:schemeClr val="bg2"/>
                </a:solidFill>
                <a:latin typeface="Trebuchet MS" pitchFamily="34" charset="0"/>
                <a:cs typeface="Arial" charset="0"/>
                <a:sym typeface="Trebuchet MS" pitchFamily="34" charset="0"/>
              </a:rPr>
              <a:t> </a:t>
            </a:r>
            <a:br>
              <a:rPr lang="en-US" sz="3200" b="1" dirty="0" smtClean="0">
                <a:solidFill>
                  <a:schemeClr val="bg2"/>
                </a:solidFill>
                <a:latin typeface="Trebuchet MS" pitchFamily="34" charset="0"/>
                <a:cs typeface="Arial" charset="0"/>
                <a:sym typeface="Trebuchet MS" pitchFamily="34" charset="0"/>
              </a:rPr>
            </a:br>
            <a:r>
              <a:rPr lang="en-US" sz="900" b="1"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2. Presidents/CEO’s of major employers which had expanded or</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relocated to our region in the previous 24 months</a:t>
            </a:r>
            <a:br>
              <a:rPr lang="en-US" sz="2000" dirty="0" smtClean="0">
                <a:solidFill>
                  <a:schemeClr val="bg2"/>
                </a:solidFill>
                <a:latin typeface="Trebuchet MS" pitchFamily="34" charset="0"/>
                <a:cs typeface="Arial" charset="0"/>
                <a:sym typeface="Trebuchet MS" pitchFamily="34" charset="0"/>
              </a:rPr>
            </a:br>
            <a:r>
              <a:rPr lang="en-US" sz="900"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3. Presidents/CEO’s of entrepreneurial businesses (“start-ups”) which</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had launched in the previous 24 months </a:t>
            </a:r>
          </a:p>
        </p:txBody>
      </p:sp>
      <p:pic>
        <p:nvPicPr>
          <p:cNvPr id="18434" name="Picture 3" descr="lOGO.png"/>
          <p:cNvPicPr>
            <a:picLocks noChangeAspect="1"/>
          </p:cNvPicPr>
          <p:nvPr/>
        </p:nvPicPr>
        <p:blipFill>
          <a:blip r:embed="rId3"/>
          <a:srcRect/>
          <a:stretch>
            <a:fillRect/>
          </a:stretch>
        </p:blipFill>
        <p:spPr bwMode="auto">
          <a:xfrm>
            <a:off x="1417638" y="71438"/>
            <a:ext cx="6354762" cy="5014912"/>
          </a:xfrm>
          <a:prstGeom prst="rect">
            <a:avLst/>
          </a:prstGeom>
          <a:noFill/>
          <a:ln w="9525">
            <a:noFill/>
            <a:miter lim="800000"/>
            <a:headEnd/>
            <a:tailEnd/>
          </a:ln>
        </p:spPr>
      </p:pic>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hape 29"/>
          <p:cNvSpPr txBox="1">
            <a:spLocks noGrp="1"/>
          </p:cNvSpPr>
          <p:nvPr>
            <p:ph type="ctrTitle" idx="4294967295"/>
          </p:nvPr>
        </p:nvSpPr>
        <p:spPr>
          <a:xfrm>
            <a:off x="381000" y="590550"/>
            <a:ext cx="8229600" cy="3657600"/>
          </a:xfrm>
        </p:spPr>
        <p:txBody>
          <a:bodyPr anchor="t"/>
          <a:lstStyle/>
          <a:p>
            <a:pPr eaLnBrk="1" hangingPunct="1">
              <a:buClr>
                <a:srgbClr val="999999"/>
              </a:buClr>
              <a:buFont typeface="Trebuchet MS" pitchFamily="34" charset="0"/>
              <a:buNone/>
            </a:pPr>
            <a:r>
              <a:rPr lang="en-US" sz="2200" b="1" i="1" dirty="0" smtClean="0">
                <a:solidFill>
                  <a:srgbClr val="00B0F0"/>
                </a:solidFill>
                <a:latin typeface="Trebuchet MS" pitchFamily="34" charset="0"/>
                <a:cs typeface="Arial" charset="0"/>
                <a:sym typeface="Trebuchet MS" pitchFamily="34" charset="0"/>
              </a:rPr>
              <a:t>Summary of all participants:</a:t>
            </a: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900" b="1" dirty="0" smtClean="0">
                <a:solidFill>
                  <a:schemeClr val="bg2"/>
                </a:solidFill>
                <a:latin typeface="Trebuchet MS" pitchFamily="34" charset="0"/>
                <a:cs typeface="Arial" charset="0"/>
                <a:sym typeface="Trebuchet MS" pitchFamily="34" charset="0"/>
              </a:rPr>
              <a:t> </a:t>
            </a: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Board of NAIOP</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Board of WIN</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Key staff of GOED</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Participants in Rainforest Session</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Board of EDAWN + major investors </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Elected officials (R, S, WC, WCSD, NSHE)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Candidates for local office in 2014</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Presidents/CEO’s of major employers</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Presidents/CEO’s of entrepreneurial businesses </a:t>
            </a:r>
            <a:endParaRPr lang="en-US" sz="1800" b="1" dirty="0" smtClean="0">
              <a:solidFill>
                <a:schemeClr val="bg2"/>
              </a:solidFill>
              <a:latin typeface="Trebuchet MS" pitchFamily="34" charset="0"/>
              <a:cs typeface="Arial" charset="0"/>
              <a:sym typeface="Trebuchet MS" pitchFamily="34" charset="0"/>
            </a:endParaRPr>
          </a:p>
        </p:txBody>
      </p:sp>
      <p:pic>
        <p:nvPicPr>
          <p:cNvPr id="20482" name="Picture 3" descr="lOGO.png"/>
          <p:cNvPicPr>
            <a:picLocks noChangeAspect="1"/>
          </p:cNvPicPr>
          <p:nvPr/>
        </p:nvPicPr>
        <p:blipFill>
          <a:blip r:embed="rId3"/>
          <a:srcRect/>
          <a:stretch>
            <a:fillRect/>
          </a:stretch>
        </p:blipFill>
        <p:spPr bwMode="auto">
          <a:xfrm>
            <a:off x="1417638" y="71438"/>
            <a:ext cx="6354762" cy="5014912"/>
          </a:xfrm>
          <a:prstGeom prst="rect">
            <a:avLst/>
          </a:prstGeom>
          <a:noFill/>
          <a:ln w="9525">
            <a:noFill/>
            <a:miter lim="800000"/>
            <a:headEnd/>
            <a:tailEnd/>
          </a:ln>
        </p:spPr>
      </p:pic>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417638"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533400" y="666750"/>
            <a:ext cx="8229600" cy="3276600"/>
          </a:xfrm>
        </p:spPr>
        <p:txBody>
          <a:bodyPr/>
          <a:lstStyle/>
          <a:p>
            <a:pPr indent="0" algn="l" eaLnBrk="1" hangingPunct="1">
              <a:spcBef>
                <a:spcPts val="0"/>
              </a:spcBef>
              <a:spcAft>
                <a:spcPts val="0"/>
              </a:spcAft>
              <a:buSzTx/>
              <a:buFont typeface="Trebuchet MS" pitchFamily="34" charset="0"/>
              <a:buNone/>
            </a:pPr>
            <a:r>
              <a:rPr lang="en-US" sz="2000" b="1" dirty="0" smtClean="0">
                <a:solidFill>
                  <a:srgbClr val="00B0F0"/>
                </a:solidFill>
                <a:latin typeface="Trebuchet MS" pitchFamily="34" charset="0"/>
                <a:cs typeface="Arial" charset="0"/>
                <a:sym typeface="Trebuchet MS" pitchFamily="34" charset="0"/>
              </a:rPr>
              <a:t>Timeline: </a:t>
            </a:r>
            <a:r>
              <a:rPr lang="en-US" sz="2000" dirty="0" smtClean="0">
                <a:solidFill>
                  <a:schemeClr val="bg2"/>
                </a:solidFill>
                <a:latin typeface="Trebuchet MS" pitchFamily="34" charset="0"/>
                <a:cs typeface="Arial" charset="0"/>
                <a:sym typeface="Trebuchet MS" pitchFamily="34" charset="0"/>
              </a:rPr>
              <a:t>December 2012 – September 2014</a:t>
            </a:r>
            <a:br>
              <a:rPr lang="en-US" sz="2000" dirty="0" smtClean="0">
                <a:solidFill>
                  <a:schemeClr val="bg2"/>
                </a:solidFill>
                <a:latin typeface="Trebuchet MS" pitchFamily="34" charset="0"/>
                <a:cs typeface="Arial" charset="0"/>
                <a:sym typeface="Trebuchet MS" pitchFamily="34" charset="0"/>
              </a:rPr>
            </a:br>
            <a:r>
              <a:rPr lang="en-US" sz="900"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b="1" dirty="0" smtClean="0">
                <a:solidFill>
                  <a:srgbClr val="00B0F0"/>
                </a:solidFill>
                <a:latin typeface="Trebuchet MS" pitchFamily="34" charset="0"/>
                <a:cs typeface="Arial" charset="0"/>
                <a:sym typeface="Trebuchet MS" pitchFamily="34" charset="0"/>
              </a:rPr>
              <a:t>Process:</a:t>
            </a:r>
            <a:r>
              <a:rPr lang="en-US" sz="2000" b="1"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Small group facilitation</a:t>
            </a:r>
            <a:br>
              <a:rPr lang="en-US" sz="2000" dirty="0" smtClean="0">
                <a:solidFill>
                  <a:schemeClr val="bg2"/>
                </a:solidFill>
                <a:latin typeface="Trebuchet MS" pitchFamily="34" charset="0"/>
                <a:cs typeface="Arial" charset="0"/>
                <a:sym typeface="Trebuchet MS" pitchFamily="34" charset="0"/>
              </a:rPr>
            </a:br>
            <a:r>
              <a:rPr lang="en-US" sz="900"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
            </a:r>
            <a:br>
              <a:rPr lang="en-US" sz="2000" dirty="0" smtClean="0">
                <a:solidFill>
                  <a:schemeClr val="bg2"/>
                </a:solidFill>
                <a:latin typeface="Trebuchet MS" pitchFamily="34" charset="0"/>
                <a:cs typeface="Arial" charset="0"/>
                <a:sym typeface="Trebuchet MS" pitchFamily="34" charset="0"/>
              </a:rPr>
            </a:br>
            <a:r>
              <a:rPr lang="en-US" sz="2000" b="1" dirty="0" smtClean="0">
                <a:solidFill>
                  <a:srgbClr val="00B0F0"/>
                </a:solidFill>
                <a:latin typeface="Trebuchet MS" pitchFamily="34" charset="0"/>
                <a:cs typeface="Arial" charset="0"/>
                <a:sym typeface="Trebuchet MS" pitchFamily="34" charset="0"/>
              </a:rPr>
              <a:t>Method: </a:t>
            </a:r>
            <a:r>
              <a:rPr lang="en-US" sz="2000" dirty="0" smtClean="0">
                <a:solidFill>
                  <a:schemeClr val="bg2"/>
                </a:solidFill>
                <a:latin typeface="Trebuchet MS" pitchFamily="34" charset="0"/>
                <a:cs typeface="Arial" charset="0"/>
                <a:sym typeface="Trebuchet MS" pitchFamily="34" charset="0"/>
              </a:rPr>
              <a:t>Survey with 3 compound questions</a:t>
            </a: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900" b="1" dirty="0" smtClean="0">
                <a:solidFill>
                  <a:schemeClr val="bg2"/>
                </a:solidFill>
                <a:latin typeface="Trebuchet MS" pitchFamily="34" charset="0"/>
                <a:cs typeface="Arial" charset="0"/>
                <a:sym typeface="Trebuchet MS" pitchFamily="34" charset="0"/>
              </a:rPr>
              <a:t> </a:t>
            </a: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rgbClr val="00B0F0"/>
                </a:solidFill>
                <a:latin typeface="Trebuchet MS" pitchFamily="34" charset="0"/>
                <a:cs typeface="Arial" charset="0"/>
                <a:sym typeface="Trebuchet MS" pitchFamily="34" charset="0"/>
              </a:rPr>
              <a:t>Participants: </a:t>
            </a:r>
            <a:r>
              <a:rPr lang="en-US" sz="2000" dirty="0" smtClean="0">
                <a:solidFill>
                  <a:schemeClr val="bg2"/>
                </a:solidFill>
                <a:latin typeface="Trebuchet MS" pitchFamily="34" charset="0"/>
                <a:cs typeface="Arial" charset="0"/>
                <a:sym typeface="Trebuchet MS" pitchFamily="34" charset="0"/>
              </a:rPr>
              <a:t>195 (83% private/17% public</a:t>
            </a:r>
            <a:r>
              <a:rPr lang="en-US" sz="2000" b="1" dirty="0" smtClean="0">
                <a:solidFill>
                  <a:schemeClr val="bg2"/>
                </a:solidFill>
                <a:latin typeface="Trebuchet MS" pitchFamily="34" charset="0"/>
                <a:cs typeface="Arial" charset="0"/>
                <a:sym typeface="Trebuchet MS" pitchFamily="34" charset="0"/>
              </a:rPr>
              <a:t>)</a:t>
            </a:r>
            <a:br>
              <a:rPr lang="en-US" sz="2000" b="1" dirty="0" smtClean="0">
                <a:solidFill>
                  <a:schemeClr val="bg2"/>
                </a:solidFill>
                <a:latin typeface="Trebuchet MS" pitchFamily="34" charset="0"/>
                <a:cs typeface="Arial" charset="0"/>
                <a:sym typeface="Trebuchet MS" pitchFamily="34" charset="0"/>
              </a:rPr>
            </a:br>
            <a:r>
              <a:rPr lang="en-US" sz="900" b="1" dirty="0" smtClean="0">
                <a:solidFill>
                  <a:schemeClr val="bg2"/>
                </a:solidFill>
                <a:latin typeface="Trebuchet MS" pitchFamily="34" charset="0"/>
                <a:cs typeface="Arial" charset="0"/>
                <a:sym typeface="Trebuchet MS" pitchFamily="34" charset="0"/>
              </a:rPr>
              <a:t> </a:t>
            </a: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rgbClr val="00B0F0"/>
                </a:solidFill>
                <a:latin typeface="Trebuchet MS" pitchFamily="34" charset="0"/>
                <a:cs typeface="Arial" charset="0"/>
                <a:sym typeface="Trebuchet MS" pitchFamily="34" charset="0"/>
              </a:rPr>
              <a:t>Product:</a:t>
            </a:r>
            <a:r>
              <a:rPr lang="en-US" sz="2000" b="1" dirty="0" smtClean="0">
                <a:solidFill>
                  <a:schemeClr val="bg2"/>
                </a:solidFill>
                <a:latin typeface="Trebuchet MS" pitchFamily="34" charset="0"/>
                <a:cs typeface="Arial" charset="0"/>
                <a:sym typeface="Trebuchet MS" pitchFamily="34" charset="0"/>
              </a:rPr>
              <a:t> </a:t>
            </a:r>
            <a:r>
              <a:rPr lang="en-US" sz="2000" dirty="0" smtClean="0">
                <a:solidFill>
                  <a:schemeClr val="bg2"/>
                </a:solidFill>
                <a:latin typeface="Trebuchet MS" pitchFamily="34" charset="0"/>
                <a:cs typeface="Arial" charset="0"/>
                <a:sym typeface="Trebuchet MS" pitchFamily="34" charset="0"/>
              </a:rPr>
              <a:t>“Summary of Community Focus Groups, Regional Economic Development Brand Vision” October 1, 2014</a:t>
            </a:r>
            <a:r>
              <a:rPr lang="en-US" sz="2200" dirty="0" smtClean="0">
                <a:solidFill>
                  <a:schemeClr val="bg2"/>
                </a:solidFill>
                <a:latin typeface="Trebuchet MS" pitchFamily="34" charset="0"/>
                <a:cs typeface="Arial" charset="0"/>
                <a:sym typeface="Trebuchet MS" pitchFamily="34" charset="0"/>
              </a:rPr>
              <a:t> </a:t>
            </a:r>
          </a:p>
        </p:txBody>
      </p:sp>
    </p:spTree>
    <p:extLst>
      <p:ext uri="{BB962C8B-B14F-4D97-AF65-F5344CB8AC3E}">
        <p14:creationId xmlns:p14="http://schemas.microsoft.com/office/powerpoint/2010/main" xmlns="" val="3603111521"/>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395226"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533400" y="590550"/>
            <a:ext cx="8153400" cy="3276600"/>
          </a:xfrm>
        </p:spPr>
        <p:txBody>
          <a:bodyPr/>
          <a:lstStyle/>
          <a:p>
            <a:pPr indent="0" algn="l" defTabSz="457200" eaLnBrk="1" hangingPunct="1">
              <a:buSzTx/>
              <a:buFont typeface="Trebuchet MS" pitchFamily="34" charset="0"/>
              <a:buNone/>
              <a:tabLst>
                <a:tab pos="233363" algn="l"/>
                <a:tab pos="457200" algn="l"/>
              </a:tabLst>
            </a:pPr>
            <a:r>
              <a:rPr lang="en-US" sz="1600" b="1" dirty="0" smtClean="0">
                <a:solidFill>
                  <a:schemeClr val="bg2"/>
                </a:solidFill>
                <a:latin typeface="Trebuchet MS" pitchFamily="34" charset="0"/>
                <a:cs typeface="Arial" charset="0"/>
                <a:sym typeface="Trebuchet MS" pitchFamily="34" charset="0"/>
              </a:rPr>
              <a:t>Economic Development Survey</a:t>
            </a:r>
            <a:br>
              <a:rPr lang="en-US" sz="1600" b="1" dirty="0" smtClean="0">
                <a:solidFill>
                  <a:schemeClr val="bg2"/>
                </a:solidFill>
                <a:latin typeface="Trebuchet MS" pitchFamily="34" charset="0"/>
                <a:cs typeface="Arial" charset="0"/>
                <a:sym typeface="Trebuchet MS" pitchFamily="34" charset="0"/>
              </a:rPr>
            </a:br>
            <a:r>
              <a:rPr lang="en-US" sz="1400" b="1" dirty="0" smtClean="0">
                <a:solidFill>
                  <a:schemeClr val="bg2"/>
                </a:solidFill>
                <a:latin typeface="Trebuchet MS" pitchFamily="34" charset="0"/>
                <a:cs typeface="Arial" charset="0"/>
                <a:sym typeface="Trebuchet MS" pitchFamily="34" charset="0"/>
              </a:rPr>
              <a:t/>
            </a:r>
            <a:br>
              <a:rPr lang="en-US" sz="1400" b="1" dirty="0" smtClean="0">
                <a:solidFill>
                  <a:schemeClr val="bg2"/>
                </a:solidFill>
                <a:latin typeface="Trebuchet MS" pitchFamily="34" charset="0"/>
                <a:cs typeface="Arial" charset="0"/>
                <a:sym typeface="Trebuchet MS" pitchFamily="34" charset="0"/>
              </a:rPr>
            </a:br>
            <a:r>
              <a:rPr lang="en-US" sz="1400" b="1" dirty="0" smtClean="0">
                <a:solidFill>
                  <a:schemeClr val="bg2"/>
                </a:solidFill>
                <a:latin typeface="Trebuchet MS" pitchFamily="34" charset="0"/>
                <a:cs typeface="Arial" charset="0"/>
                <a:sym typeface="Trebuchet MS" pitchFamily="34" charset="0"/>
              </a:rPr>
              <a:t>1. What exists that enables economic development and growth today?</a:t>
            </a:r>
            <a:br>
              <a:rPr lang="en-US" sz="1400" b="1" dirty="0" smtClean="0">
                <a:solidFill>
                  <a:schemeClr val="bg2"/>
                </a:solidFill>
                <a:latin typeface="Trebuchet MS" pitchFamily="34" charset="0"/>
                <a:cs typeface="Arial" charset="0"/>
                <a:sym typeface="Trebuchet MS" pitchFamily="34" charset="0"/>
              </a:rPr>
            </a:b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	a. Hard &amp; Soft infrastructure/assets, e.g. fiber, transportation, regulation, FTZ, university</a:t>
            </a:r>
            <a:br>
              <a:rPr lang="en-US" sz="1400" b="1" dirty="0" smtClean="0">
                <a:solidFill>
                  <a:schemeClr val="bg2"/>
                </a:solidFill>
                <a:latin typeface="Trebuchet MS" pitchFamily="34" charset="0"/>
                <a:cs typeface="Arial" charset="0"/>
                <a:sym typeface="Trebuchet MS" pitchFamily="34" charset="0"/>
              </a:rPr>
            </a:b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	b. Features/attributes, e.g. open space, affordability, culture, workforce, social events</a:t>
            </a:r>
            <a:br>
              <a:rPr lang="en-US" sz="1400" b="1" dirty="0" smtClean="0">
                <a:solidFill>
                  <a:schemeClr val="bg2"/>
                </a:solidFill>
                <a:latin typeface="Trebuchet MS" pitchFamily="34" charset="0"/>
                <a:cs typeface="Arial" charset="0"/>
                <a:sym typeface="Trebuchet MS" pitchFamily="34" charset="0"/>
              </a:rPr>
            </a:b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	c. Perceptions, both external and internal</a:t>
            </a:r>
            <a:br>
              <a:rPr lang="en-US" sz="1400" b="1" dirty="0" smtClean="0">
                <a:solidFill>
                  <a:schemeClr val="bg2"/>
                </a:solidFill>
                <a:latin typeface="Trebuchet MS" pitchFamily="34" charset="0"/>
                <a:cs typeface="Arial" charset="0"/>
                <a:sym typeface="Trebuchet MS" pitchFamily="34" charset="0"/>
              </a:rPr>
            </a:br>
            <a:r>
              <a:rPr lang="en-US" sz="1100" b="1" dirty="0" smtClean="0">
                <a:solidFill>
                  <a:schemeClr val="bg2"/>
                </a:solidFill>
                <a:latin typeface="Trebuchet MS" pitchFamily="34" charset="0"/>
                <a:cs typeface="Arial" charset="0"/>
                <a:sym typeface="Trebuchet MS" pitchFamily="34" charset="0"/>
              </a:rPr>
              <a:t/>
            </a:r>
            <a:br>
              <a:rPr lang="en-US" sz="1100" b="1" dirty="0" smtClean="0">
                <a:solidFill>
                  <a:schemeClr val="bg2"/>
                </a:solidFill>
                <a:latin typeface="Trebuchet MS" pitchFamily="34" charset="0"/>
                <a:cs typeface="Arial" charset="0"/>
                <a:sym typeface="Trebuchet MS" pitchFamily="34" charset="0"/>
              </a:rPr>
            </a:br>
            <a:r>
              <a:rPr lang="en-US" sz="1400" b="1" dirty="0" smtClean="0">
                <a:solidFill>
                  <a:schemeClr val="bg2"/>
                </a:solidFill>
                <a:latin typeface="Trebuchet MS" pitchFamily="34" charset="0"/>
                <a:cs typeface="Arial" charset="0"/>
                <a:sym typeface="Trebuchet MS" pitchFamily="34" charset="0"/>
              </a:rPr>
              <a:t>2. What is required to enhance economic </a:t>
            </a:r>
            <a:r>
              <a:rPr lang="en-US" sz="1400" b="1" dirty="0">
                <a:solidFill>
                  <a:schemeClr val="bg2"/>
                </a:solidFill>
                <a:latin typeface="Trebuchet MS" pitchFamily="34" charset="0"/>
                <a:cs typeface="Arial" charset="0"/>
                <a:sym typeface="Trebuchet MS" pitchFamily="34" charset="0"/>
              </a:rPr>
              <a:t>development and </a:t>
            </a:r>
            <a:r>
              <a:rPr lang="en-US" sz="1400" b="1" dirty="0" smtClean="0">
                <a:solidFill>
                  <a:schemeClr val="bg2"/>
                </a:solidFill>
                <a:latin typeface="Trebuchet MS" pitchFamily="34" charset="0"/>
                <a:cs typeface="Arial" charset="0"/>
                <a:sym typeface="Trebuchet MS" pitchFamily="34" charset="0"/>
              </a:rPr>
              <a:t>growth by 2015?</a:t>
            </a:r>
            <a:r>
              <a:rPr lang="en-US" sz="1400" b="1" dirty="0">
                <a:solidFill>
                  <a:schemeClr val="bg2"/>
                </a:solidFill>
                <a:latin typeface="Trebuchet MS" pitchFamily="34" charset="0"/>
                <a:cs typeface="Arial" charset="0"/>
                <a:sym typeface="Trebuchet MS" pitchFamily="34" charset="0"/>
              </a:rPr>
              <a:t/>
            </a:r>
            <a:br>
              <a:rPr lang="en-US" sz="1400" b="1" dirty="0">
                <a:solidFill>
                  <a:schemeClr val="bg2"/>
                </a:solidFill>
                <a:latin typeface="Trebuchet MS" pitchFamily="34" charset="0"/>
                <a:cs typeface="Arial" charset="0"/>
                <a:sym typeface="Trebuchet MS" pitchFamily="34" charset="0"/>
              </a:rPr>
            </a:b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	a</a:t>
            </a:r>
            <a:r>
              <a:rPr lang="en-US" sz="1400" b="1" dirty="0">
                <a:solidFill>
                  <a:schemeClr val="bg2"/>
                </a:solidFill>
                <a:latin typeface="Trebuchet MS" pitchFamily="34" charset="0"/>
                <a:cs typeface="Arial" charset="0"/>
                <a:sym typeface="Trebuchet MS" pitchFamily="34" charset="0"/>
              </a:rPr>
              <a:t>. Hard &amp; Soft </a:t>
            </a:r>
            <a:r>
              <a:rPr lang="en-US" sz="1400" b="1" dirty="0" smtClean="0">
                <a:solidFill>
                  <a:schemeClr val="bg2"/>
                </a:solidFill>
                <a:latin typeface="Trebuchet MS" pitchFamily="34" charset="0"/>
                <a:cs typeface="Arial" charset="0"/>
                <a:sym typeface="Trebuchet MS" pitchFamily="34" charset="0"/>
              </a:rPr>
              <a:t>infrastructure/assets</a:t>
            </a:r>
            <a:r>
              <a:rPr lang="en-US" sz="1400" b="1" dirty="0">
                <a:solidFill>
                  <a:schemeClr val="bg2"/>
                </a:solidFill>
                <a:latin typeface="Trebuchet MS" pitchFamily="34" charset="0"/>
                <a:cs typeface="Arial" charset="0"/>
                <a:sym typeface="Trebuchet MS" pitchFamily="34" charset="0"/>
              </a:rPr>
              <a:t>, e.g. fiber, transportation, regulation, FTZ, university</a:t>
            </a:r>
            <a:br>
              <a:rPr lang="en-US" sz="1400" b="1" dirty="0">
                <a:solidFill>
                  <a:schemeClr val="bg2"/>
                </a:solidFill>
                <a:latin typeface="Trebuchet MS" pitchFamily="34" charset="0"/>
                <a:cs typeface="Arial" charset="0"/>
                <a:sym typeface="Trebuchet MS" pitchFamily="34" charset="0"/>
              </a:rPr>
            </a:b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	b</a:t>
            </a:r>
            <a:r>
              <a:rPr lang="en-US" sz="1400" b="1" dirty="0">
                <a:solidFill>
                  <a:schemeClr val="bg2"/>
                </a:solidFill>
                <a:latin typeface="Trebuchet MS" pitchFamily="34" charset="0"/>
                <a:cs typeface="Arial" charset="0"/>
                <a:sym typeface="Trebuchet MS" pitchFamily="34" charset="0"/>
              </a:rPr>
              <a:t>. Features/attributes, e.g. </a:t>
            </a:r>
            <a:r>
              <a:rPr lang="en-US" sz="1400" b="1" dirty="0" smtClean="0">
                <a:solidFill>
                  <a:schemeClr val="bg2"/>
                </a:solidFill>
                <a:latin typeface="Trebuchet MS" pitchFamily="34" charset="0"/>
                <a:cs typeface="Arial" charset="0"/>
                <a:sym typeface="Trebuchet MS" pitchFamily="34" charset="0"/>
              </a:rPr>
              <a:t>open space, affordability, culture</a:t>
            </a: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workforce, social events</a:t>
            </a:r>
            <a:r>
              <a:rPr lang="en-US" sz="1400" b="1" dirty="0">
                <a:solidFill>
                  <a:schemeClr val="bg2"/>
                </a:solidFill>
                <a:latin typeface="Trebuchet MS" pitchFamily="34" charset="0"/>
                <a:cs typeface="Arial" charset="0"/>
                <a:sym typeface="Trebuchet MS" pitchFamily="34" charset="0"/>
              </a:rPr>
              <a:t/>
            </a:r>
            <a:br>
              <a:rPr lang="en-US" sz="1400" b="1" dirty="0">
                <a:solidFill>
                  <a:schemeClr val="bg2"/>
                </a:solidFill>
                <a:latin typeface="Trebuchet MS" pitchFamily="34" charset="0"/>
                <a:cs typeface="Arial" charset="0"/>
                <a:sym typeface="Trebuchet MS" pitchFamily="34" charset="0"/>
              </a:rPr>
            </a:br>
            <a:r>
              <a:rPr lang="en-US" sz="1400" b="1" dirty="0">
                <a:solidFill>
                  <a:schemeClr val="bg2"/>
                </a:solidFill>
                <a:latin typeface="Trebuchet MS" pitchFamily="34" charset="0"/>
                <a:cs typeface="Arial" charset="0"/>
                <a:sym typeface="Trebuchet MS" pitchFamily="34" charset="0"/>
              </a:rPr>
              <a:t>	</a:t>
            </a:r>
            <a:r>
              <a:rPr lang="en-US" sz="1400" b="1" dirty="0" smtClean="0">
                <a:solidFill>
                  <a:schemeClr val="bg2"/>
                </a:solidFill>
                <a:latin typeface="Trebuchet MS" pitchFamily="34" charset="0"/>
                <a:cs typeface="Arial" charset="0"/>
                <a:sym typeface="Trebuchet MS" pitchFamily="34" charset="0"/>
              </a:rPr>
              <a:t>	c</a:t>
            </a:r>
            <a:r>
              <a:rPr lang="en-US" sz="1400" b="1" dirty="0">
                <a:solidFill>
                  <a:schemeClr val="bg2"/>
                </a:solidFill>
                <a:latin typeface="Trebuchet MS" pitchFamily="34" charset="0"/>
                <a:cs typeface="Arial" charset="0"/>
                <a:sym typeface="Trebuchet MS" pitchFamily="34" charset="0"/>
              </a:rPr>
              <a:t>. Perceptions, </a:t>
            </a:r>
            <a:r>
              <a:rPr lang="en-US" sz="1400" b="1" dirty="0" smtClean="0">
                <a:solidFill>
                  <a:schemeClr val="bg2"/>
                </a:solidFill>
                <a:latin typeface="Trebuchet MS" pitchFamily="34" charset="0"/>
                <a:cs typeface="Arial" charset="0"/>
                <a:sym typeface="Trebuchet MS" pitchFamily="34" charset="0"/>
              </a:rPr>
              <a:t>both external </a:t>
            </a:r>
            <a:r>
              <a:rPr lang="en-US" sz="1400" b="1" dirty="0">
                <a:solidFill>
                  <a:schemeClr val="bg2"/>
                </a:solidFill>
                <a:latin typeface="Trebuchet MS" pitchFamily="34" charset="0"/>
                <a:cs typeface="Arial" charset="0"/>
                <a:sym typeface="Trebuchet MS" pitchFamily="34" charset="0"/>
              </a:rPr>
              <a:t>and internal</a:t>
            </a:r>
            <a:r>
              <a:rPr lang="en-US" sz="1400" b="1" dirty="0" smtClean="0">
                <a:solidFill>
                  <a:schemeClr val="bg2"/>
                </a:solidFill>
                <a:latin typeface="Trebuchet MS" pitchFamily="34" charset="0"/>
                <a:cs typeface="Arial" charset="0"/>
                <a:sym typeface="Trebuchet MS" pitchFamily="34" charset="0"/>
              </a:rPr>
              <a:t/>
            </a:r>
            <a:br>
              <a:rPr lang="en-US" sz="1400" b="1" dirty="0" smtClean="0">
                <a:solidFill>
                  <a:schemeClr val="bg2"/>
                </a:solidFill>
                <a:latin typeface="Trebuchet MS" pitchFamily="34" charset="0"/>
                <a:cs typeface="Arial" charset="0"/>
                <a:sym typeface="Trebuchet MS" pitchFamily="34" charset="0"/>
              </a:rPr>
            </a:br>
            <a:r>
              <a:rPr lang="en-US" sz="1100" b="1" dirty="0" smtClean="0">
                <a:solidFill>
                  <a:schemeClr val="bg2"/>
                </a:solidFill>
                <a:latin typeface="Trebuchet MS" pitchFamily="34" charset="0"/>
                <a:cs typeface="Arial" charset="0"/>
                <a:sym typeface="Trebuchet MS" pitchFamily="34" charset="0"/>
              </a:rPr>
              <a:t/>
            </a:r>
            <a:br>
              <a:rPr lang="en-US" sz="1100" b="1" dirty="0" smtClean="0">
                <a:solidFill>
                  <a:schemeClr val="bg2"/>
                </a:solidFill>
                <a:latin typeface="Trebuchet MS" pitchFamily="34" charset="0"/>
                <a:cs typeface="Arial" charset="0"/>
                <a:sym typeface="Trebuchet MS" pitchFamily="34" charset="0"/>
              </a:rPr>
            </a:br>
            <a:r>
              <a:rPr lang="en-US" sz="1400" b="1" dirty="0" smtClean="0">
                <a:solidFill>
                  <a:schemeClr val="bg2"/>
                </a:solidFill>
                <a:latin typeface="Trebuchet MS" pitchFamily="34" charset="0"/>
                <a:cs typeface="Arial" charset="0"/>
                <a:sym typeface="Trebuchet MS" pitchFamily="34" charset="0"/>
              </a:rPr>
              <a:t>3. What should the region aspire to be in order to achieve economic development success and   	growth by 2025?</a:t>
            </a:r>
            <a:r>
              <a:rPr lang="en-US" sz="1400" b="1" dirty="0">
                <a:solidFill>
                  <a:schemeClr val="bg2"/>
                </a:solidFill>
                <a:latin typeface="Trebuchet MS" pitchFamily="34" charset="0"/>
                <a:cs typeface="Arial" charset="0"/>
                <a:sym typeface="Trebuchet MS" pitchFamily="34" charset="0"/>
              </a:rPr>
              <a:t>	</a:t>
            </a:r>
            <a:endParaRPr lang="en-US" sz="1400" b="1" dirty="0" smtClean="0">
              <a:solidFill>
                <a:schemeClr val="bg2"/>
              </a:solidFill>
              <a:latin typeface="Trebuchet MS" pitchFamily="34" charset="0"/>
              <a:cs typeface="Arial" charset="0"/>
              <a:sym typeface="Trebuchet MS" pitchFamily="34" charset="0"/>
            </a:endParaRPr>
          </a:p>
        </p:txBody>
      </p:sp>
    </p:spTree>
    <p:extLst>
      <p:ext uri="{BB962C8B-B14F-4D97-AF65-F5344CB8AC3E}">
        <p14:creationId xmlns:p14="http://schemas.microsoft.com/office/powerpoint/2010/main" xmlns="" val="3412319997"/>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395226"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304800" y="590550"/>
            <a:ext cx="8382000" cy="3276600"/>
          </a:xfrm>
        </p:spPr>
        <p:txBody>
          <a:bodyPr/>
          <a:lstStyle/>
          <a:p>
            <a:pPr indent="0" algn="l" defTabSz="457200" eaLnBrk="1" hangingPunct="1">
              <a:buSzTx/>
              <a:buFont typeface="Trebuchet MS" pitchFamily="34" charset="0"/>
              <a:buNone/>
            </a:pPr>
            <a:r>
              <a:rPr lang="en-US" sz="2000" b="1" dirty="0" smtClean="0">
                <a:solidFill>
                  <a:schemeClr val="bg2"/>
                </a:solidFill>
                <a:latin typeface="Trebuchet MS" pitchFamily="34" charset="0"/>
                <a:cs typeface="Arial" charset="0"/>
                <a:sym typeface="Trebuchet MS" pitchFamily="34" charset="0"/>
              </a:rPr>
              <a:t>Results</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1. What exists that enables economic development and growth today?</a:t>
            </a:r>
            <a:br>
              <a:rPr lang="en-US" sz="2000" i="1" dirty="0" smtClean="0">
                <a:solidFill>
                  <a:srgbClr val="00B0F0"/>
                </a:solidFill>
                <a:latin typeface="Trebuchet MS" pitchFamily="34" charset="0"/>
                <a:cs typeface="Arial" charset="0"/>
                <a:sym typeface="Trebuchet MS" pitchFamily="34" charset="0"/>
              </a:rPr>
            </a:br>
            <a:r>
              <a:rPr lang="en-US" sz="900" i="1" dirty="0" smtClean="0">
                <a:solidFill>
                  <a:srgbClr val="00B0F0"/>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 </a:t>
            </a:r>
            <a:r>
              <a:rPr lang="en-US" sz="2000" dirty="0" smtClean="0">
                <a:solidFill>
                  <a:schemeClr val="bg2"/>
                </a:solidFill>
                <a:latin typeface="Trebuchet MS" pitchFamily="34" charset="0"/>
                <a:cs typeface="Arial" charset="0"/>
                <a:sym typeface="Trebuchet MS" pitchFamily="34" charset="0"/>
              </a:rPr>
              <a:t>Our geographic location</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Having a Tier 1 University</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Our quality of life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Our competitive tax structure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Our airport capacity, both in terms of air service and cargo </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a:t>
            </a:r>
            <a:endParaRPr lang="en-US" sz="2000" i="1" dirty="0" smtClean="0">
              <a:solidFill>
                <a:schemeClr val="bg2"/>
              </a:solidFill>
              <a:latin typeface="Trebuchet MS" pitchFamily="34" charset="0"/>
              <a:cs typeface="Arial" charset="0"/>
              <a:sym typeface="Trebuchet MS" pitchFamily="34" charset="0"/>
            </a:endParaRPr>
          </a:p>
        </p:txBody>
      </p:sp>
    </p:spTree>
    <p:extLst>
      <p:ext uri="{BB962C8B-B14F-4D97-AF65-F5344CB8AC3E}">
        <p14:creationId xmlns:p14="http://schemas.microsoft.com/office/powerpoint/2010/main" xmlns="" val="3412319997"/>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lOGO.png"/>
          <p:cNvPicPr>
            <a:picLocks noChangeAspect="1"/>
          </p:cNvPicPr>
          <p:nvPr/>
        </p:nvPicPr>
        <p:blipFill>
          <a:blip r:embed="rId3"/>
          <a:srcRect/>
          <a:stretch>
            <a:fillRect/>
          </a:stretch>
        </p:blipFill>
        <p:spPr bwMode="auto">
          <a:xfrm>
            <a:off x="1395226" y="71438"/>
            <a:ext cx="6354762" cy="5014912"/>
          </a:xfrm>
          <a:prstGeom prst="rect">
            <a:avLst/>
          </a:prstGeom>
          <a:noFill/>
          <a:ln w="9525">
            <a:noFill/>
            <a:miter lim="800000"/>
            <a:headEnd/>
            <a:tailEnd/>
          </a:ln>
        </p:spPr>
      </p:pic>
      <p:sp>
        <p:nvSpPr>
          <p:cNvPr id="19457" name="Shape 29"/>
          <p:cNvSpPr txBox="1">
            <a:spLocks noGrp="1"/>
          </p:cNvSpPr>
          <p:nvPr>
            <p:ph type="ctrTitle"/>
          </p:nvPr>
        </p:nvSpPr>
        <p:spPr>
          <a:xfrm>
            <a:off x="304800" y="590550"/>
            <a:ext cx="8382000" cy="3276600"/>
          </a:xfrm>
        </p:spPr>
        <p:txBody>
          <a:bodyPr/>
          <a:lstStyle/>
          <a:p>
            <a:pPr indent="0" algn="l" defTabSz="457200" eaLnBrk="1" hangingPunct="1">
              <a:buSzTx/>
              <a:buFont typeface="Trebuchet MS" pitchFamily="34" charset="0"/>
              <a:buNone/>
            </a:pPr>
            <a:r>
              <a:rPr lang="en-US" sz="2000" b="1" dirty="0" smtClean="0">
                <a:solidFill>
                  <a:schemeClr val="bg2"/>
                </a:solidFill>
                <a:latin typeface="Trebuchet MS" pitchFamily="34" charset="0"/>
                <a:cs typeface="Arial" charset="0"/>
                <a:sym typeface="Trebuchet MS" pitchFamily="34" charset="0"/>
              </a:rPr>
              <a:t>Results</a:t>
            </a:r>
            <a:br>
              <a:rPr lang="en-US" sz="2000" b="1" dirty="0" smtClean="0">
                <a:solidFill>
                  <a:schemeClr val="bg2"/>
                </a:solidFill>
                <a:latin typeface="Trebuchet MS" pitchFamily="34" charset="0"/>
                <a:cs typeface="Arial" charset="0"/>
                <a:sym typeface="Trebuchet MS" pitchFamily="34" charset="0"/>
              </a:rPr>
            </a:br>
            <a:r>
              <a:rPr lang="en-US" sz="2000" b="1" dirty="0" smtClean="0">
                <a:solidFill>
                  <a:schemeClr val="bg2"/>
                </a:solidFill>
                <a:latin typeface="Trebuchet MS" pitchFamily="34" charset="0"/>
                <a:cs typeface="Arial" charset="0"/>
                <a:sym typeface="Trebuchet MS" pitchFamily="34" charset="0"/>
              </a:rPr>
              <a:t/>
            </a:r>
            <a:br>
              <a:rPr lang="en-US" sz="2000" b="1" dirty="0" smtClean="0">
                <a:solidFill>
                  <a:schemeClr val="bg2"/>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2. What is required to enhance economic development and growth by</a:t>
            </a:r>
            <a:br>
              <a:rPr lang="en-US" sz="2000" i="1" dirty="0" smtClean="0">
                <a:solidFill>
                  <a:srgbClr val="00B0F0"/>
                </a:solidFill>
                <a:latin typeface="Trebuchet MS" pitchFamily="34" charset="0"/>
                <a:cs typeface="Arial" charset="0"/>
                <a:sym typeface="Trebuchet MS" pitchFamily="34" charset="0"/>
              </a:rPr>
            </a:br>
            <a:r>
              <a:rPr lang="en-US" sz="2000" i="1" dirty="0" smtClean="0">
                <a:solidFill>
                  <a:srgbClr val="00B0F0"/>
                </a:solidFill>
                <a:latin typeface="Trebuchet MS" pitchFamily="34" charset="0"/>
                <a:cs typeface="Arial" charset="0"/>
                <a:sym typeface="Trebuchet MS" pitchFamily="34" charset="0"/>
              </a:rPr>
              <a:t>    2015?</a:t>
            </a:r>
            <a:br>
              <a:rPr lang="en-US" sz="2000" i="1" dirty="0" smtClean="0">
                <a:solidFill>
                  <a:srgbClr val="00B0F0"/>
                </a:solidFill>
                <a:latin typeface="Trebuchet MS" pitchFamily="34" charset="0"/>
                <a:cs typeface="Arial" charset="0"/>
                <a:sym typeface="Trebuchet MS" pitchFamily="34" charset="0"/>
              </a:rPr>
            </a:br>
            <a:r>
              <a:rPr lang="en-US" sz="900" i="1" dirty="0" smtClean="0">
                <a:solidFill>
                  <a:srgbClr val="00B0F0"/>
                </a:solidFill>
                <a:latin typeface="Trebuchet MS" pitchFamily="34" charset="0"/>
                <a:cs typeface="Arial" charset="0"/>
                <a:sym typeface="Trebuchet MS" pitchFamily="34" charset="0"/>
              </a:rPr>
              <a:t> </a:t>
            </a:r>
            <a:r>
              <a:rPr lang="en-US" sz="2000" i="1" dirty="0" smtClean="0">
                <a:solidFill>
                  <a:schemeClr val="bg2"/>
                </a:solidFill>
                <a:latin typeface="Trebuchet MS" pitchFamily="34" charset="0"/>
                <a:cs typeface="Arial" charset="0"/>
                <a:sym typeface="Trebuchet MS" pitchFamily="34" charset="0"/>
              </a:rPr>
              <a:t/>
            </a:r>
            <a:br>
              <a:rPr lang="en-US" sz="2000" i="1" dirty="0" smtClean="0">
                <a:solidFill>
                  <a:schemeClr val="bg2"/>
                </a:solidFill>
                <a:latin typeface="Trebuchet MS" pitchFamily="34" charset="0"/>
                <a:cs typeface="Arial" charset="0"/>
                <a:sym typeface="Trebuchet MS" pitchFamily="34" charset="0"/>
              </a:rPr>
            </a:br>
            <a:r>
              <a:rPr lang="en-US" sz="2000" i="1" dirty="0" smtClean="0">
                <a:solidFill>
                  <a:schemeClr val="bg2"/>
                </a:solidFill>
                <a:latin typeface="Trebuchet MS" pitchFamily="34" charset="0"/>
                <a:cs typeface="Arial" charset="0"/>
                <a:sym typeface="Trebuchet MS" pitchFamily="34" charset="0"/>
              </a:rPr>
              <a:t>  - </a:t>
            </a:r>
            <a:r>
              <a:rPr lang="en-US" sz="2000" dirty="0" smtClean="0">
                <a:solidFill>
                  <a:schemeClr val="bg2"/>
                </a:solidFill>
                <a:latin typeface="Trebuchet MS" pitchFamily="34" charset="0"/>
                <a:cs typeface="Arial" charset="0"/>
                <a:sym typeface="Trebuchet MS" pitchFamily="34" charset="0"/>
              </a:rPr>
              <a:t>A qualified, skilled workforce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Continue improving highway and air service</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 Improve downtown Reno</a:t>
            </a:r>
            <a:br>
              <a:rPr lang="en-US" sz="2000" dirty="0" smtClean="0">
                <a:solidFill>
                  <a:schemeClr val="bg2"/>
                </a:solidFill>
                <a:latin typeface="Trebuchet MS" pitchFamily="34" charset="0"/>
                <a:cs typeface="Arial" charset="0"/>
                <a:sym typeface="Trebuchet MS" pitchFamily="34" charset="0"/>
              </a:rPr>
            </a:br>
            <a:r>
              <a:rPr lang="en-US" sz="2000" dirty="0" smtClean="0">
                <a:solidFill>
                  <a:schemeClr val="bg2"/>
                </a:solidFill>
                <a:latin typeface="Trebuchet MS" pitchFamily="34" charset="0"/>
                <a:cs typeface="Arial" charset="0"/>
                <a:sym typeface="Trebuchet MS" pitchFamily="34" charset="0"/>
              </a:rPr>
              <a:t>     </a:t>
            </a:r>
            <a:endParaRPr lang="en-US" sz="2000" i="1" dirty="0" smtClean="0">
              <a:solidFill>
                <a:schemeClr val="bg2"/>
              </a:solidFill>
              <a:latin typeface="Trebuchet MS" pitchFamily="34" charset="0"/>
              <a:cs typeface="Arial" charset="0"/>
              <a:sym typeface="Trebuchet MS" pitchFamily="34" charset="0"/>
            </a:endParaRPr>
          </a:p>
        </p:txBody>
      </p:sp>
    </p:spTree>
    <p:extLst>
      <p:ext uri="{BB962C8B-B14F-4D97-AF65-F5344CB8AC3E}">
        <p14:creationId xmlns:p14="http://schemas.microsoft.com/office/powerpoint/2010/main" xmlns="" val="3412319997"/>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650</TotalTime>
  <Words>109</Words>
  <Application>Microsoft Office PowerPoint</Application>
  <PresentationFormat>On-screen Show (16:9)</PresentationFormat>
  <Paragraphs>19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swiss</vt:lpstr>
      <vt:lpstr>building a Smarter Region January 2015 </vt:lpstr>
      <vt:lpstr>IBM Recommendation #4: Brand the Vision, not the Slogan”</vt:lpstr>
      <vt:lpstr>Smarter Region Summit, April 24, 2014: Approved process to undertake community information gathering to develop a new regional economic development brand vision. Specific direction to:   1. Focus on community members/organizations with specific     knowledge of economic development   2. Meet with members of elected bodies: Reno, Sparks, Washoe     County, Washoe County School Board, and NSHE Regents for     Districts 10 &amp; 11   3. Meet with members of “Gen Y”   </vt:lpstr>
      <vt:lpstr> Additional groups the team engaged: 1. Candidates running for local elected office in 2014    2. Presidents/CEO’s of major employers which had expanded or     relocated to our region in the previous 24 months   3. Presidents/CEO’s of entrepreneurial businesses (“start-ups”) which     had launched in the previous 24 months </vt:lpstr>
      <vt:lpstr>Summary of all participants:   Board of NAIOP Board of WIN Key staff of GOED Participants in Rainforest Session Board of EDAWN + major investors  Elected officials (R, S, WC, WCSD, NSHE) Candidates for local office in 2014 Presidents/CEO’s of major employers Presidents/CEO’s of entrepreneurial businesses </vt:lpstr>
      <vt:lpstr>Timeline: December 2012 – September 2014   Process: Small group facilitation   Method: Survey with 3 compound questions   Participants: 195 (83% private/17% public)   Product: “Summary of Community Focus Groups, Regional Economic Development Brand Vision” October 1, 2014 </vt:lpstr>
      <vt:lpstr>Economic Development Survey  1. What exists that enables economic development and growth today?   a. Hard &amp; Soft infrastructure/assets, e.g. fiber, transportation, regulation, FTZ, university   b. Features/attributes, e.g. open space, affordability, culture, workforce, social events   c. Perceptions, both external and internal  2. What is required to enhance economic development and growth by 2015?   a. Hard &amp; Soft infrastructure/assets, e.g. fiber, transportation, regulation, FTZ, university   b. Features/attributes, e.g. open space, affordability, culture, workforce, social events   c. Perceptions, both external and internal  3. What should the region aspire to be in order to achieve economic development success and    growth by 2025? </vt:lpstr>
      <vt:lpstr>Results  1. What exists that enables economic development and growth today?     - Our geographic location   - Having a Tier 1 University   - Our quality of life   - Our competitive tax structure   - Our airport capacity, both in terms of air service and cargo       </vt:lpstr>
      <vt:lpstr>Results  2. What is required to enhance economic development and growth by     2015?     - A qualified, skilled workforce   - Continue improving highway and air service   - Improve downtown Reno      </vt:lpstr>
      <vt:lpstr>Results  3. What should the region aspire to be in order to achieve economic     development success and growth by 2015?     - Being known as a place to get ahead, a land of opportunity   - Being known as a place with great quality of life, with diverse     recreational opportunities   - Being known as a state-of-the-art center for technology – but     technology that’s unique, not mimicking another region’s excellence      </vt:lpstr>
      <vt:lpstr>Results, continued  3. What should the region aspire to be in order to achieve economic     development success and growth by 2015?     - Being known as a community for the forward-thinking, creative class   - Having a high quality, educated workforce aligned to the region’s     industrial sectors   - Having a great university integrated with the community, especially     the business community      </vt:lpstr>
      <vt:lpstr>Next Steps  Presentations to local elected officials      - January 13: Washoe County and Washoe County School District   - January 14: Reno   - January 26: Sparks   - NSHE Regents for Districts 10 &amp; 11   Formation of short-term subcommittee to finalize vision statement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 Smarter Region</dc:title>
  <dc:creator>Natalie Lumbo</dc:creator>
  <cp:lastModifiedBy>mckissickm</cp:lastModifiedBy>
  <cp:revision>107</cp:revision>
  <cp:lastPrinted>2015-01-06T00:11:11Z</cp:lastPrinted>
  <dcterms:modified xsi:type="dcterms:W3CDTF">2015-01-06T17:39:53Z</dcterms:modified>
</cp:coreProperties>
</file>